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2.xml" ContentType="application/vnd.openxmlformats-officedocument.presentationml.tags+xml"/>
  <Override PartName="/ppt/notesSlides/notesSlide2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17" r:id="rId4"/>
    <p:sldMasterId id="2147484024" r:id="rId5"/>
    <p:sldMasterId id="2147484032" r:id="rId6"/>
    <p:sldMasterId id="2147484044" r:id="rId7"/>
    <p:sldMasterId id="2147484051" r:id="rId8"/>
  </p:sldMasterIdLst>
  <p:notesMasterIdLst>
    <p:notesMasterId r:id="rId40"/>
  </p:notesMasterIdLst>
  <p:handoutMasterIdLst>
    <p:handoutMasterId r:id="rId41"/>
  </p:handoutMasterIdLst>
  <p:sldIdLst>
    <p:sldId id="257" r:id="rId9"/>
    <p:sldId id="2134804704" r:id="rId10"/>
    <p:sldId id="2134804705" r:id="rId11"/>
    <p:sldId id="2134804706" r:id="rId12"/>
    <p:sldId id="2134804707" r:id="rId13"/>
    <p:sldId id="2134804708" r:id="rId14"/>
    <p:sldId id="2134804740" r:id="rId15"/>
    <p:sldId id="2134804736" r:id="rId16"/>
    <p:sldId id="2134804711" r:id="rId17"/>
    <p:sldId id="2134804712" r:id="rId18"/>
    <p:sldId id="2134804737" r:id="rId19"/>
    <p:sldId id="2134804713" r:id="rId20"/>
    <p:sldId id="2134804714" r:id="rId21"/>
    <p:sldId id="2134804730" r:id="rId22"/>
    <p:sldId id="2134804715" r:id="rId23"/>
    <p:sldId id="2134804716" r:id="rId24"/>
    <p:sldId id="2134804731" r:id="rId25"/>
    <p:sldId id="2134804717" r:id="rId26"/>
    <p:sldId id="2134804732" r:id="rId27"/>
    <p:sldId id="2134804718" r:id="rId28"/>
    <p:sldId id="2134804733" r:id="rId29"/>
    <p:sldId id="2134804738" r:id="rId30"/>
    <p:sldId id="2134804719" r:id="rId31"/>
    <p:sldId id="2134804720" r:id="rId32"/>
    <p:sldId id="2134804721" r:id="rId33"/>
    <p:sldId id="2134804739" r:id="rId34"/>
    <p:sldId id="2134804722" r:id="rId35"/>
    <p:sldId id="2134804723" r:id="rId36"/>
    <p:sldId id="2134804724" r:id="rId37"/>
    <p:sldId id="2134804735" r:id="rId38"/>
    <p:sldId id="2134804726" r:id="rId39"/>
  </p:sldIdLst>
  <p:sldSz cx="12192000" cy="6858000"/>
  <p:notesSz cx="6858000" cy="9296400"/>
  <p:custDataLst>
    <p:tags r:id="rId42"/>
  </p:custDataLst>
  <p:defaultText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C7E70F-0CBD-CD8F-9CB5-3E17EBDE9846}" name="Shaira Calderon Davila" initials="SCD" userId="S::SCalderon@medicalcardsystem.com::b50bd2b3-acb9-45c9-a131-065f47f228ce" providerId="AD"/>
  <p188:author id="{DF9ABE69-158B-4DB5-9031-3A794B4030C1}" name="Marcos Mejias Ortiz" initials="MM" userId="S::MMejiasO@medicalcardsystem.com::4cb3f528-770e-4e9a-b062-a073bfec7dd5" providerId="AD"/>
  <p188:author id="{838C29D9-7BB9-A9E1-4D40-797D6519658E}" name="Emmanuel Carrasquillo Morales" initials="EC" userId="S::ECarrasquilloM@medicalcardsystem.com::5310d319-2ea1-4bf6-af18-94dca798d18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Loida Rosario Rivera" initials="LRR" lastIdx="12" clrIdx="6">
    <p:extLst>
      <p:ext uri="{19B8F6BF-5375-455C-9EA6-DF929625EA0E}">
        <p15:presenceInfo xmlns:p15="http://schemas.microsoft.com/office/powerpoint/2012/main" userId="S::lr0803@medicalcardsystem.com::3300329b-aec6-4b2d-9463-9433840a47cc" providerId="AD"/>
      </p:ext>
    </p:extLst>
  </p:cmAuthor>
  <p:cmAuthor id="1" name="Arleen Nieves Vazquez" initials="ANV" lastIdx="183" clrIdx="0">
    <p:extLst>
      <p:ext uri="{19B8F6BF-5375-455C-9EA6-DF929625EA0E}">
        <p15:presenceInfo xmlns:p15="http://schemas.microsoft.com/office/powerpoint/2012/main" userId="S-1-5-21-49350932-617294154-11539462-33696" providerId="AD"/>
      </p:ext>
    </p:extLst>
  </p:cmAuthor>
  <p:cmAuthor id="8" name="Grisel Santos Cotto" initials="GSC" lastIdx="17" clrIdx="7">
    <p:extLst>
      <p:ext uri="{19B8F6BF-5375-455C-9EA6-DF929625EA0E}">
        <p15:presenceInfo xmlns:p15="http://schemas.microsoft.com/office/powerpoint/2012/main" userId="S::gs5482@medicalcardsystem.com::a0c02675-55ee-411a-86b2-87ed7f74c09b" providerId="AD"/>
      </p:ext>
    </p:extLst>
  </p:cmAuthor>
  <p:cmAuthor id="2" name="Gina Hernandez" initials="GH" lastIdx="117" clrIdx="1">
    <p:extLst>
      <p:ext uri="{19B8F6BF-5375-455C-9EA6-DF929625EA0E}">
        <p15:presenceInfo xmlns:p15="http://schemas.microsoft.com/office/powerpoint/2012/main" userId="527c358851cda8fa" providerId="Windows Live"/>
      </p:ext>
    </p:extLst>
  </p:cmAuthor>
  <p:cmAuthor id="3" name="Dalia Cabrera Orengo" initials="DCO" lastIdx="59" clrIdx="2">
    <p:extLst>
      <p:ext uri="{19B8F6BF-5375-455C-9EA6-DF929625EA0E}">
        <p15:presenceInfo xmlns:p15="http://schemas.microsoft.com/office/powerpoint/2012/main" userId="S-1-5-21-49350932-617294154-11539462-13736" providerId="AD"/>
      </p:ext>
    </p:extLst>
  </p:cmAuthor>
  <p:cmAuthor id="4" name="Gilberto Negron Rivera" initials="GNR" lastIdx="5" clrIdx="3">
    <p:extLst>
      <p:ext uri="{19B8F6BF-5375-455C-9EA6-DF929625EA0E}">
        <p15:presenceInfo xmlns:p15="http://schemas.microsoft.com/office/powerpoint/2012/main" userId="S-1-5-21-49350932-617294154-11539462-38111" providerId="AD"/>
      </p:ext>
    </p:extLst>
  </p:cmAuthor>
  <p:cmAuthor id="5" name="Milly Vega Perez" initials="MVP" lastIdx="2" clrIdx="4">
    <p:extLst>
      <p:ext uri="{19B8F6BF-5375-455C-9EA6-DF929625EA0E}">
        <p15:presenceInfo xmlns:p15="http://schemas.microsoft.com/office/powerpoint/2012/main" userId="S::mv2812@medicalcardsystem.com::ecfe3dcf-9bd1-467c-babf-f5db20486a4b" providerId="AD"/>
      </p:ext>
    </p:extLst>
  </p:cmAuthor>
  <p:cmAuthor id="6" name="Shaira Calderon Davila" initials="SCD" lastIdx="90" clrIdx="5">
    <p:extLst>
      <p:ext uri="{19B8F6BF-5375-455C-9EA6-DF929625EA0E}">
        <p15:presenceInfo xmlns:p15="http://schemas.microsoft.com/office/powerpoint/2012/main" userId="S::SCalderon@medicalcardsystem.com::b50bd2b3-acb9-45c9-a131-065f47f228c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9C63"/>
    <a:srgbClr val="709F1D"/>
    <a:srgbClr val="339966"/>
    <a:srgbClr val="4EA72E"/>
    <a:srgbClr val="005432"/>
    <a:srgbClr val="00A160"/>
    <a:srgbClr val="96C93E"/>
    <a:srgbClr val="FFFFFF"/>
    <a:srgbClr val="99FFCC"/>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366" autoAdjust="0"/>
    <p:restoredTop sz="96107"/>
  </p:normalViewPr>
  <p:slideViewPr>
    <p:cSldViewPr snapToGrid="0">
      <p:cViewPr>
        <p:scale>
          <a:sx n="100" d="100"/>
          <a:sy n="100" d="100"/>
        </p:scale>
        <p:origin x="456" y="904"/>
      </p:cViewPr>
      <p:guideLst/>
    </p:cSldViewPr>
  </p:slideViewPr>
  <p:outlineViewPr>
    <p:cViewPr>
      <p:scale>
        <a:sx n="33" d="100"/>
        <a:sy n="33" d="100"/>
      </p:scale>
      <p:origin x="0" y="-2224"/>
    </p:cViewPr>
  </p:outlineViewPr>
  <p:notesTextViewPr>
    <p:cViewPr>
      <p:scale>
        <a:sx n="1" d="1"/>
        <a:sy n="1" d="1"/>
      </p:scale>
      <p:origin x="0" y="0"/>
    </p:cViewPr>
  </p:notesTextViewPr>
  <p:notesViewPr>
    <p:cSldViewPr snapToGrid="0">
      <p:cViewPr varScale="1">
        <p:scale>
          <a:sx n="51" d="100"/>
          <a:sy n="51" d="100"/>
        </p:scale>
        <p:origin x="2886"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notesMaster" Target="notesMasters/notesMaster1.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B141E2-8D53-4D78-9001-20762F802EF8}" type="doc">
      <dgm:prSet loTypeId="urn:microsoft.com/office/officeart/2005/8/layout/hProcess7" loCatId="process" qsTypeId="urn:microsoft.com/office/officeart/2005/8/quickstyle/simple1" qsCatId="simple" csTypeId="urn:microsoft.com/office/officeart/2005/8/colors/accent6_1" csCatId="accent6" phldr="1"/>
      <dgm:spPr/>
      <dgm:t>
        <a:bodyPr/>
        <a:lstStyle/>
        <a:p>
          <a:endParaRPr lang="en-US"/>
        </a:p>
      </dgm:t>
    </dgm:pt>
    <dgm:pt modelId="{75100860-B53A-4B25-987E-22D03A7BEFE2}">
      <dgm:prSet phldrT="[Text]" custT="1"/>
      <dgm:spPr>
        <a:noFill/>
      </dgm:spPr>
      <dgm:t>
        <a:bodyPr vert="vert" lIns="0" tIns="0" rIns="640080" bIns="182880" anchor="ctr"/>
        <a:lstStyle/>
        <a:p>
          <a:pPr algn="ctr"/>
          <a:r>
            <a:rPr lang="en-US" sz="2000" b="1" i="0" noProof="0" dirty="0">
              <a:solidFill>
                <a:schemeClr val="tx1"/>
              </a:solidFill>
              <a:effectLst/>
              <a:latin typeface="Gill Sans MT" panose="020B0502020104020203" pitchFamily="34" charset="0"/>
            </a:rPr>
            <a:t>2003</a:t>
          </a:r>
          <a:endParaRPr lang="en-US" sz="2400" b="1" i="0" noProof="0" dirty="0">
            <a:solidFill>
              <a:schemeClr val="tx1"/>
            </a:solidFill>
            <a:effectLst/>
            <a:latin typeface="Gill Sans MT" panose="020B0502020104020203" pitchFamily="34" charset="0"/>
          </a:endParaRPr>
        </a:p>
      </dgm:t>
    </dgm:pt>
    <dgm:pt modelId="{6EB004CC-06AE-4B7F-BADD-1649AEC444AE}" type="parTrans" cxnId="{54591D12-A5CE-4C4F-953E-3A0C2EE4B048}">
      <dgm:prSet/>
      <dgm:spPr/>
      <dgm:t>
        <a:bodyPr/>
        <a:lstStyle/>
        <a:p>
          <a:endParaRPr lang="en-US">
            <a:latin typeface="Gill Sans MT" panose="020B0502020104020203" pitchFamily="34" charset="0"/>
          </a:endParaRPr>
        </a:p>
      </dgm:t>
    </dgm:pt>
    <dgm:pt modelId="{8F99D09B-71C6-40E4-AE1D-ADDF05299D72}" type="sibTrans" cxnId="{54591D12-A5CE-4C4F-953E-3A0C2EE4B048}">
      <dgm:prSet/>
      <dgm:spPr>
        <a:noFill/>
      </dgm:spPr>
      <dgm:t>
        <a:bodyPr/>
        <a:lstStyle/>
        <a:p>
          <a:endParaRPr lang="en-US">
            <a:latin typeface="Gill Sans MT" panose="020B0502020104020203" pitchFamily="34" charset="0"/>
          </a:endParaRPr>
        </a:p>
      </dgm:t>
    </dgm:pt>
    <dgm:pt modelId="{B628EF18-05DC-4466-8480-8F60CD512FB6}">
      <dgm:prSet phldrT="[Text]" custT="1"/>
      <dgm:spPr/>
      <dgm:t>
        <a:bodyPr/>
        <a:lstStyle/>
        <a:p>
          <a:pPr marL="0" indent="0" algn="just"/>
          <a:endParaRPr lang="en-US" sz="1600" noProof="0" dirty="0">
            <a:latin typeface="Gill Sans MT" panose="020B0502020104020203" pitchFamily="34" charset="0"/>
          </a:endParaRPr>
        </a:p>
        <a:p>
          <a:pPr marL="0" indent="0" algn="just"/>
          <a:r>
            <a:rPr lang="es-ES_tradnl" sz="1600" noProof="0">
              <a:solidFill>
                <a:schemeClr val="tx1"/>
              </a:solidFill>
              <a:latin typeface="Gill Sans MT" panose="020B0502020104020203" pitchFamily="34" charset="0"/>
            </a:rPr>
            <a:t>Bajo el </a:t>
          </a:r>
          <a:r>
            <a:rPr lang="en-US" sz="1600" i="1" noProof="0">
              <a:solidFill>
                <a:schemeClr val="tx1"/>
              </a:solidFill>
              <a:latin typeface="Gill Sans MT" panose="020B0502020104020203" pitchFamily="34" charset="0"/>
            </a:rPr>
            <a:t>Medicare Modernization Act</a:t>
          </a:r>
          <a:r>
            <a:rPr lang="es-ES_tradnl" sz="1600" i="1" noProof="0">
              <a:solidFill>
                <a:schemeClr val="tx1"/>
              </a:solidFill>
              <a:latin typeface="Gill Sans MT" panose="020B0502020104020203" pitchFamily="34" charset="0"/>
            </a:rPr>
            <a:t>, </a:t>
          </a:r>
          <a:r>
            <a:rPr lang="es-ES_tradnl" sz="1600" noProof="0">
              <a:solidFill>
                <a:schemeClr val="tx1"/>
              </a:solidFill>
              <a:latin typeface="Gill Sans MT" panose="020B0502020104020203" pitchFamily="34" charset="0"/>
            </a:rPr>
            <a:t>el Congreso de Estados Unidos estableció los Planes de Necesidades Especiales (SNP) como requisito para los planes </a:t>
          </a:r>
          <a:r>
            <a:rPr lang="en-US" sz="1600" i="1" noProof="0">
              <a:solidFill>
                <a:schemeClr val="tx1"/>
              </a:solidFill>
              <a:latin typeface="Gill Sans MT" panose="020B0502020104020203" pitchFamily="34" charset="0"/>
            </a:rPr>
            <a:t>Medicare Advantage (MA).</a:t>
          </a:r>
          <a:endParaRPr lang="en-US" sz="1600" i="1" noProof="0" dirty="0">
            <a:latin typeface="Gill Sans MT" panose="020B0502020104020203" pitchFamily="34" charset="0"/>
          </a:endParaRPr>
        </a:p>
      </dgm:t>
    </dgm:pt>
    <dgm:pt modelId="{44E956D4-DD4E-4F3C-B9E1-5D4E58027785}" type="parTrans" cxnId="{AF04D188-0450-44E6-872D-4CD887B227D0}">
      <dgm:prSet/>
      <dgm:spPr/>
      <dgm:t>
        <a:bodyPr/>
        <a:lstStyle/>
        <a:p>
          <a:endParaRPr lang="en-US">
            <a:latin typeface="Gill Sans MT" panose="020B0502020104020203" pitchFamily="34" charset="0"/>
          </a:endParaRPr>
        </a:p>
      </dgm:t>
    </dgm:pt>
    <dgm:pt modelId="{CA6BB484-E931-48A1-B44A-82F8610853CD}" type="sibTrans" cxnId="{AF04D188-0450-44E6-872D-4CD887B227D0}">
      <dgm:prSet/>
      <dgm:spPr/>
      <dgm:t>
        <a:bodyPr/>
        <a:lstStyle/>
        <a:p>
          <a:endParaRPr lang="en-US">
            <a:latin typeface="Gill Sans MT" panose="020B0502020104020203" pitchFamily="34" charset="0"/>
          </a:endParaRPr>
        </a:p>
      </dgm:t>
    </dgm:pt>
    <dgm:pt modelId="{1EEFF916-FC90-4FFC-8A0A-24D25274D55D}">
      <dgm:prSet phldrT="[Text]" custT="1"/>
      <dgm:spPr>
        <a:noFill/>
      </dgm:spPr>
      <dgm:t>
        <a:bodyPr vert="vert" tIns="0" rIns="1600200" bIns="182880"/>
        <a:lstStyle/>
        <a:p>
          <a:pPr algn="ctr"/>
          <a:r>
            <a:rPr lang="en-US" sz="2000" b="1" i="0" noProof="0" dirty="0">
              <a:solidFill>
                <a:schemeClr val="tx1"/>
              </a:solidFill>
              <a:effectLst/>
              <a:latin typeface="Gill Sans MT" panose="020B0502020104020203" pitchFamily="34" charset="0"/>
            </a:rPr>
            <a:t>2012</a:t>
          </a:r>
          <a:endParaRPr lang="en-US" sz="2400" b="1" i="0" noProof="0" dirty="0">
            <a:solidFill>
              <a:schemeClr val="tx1"/>
            </a:solidFill>
            <a:effectLst/>
            <a:latin typeface="Gill Sans MT" panose="020B0502020104020203" pitchFamily="34" charset="0"/>
          </a:endParaRPr>
        </a:p>
      </dgm:t>
    </dgm:pt>
    <dgm:pt modelId="{8B42154C-3A90-49F1-AC06-011FDBB8CB5D}" type="parTrans" cxnId="{BD83BECF-7210-49E1-B5DD-587D9990C444}">
      <dgm:prSet/>
      <dgm:spPr/>
      <dgm:t>
        <a:bodyPr/>
        <a:lstStyle/>
        <a:p>
          <a:endParaRPr lang="en-US">
            <a:latin typeface="Gill Sans MT" panose="020B0502020104020203" pitchFamily="34" charset="0"/>
          </a:endParaRPr>
        </a:p>
      </dgm:t>
    </dgm:pt>
    <dgm:pt modelId="{CCC9AD9F-CF8F-41C6-A859-68A4A0F240F0}" type="sibTrans" cxnId="{BD83BECF-7210-49E1-B5DD-587D9990C444}">
      <dgm:prSet/>
      <dgm:spPr/>
      <dgm:t>
        <a:bodyPr/>
        <a:lstStyle/>
        <a:p>
          <a:endParaRPr lang="en-US">
            <a:latin typeface="Gill Sans MT" panose="020B0502020104020203" pitchFamily="34" charset="0"/>
          </a:endParaRPr>
        </a:p>
      </dgm:t>
    </dgm:pt>
    <dgm:pt modelId="{B5523DE0-EE4B-46E4-8F4A-F5A28BFA3B1F}">
      <dgm:prSet phldrT="[Text]" custT="1"/>
      <dgm:spPr/>
      <dgm:t>
        <a:bodyPr/>
        <a:lstStyle/>
        <a:p>
          <a:pPr marL="0" algn="just"/>
          <a:endParaRPr lang="en-US" sz="1800" noProof="0" dirty="0">
            <a:latin typeface="Gill Sans MT" panose="020B0502020104020203" pitchFamily="34" charset="0"/>
          </a:endParaRPr>
        </a:p>
        <a:p>
          <a:pPr marL="0" indent="0" algn="just"/>
          <a:r>
            <a:rPr lang="en-US" sz="1600" b="0" noProof="0" dirty="0">
              <a:solidFill>
                <a:schemeClr val="tx1"/>
              </a:solidFill>
              <a:latin typeface="Gill Sans MT" panose="020B0502020104020203" pitchFamily="34" charset="0"/>
            </a:rPr>
            <a:t>The Affordable Care Act </a:t>
          </a:r>
          <a:r>
            <a:rPr lang="en-US" sz="1600" noProof="0" dirty="0">
              <a:latin typeface="Gill Sans MT" panose="020B0502020104020203" pitchFamily="34" charset="0"/>
            </a:rPr>
            <a:t>amended Section 1859(f)(7) of the Social Security Act</a:t>
          </a:r>
        </a:p>
      </dgm:t>
    </dgm:pt>
    <dgm:pt modelId="{E258C50B-2FDA-483D-BAE7-5D1BA68B8662}" type="sibTrans" cxnId="{5B1005CF-4F26-4CC4-8099-4EABBDC7AC81}">
      <dgm:prSet/>
      <dgm:spPr/>
      <dgm:t>
        <a:bodyPr/>
        <a:lstStyle/>
        <a:p>
          <a:endParaRPr lang="en-US">
            <a:latin typeface="Gill Sans MT" panose="020B0502020104020203" pitchFamily="34" charset="0"/>
          </a:endParaRPr>
        </a:p>
      </dgm:t>
    </dgm:pt>
    <dgm:pt modelId="{82E108E5-EF9E-423A-8096-95F184592AC3}" type="parTrans" cxnId="{5B1005CF-4F26-4CC4-8099-4EABBDC7AC81}">
      <dgm:prSet/>
      <dgm:spPr/>
      <dgm:t>
        <a:bodyPr/>
        <a:lstStyle/>
        <a:p>
          <a:endParaRPr lang="en-US">
            <a:latin typeface="Gill Sans MT" panose="020B0502020104020203" pitchFamily="34" charset="0"/>
          </a:endParaRPr>
        </a:p>
      </dgm:t>
    </dgm:pt>
    <dgm:pt modelId="{8EC9E22F-2BE3-4435-A3EC-84B651B5DB6F}">
      <dgm:prSet phldrT="[Text]" custT="1"/>
      <dgm:spPr/>
      <dgm:t>
        <a:bodyPr/>
        <a:lstStyle/>
        <a:p>
          <a:pPr marL="0" indent="0" algn="just">
            <a:lnSpc>
              <a:spcPct val="100000"/>
            </a:lnSpc>
          </a:pPr>
          <a:r>
            <a:rPr lang="en-US" sz="1600" noProof="0" dirty="0">
              <a:solidFill>
                <a:schemeClr val="tx1"/>
              </a:solidFill>
              <a:latin typeface="Gill Sans MT" panose="020B0502020104020203" pitchFamily="34" charset="0"/>
            </a:rPr>
            <a:t>Requires that all MA plans offering SNPs plans submit a </a:t>
          </a:r>
          <a:r>
            <a:rPr lang="en-US" sz="1600" b="0" noProof="0" dirty="0">
              <a:solidFill>
                <a:schemeClr val="tx1"/>
              </a:solidFill>
              <a:latin typeface="Gill Sans MT" panose="020B0502020104020203" pitchFamily="34" charset="0"/>
            </a:rPr>
            <a:t>Model of Care (MOC) </a:t>
          </a:r>
          <a:r>
            <a:rPr lang="en-US" sz="1600" noProof="0" dirty="0">
              <a:solidFill>
                <a:schemeClr val="tx1"/>
              </a:solidFill>
              <a:latin typeface="Gill Sans MT" panose="020B0502020104020203" pitchFamily="34" charset="0"/>
            </a:rPr>
            <a:t>to CMS for the evaluation and approval of NCQA (</a:t>
          </a:r>
          <a:r>
            <a:rPr lang="en-US" sz="1600" i="1" noProof="0" dirty="0">
              <a:solidFill>
                <a:schemeClr val="tx1"/>
              </a:solidFill>
              <a:latin typeface="Gill Sans MT" panose="020B0502020104020203" pitchFamily="34" charset="0"/>
            </a:rPr>
            <a:t>National Committee for Quality Assurance</a:t>
          </a:r>
          <a:r>
            <a:rPr lang="en-US" sz="1600" noProof="0" dirty="0">
              <a:solidFill>
                <a:schemeClr val="tx1"/>
              </a:solidFill>
              <a:latin typeface="Gill Sans MT" panose="020B0502020104020203" pitchFamily="34" charset="0"/>
            </a:rPr>
            <a:t>) that ensures compliance with CMS guidelines. </a:t>
          </a:r>
          <a:endParaRPr lang="en-US" sz="1600" noProof="0" dirty="0">
            <a:latin typeface="Gill Sans MT" panose="020B0502020104020203" pitchFamily="34" charset="0"/>
          </a:endParaRPr>
        </a:p>
      </dgm:t>
    </dgm:pt>
    <dgm:pt modelId="{29A8AAC1-04A8-4F97-BB3D-697741BD98A3}" type="parTrans" cxnId="{6A719E9E-9634-4413-BC7A-517004C104CC}">
      <dgm:prSet/>
      <dgm:spPr/>
      <dgm:t>
        <a:bodyPr/>
        <a:lstStyle/>
        <a:p>
          <a:endParaRPr lang="en-US">
            <a:latin typeface="Gill Sans MT" panose="020B0502020104020203" pitchFamily="34" charset="0"/>
          </a:endParaRPr>
        </a:p>
      </dgm:t>
    </dgm:pt>
    <dgm:pt modelId="{BED7B0CC-D55F-4358-B4E0-81B514E6D39E}" type="sibTrans" cxnId="{6A719E9E-9634-4413-BC7A-517004C104CC}">
      <dgm:prSet/>
      <dgm:spPr/>
      <dgm:t>
        <a:bodyPr/>
        <a:lstStyle/>
        <a:p>
          <a:endParaRPr lang="en-US">
            <a:latin typeface="Gill Sans MT" panose="020B0502020104020203" pitchFamily="34" charset="0"/>
          </a:endParaRPr>
        </a:p>
      </dgm:t>
    </dgm:pt>
    <dgm:pt modelId="{CC3AAC52-BE9D-4946-9A01-8B99A87DD188}">
      <dgm:prSet custT="1"/>
      <dgm:spPr/>
      <dgm:t>
        <a:bodyPr/>
        <a:lstStyle/>
        <a:p>
          <a:pPr marL="0" indent="0" algn="l"/>
          <a:endParaRPr lang="en-US" sz="1600" noProof="0" dirty="0">
            <a:latin typeface="Gill Sans MT" panose="020B0502020104020203" pitchFamily="34" charset="0"/>
          </a:endParaRPr>
        </a:p>
      </dgm:t>
    </dgm:pt>
    <dgm:pt modelId="{6C419B16-FDA8-4538-B160-DBF6FA5C5E8F}" type="parTrans" cxnId="{7487C4EE-48BF-4470-9EF4-82BCEEA18C9D}">
      <dgm:prSet/>
      <dgm:spPr/>
      <dgm:t>
        <a:bodyPr/>
        <a:lstStyle/>
        <a:p>
          <a:endParaRPr lang="es-ES"/>
        </a:p>
      </dgm:t>
    </dgm:pt>
    <dgm:pt modelId="{3863915E-4B9F-4F37-A0C0-A1B521FF54FA}" type="sibTrans" cxnId="{7487C4EE-48BF-4470-9EF4-82BCEEA18C9D}">
      <dgm:prSet/>
      <dgm:spPr/>
      <dgm:t>
        <a:bodyPr/>
        <a:lstStyle/>
        <a:p>
          <a:endParaRPr lang="es-ES"/>
        </a:p>
      </dgm:t>
    </dgm:pt>
    <dgm:pt modelId="{27E5A878-5B11-4BC9-A86F-EAFCEC41AA26}">
      <dgm:prSet custT="1"/>
      <dgm:spPr/>
      <dgm:t>
        <a:bodyPr/>
        <a:lstStyle/>
        <a:p>
          <a:pPr marL="0" indent="0" algn="just"/>
          <a:endParaRPr lang="en-US" sz="1600" noProof="0" dirty="0">
            <a:latin typeface="Gill Sans MT" panose="020B0502020104020203" pitchFamily="34" charset="0"/>
          </a:endParaRPr>
        </a:p>
      </dgm:t>
    </dgm:pt>
    <dgm:pt modelId="{76D50334-FDF5-46A7-A0EB-8A71C99AD195}" type="parTrans" cxnId="{3E979104-83D1-43C7-8F29-86E445B47050}">
      <dgm:prSet/>
      <dgm:spPr/>
      <dgm:t>
        <a:bodyPr/>
        <a:lstStyle/>
        <a:p>
          <a:endParaRPr lang="es-ES"/>
        </a:p>
      </dgm:t>
    </dgm:pt>
    <dgm:pt modelId="{CFC8003F-D1F6-4028-9A42-B143B796F6C5}" type="sibTrans" cxnId="{3E979104-83D1-43C7-8F29-86E445B47050}">
      <dgm:prSet/>
      <dgm:spPr/>
      <dgm:t>
        <a:bodyPr/>
        <a:lstStyle/>
        <a:p>
          <a:endParaRPr lang="es-ES"/>
        </a:p>
      </dgm:t>
    </dgm:pt>
    <dgm:pt modelId="{90DA38AD-46C2-A747-BCC9-92DC15C13282}">
      <dgm:prSet custT="1"/>
      <dgm:spPr/>
      <dgm:t>
        <a:bodyPr/>
        <a:lstStyle/>
        <a:p>
          <a:pPr marL="0" indent="0" algn="just"/>
          <a:endParaRPr lang="es-ES_tradnl" sz="1600" i="1" noProof="0" dirty="0">
            <a:solidFill>
              <a:schemeClr val="tx1"/>
            </a:solidFill>
            <a:latin typeface="Gill Sans MT" panose="020B0502020104020203" pitchFamily="34" charset="0"/>
          </a:endParaRPr>
        </a:p>
      </dgm:t>
    </dgm:pt>
    <dgm:pt modelId="{42607CB4-3E07-5E43-85E9-D7D5FC91E73B}" type="parTrans" cxnId="{2A7C7BF1-F499-B441-BE28-1E14D2E255AA}">
      <dgm:prSet/>
      <dgm:spPr/>
      <dgm:t>
        <a:bodyPr/>
        <a:lstStyle/>
        <a:p>
          <a:endParaRPr lang="en-US"/>
        </a:p>
      </dgm:t>
    </dgm:pt>
    <dgm:pt modelId="{47CDF643-876E-954F-BA43-C22908098CE0}" type="sibTrans" cxnId="{2A7C7BF1-F499-B441-BE28-1E14D2E255AA}">
      <dgm:prSet/>
      <dgm:spPr/>
      <dgm:t>
        <a:bodyPr/>
        <a:lstStyle/>
        <a:p>
          <a:endParaRPr lang="en-US"/>
        </a:p>
      </dgm:t>
    </dgm:pt>
    <dgm:pt modelId="{2940EB57-406E-6845-8996-CA2525F9B800}">
      <dgm:prSet custT="1"/>
      <dgm:spPr/>
      <dgm:t>
        <a:bodyPr/>
        <a:lstStyle/>
        <a:p>
          <a:pPr marL="0" indent="0" algn="just"/>
          <a:r>
            <a:rPr lang="es-ES_tradnl" sz="1600" noProof="0">
              <a:solidFill>
                <a:schemeClr val="tx1"/>
              </a:solidFill>
              <a:latin typeface="Gill Sans MT" panose="020B0502020104020203" pitchFamily="34" charset="0"/>
            </a:rPr>
            <a:t>Los </a:t>
          </a:r>
          <a:r>
            <a:rPr lang="en-US" sz="1600" noProof="0">
              <a:solidFill>
                <a:schemeClr val="tx1"/>
              </a:solidFill>
              <a:latin typeface="Gill Sans MT" panose="020B0502020104020203" pitchFamily="34" charset="0"/>
            </a:rPr>
            <a:t>SNPs</a:t>
          </a:r>
          <a:r>
            <a:rPr lang="es-ES_tradnl" sz="1600" noProof="0">
              <a:solidFill>
                <a:schemeClr val="tx1"/>
              </a:solidFill>
              <a:latin typeface="Gill Sans MT" panose="020B0502020104020203" pitchFamily="34" charset="0"/>
            </a:rPr>
            <a:t> se clasificaron en tres (3) categorías:</a:t>
          </a:r>
          <a:endParaRPr lang="es-ES_tradnl" sz="1600" i="1" noProof="0" dirty="0">
            <a:solidFill>
              <a:schemeClr val="tx1"/>
            </a:solidFill>
            <a:latin typeface="Gill Sans MT" panose="020B0502020104020203" pitchFamily="34" charset="0"/>
          </a:endParaRPr>
        </a:p>
      </dgm:t>
    </dgm:pt>
    <dgm:pt modelId="{DC2C75FF-4B8C-574E-A975-61A2C600D308}" type="parTrans" cxnId="{9C41E12F-C96A-5A4F-997C-55E50E83FFBE}">
      <dgm:prSet/>
      <dgm:spPr/>
      <dgm:t>
        <a:bodyPr/>
        <a:lstStyle/>
        <a:p>
          <a:endParaRPr lang="en-US"/>
        </a:p>
      </dgm:t>
    </dgm:pt>
    <dgm:pt modelId="{9713CAF9-2B51-3B4F-A46F-E849756E8C11}" type="sibTrans" cxnId="{9C41E12F-C96A-5A4F-997C-55E50E83FFBE}">
      <dgm:prSet/>
      <dgm:spPr/>
      <dgm:t>
        <a:bodyPr/>
        <a:lstStyle/>
        <a:p>
          <a:endParaRPr lang="en-US"/>
        </a:p>
      </dgm:t>
    </dgm:pt>
    <dgm:pt modelId="{F76D9DA6-8D7B-EB43-902E-829BC73A51A7}">
      <dgm:prSet custT="1"/>
      <dgm:spPr/>
      <dgm:t>
        <a:bodyPr/>
        <a:lstStyle/>
        <a:p>
          <a:pPr marL="0" indent="0" algn="just"/>
          <a:r>
            <a:rPr lang="es-ES_tradnl" sz="1600" i="0" noProof="0">
              <a:solidFill>
                <a:schemeClr val="tx1"/>
              </a:solidFill>
              <a:latin typeface="Gill Sans MT" panose="020B0502020104020203" pitchFamily="34" charset="0"/>
            </a:rPr>
            <a:t>Elegibilidad Dual (D-SNP)</a:t>
          </a:r>
          <a:endParaRPr lang="es-ES_tradnl" sz="1600" i="0" noProof="0" dirty="0">
            <a:solidFill>
              <a:schemeClr val="tx1"/>
            </a:solidFill>
            <a:latin typeface="Gill Sans MT" panose="020B0502020104020203" pitchFamily="34" charset="0"/>
          </a:endParaRPr>
        </a:p>
      </dgm:t>
    </dgm:pt>
    <dgm:pt modelId="{4E5571A4-4818-7E42-9E20-0F1674AE941A}" type="parTrans" cxnId="{FC19D9BA-0228-DC48-A18E-48D435225DA1}">
      <dgm:prSet/>
      <dgm:spPr/>
      <dgm:t>
        <a:bodyPr/>
        <a:lstStyle/>
        <a:p>
          <a:endParaRPr lang="en-US"/>
        </a:p>
      </dgm:t>
    </dgm:pt>
    <dgm:pt modelId="{DEE2E2CB-A7C6-A543-A05A-DC66E4B2F575}" type="sibTrans" cxnId="{FC19D9BA-0228-DC48-A18E-48D435225DA1}">
      <dgm:prSet/>
      <dgm:spPr/>
      <dgm:t>
        <a:bodyPr/>
        <a:lstStyle/>
        <a:p>
          <a:endParaRPr lang="en-US"/>
        </a:p>
      </dgm:t>
    </dgm:pt>
    <dgm:pt modelId="{03BFCC7B-AB72-4346-A3E5-078607FD182D}">
      <dgm:prSet custT="1"/>
      <dgm:spPr/>
      <dgm:t>
        <a:bodyPr/>
        <a:lstStyle/>
        <a:p>
          <a:pPr marL="0" indent="0" algn="just"/>
          <a:r>
            <a:rPr lang="es-ES_tradnl" sz="1600" i="0" noProof="0">
              <a:solidFill>
                <a:schemeClr val="tx1"/>
              </a:solidFill>
              <a:latin typeface="Gill Sans MT" panose="020B0502020104020203" pitchFamily="34" charset="0"/>
            </a:rPr>
            <a:t>Condiciones Crónicas (C-SNP)</a:t>
          </a:r>
          <a:endParaRPr lang="es-ES_tradnl" sz="1600" i="0" noProof="0" dirty="0">
            <a:solidFill>
              <a:schemeClr val="tx1"/>
            </a:solidFill>
            <a:latin typeface="Gill Sans MT" panose="020B0502020104020203" pitchFamily="34" charset="0"/>
          </a:endParaRPr>
        </a:p>
      </dgm:t>
    </dgm:pt>
    <dgm:pt modelId="{59D515CE-5635-2B4E-ABC7-64FCF35FE89B}" type="parTrans" cxnId="{205DE26C-A0ED-4B41-9DFB-F0E6B1E311CA}">
      <dgm:prSet/>
      <dgm:spPr/>
      <dgm:t>
        <a:bodyPr/>
        <a:lstStyle/>
        <a:p>
          <a:endParaRPr lang="en-US"/>
        </a:p>
      </dgm:t>
    </dgm:pt>
    <dgm:pt modelId="{C4F31203-E10A-A44D-8954-F3CCC9116771}" type="sibTrans" cxnId="{205DE26C-A0ED-4B41-9DFB-F0E6B1E311CA}">
      <dgm:prSet/>
      <dgm:spPr/>
      <dgm:t>
        <a:bodyPr/>
        <a:lstStyle/>
        <a:p>
          <a:endParaRPr lang="en-US"/>
        </a:p>
      </dgm:t>
    </dgm:pt>
    <dgm:pt modelId="{23E81A9C-2950-D241-94CA-2E1DBDBE2C25}">
      <dgm:prSet custT="1"/>
      <dgm:spPr/>
      <dgm:t>
        <a:bodyPr/>
        <a:lstStyle/>
        <a:p>
          <a:pPr marL="0" indent="0" algn="just"/>
          <a:r>
            <a:rPr lang="es-ES_tradnl" sz="1600" i="0" noProof="0" dirty="0">
              <a:solidFill>
                <a:schemeClr val="tx1"/>
              </a:solidFill>
              <a:latin typeface="Gill Sans MT" panose="020B0502020104020203" pitchFamily="34" charset="0"/>
            </a:rPr>
            <a:t>Individuos Institucionalizados (I-SNP)</a:t>
          </a:r>
        </a:p>
      </dgm:t>
    </dgm:pt>
    <dgm:pt modelId="{E4EB57D3-652A-ED44-96FD-17906526C6F5}" type="parTrans" cxnId="{80886091-30AC-5744-BF21-119498B0FC2B}">
      <dgm:prSet/>
      <dgm:spPr/>
      <dgm:t>
        <a:bodyPr/>
        <a:lstStyle/>
        <a:p>
          <a:endParaRPr lang="en-US"/>
        </a:p>
      </dgm:t>
    </dgm:pt>
    <dgm:pt modelId="{1EE7E7A2-FD5F-A447-B74E-8A6CAD374D0C}" type="sibTrans" cxnId="{80886091-30AC-5744-BF21-119498B0FC2B}">
      <dgm:prSet/>
      <dgm:spPr/>
      <dgm:t>
        <a:bodyPr/>
        <a:lstStyle/>
        <a:p>
          <a:endParaRPr lang="en-US"/>
        </a:p>
      </dgm:t>
    </dgm:pt>
    <dgm:pt modelId="{F3EDDF3C-0265-4D5F-B945-D4C9A14E2B49}" type="pres">
      <dgm:prSet presAssocID="{EBB141E2-8D53-4D78-9001-20762F802EF8}" presName="Name0" presStyleCnt="0">
        <dgm:presLayoutVars>
          <dgm:dir/>
          <dgm:animLvl val="lvl"/>
          <dgm:resizeHandles val="exact"/>
        </dgm:presLayoutVars>
      </dgm:prSet>
      <dgm:spPr/>
    </dgm:pt>
    <dgm:pt modelId="{81D9342D-50A2-4358-BA3F-D0519CE709C9}" type="pres">
      <dgm:prSet presAssocID="{75100860-B53A-4B25-987E-22D03A7BEFE2}" presName="compositeNode" presStyleCnt="0">
        <dgm:presLayoutVars>
          <dgm:bulletEnabled val="1"/>
        </dgm:presLayoutVars>
      </dgm:prSet>
      <dgm:spPr/>
    </dgm:pt>
    <dgm:pt modelId="{4536B3EA-E71D-4146-8BD4-5628E963A857}" type="pres">
      <dgm:prSet presAssocID="{75100860-B53A-4B25-987E-22D03A7BEFE2}" presName="bgRect" presStyleLbl="node1" presStyleIdx="0" presStyleCnt="2" custScaleY="80507"/>
      <dgm:spPr/>
    </dgm:pt>
    <dgm:pt modelId="{96A1477B-2ABD-46A7-8DD7-7DF48E065997}" type="pres">
      <dgm:prSet presAssocID="{75100860-B53A-4B25-987E-22D03A7BEFE2}" presName="parentNode" presStyleLbl="node1" presStyleIdx="0" presStyleCnt="2">
        <dgm:presLayoutVars>
          <dgm:chMax val="0"/>
          <dgm:bulletEnabled val="1"/>
        </dgm:presLayoutVars>
      </dgm:prSet>
      <dgm:spPr/>
    </dgm:pt>
    <dgm:pt modelId="{83A50930-01FD-46F1-93A6-B3301A26BB4E}" type="pres">
      <dgm:prSet presAssocID="{75100860-B53A-4B25-987E-22D03A7BEFE2}" presName="childNode" presStyleLbl="node1" presStyleIdx="0" presStyleCnt="2">
        <dgm:presLayoutVars>
          <dgm:bulletEnabled val="1"/>
        </dgm:presLayoutVars>
      </dgm:prSet>
      <dgm:spPr/>
    </dgm:pt>
    <dgm:pt modelId="{55B4DE36-0B85-421F-BC53-32EBF2A5F8E7}" type="pres">
      <dgm:prSet presAssocID="{8F99D09B-71C6-40E4-AE1D-ADDF05299D72}" presName="hSp" presStyleCnt="0"/>
      <dgm:spPr/>
    </dgm:pt>
    <dgm:pt modelId="{BCFE8AC6-9A74-4D6E-8DE9-1331786221D9}" type="pres">
      <dgm:prSet presAssocID="{8F99D09B-71C6-40E4-AE1D-ADDF05299D72}" presName="vProcSp" presStyleCnt="0"/>
      <dgm:spPr/>
    </dgm:pt>
    <dgm:pt modelId="{4FB6DB2C-3666-4A51-9E02-2D1E9631C32B}" type="pres">
      <dgm:prSet presAssocID="{8F99D09B-71C6-40E4-AE1D-ADDF05299D72}" presName="vSp1" presStyleCnt="0"/>
      <dgm:spPr/>
    </dgm:pt>
    <dgm:pt modelId="{DBEFA3D1-558A-4F1A-870C-B1C5822FCFA3}" type="pres">
      <dgm:prSet presAssocID="{8F99D09B-71C6-40E4-AE1D-ADDF05299D72}" presName="simulatedConn" presStyleLbl="solidFgAcc1" presStyleIdx="0" presStyleCnt="1"/>
      <dgm:spPr>
        <a:noFill/>
        <a:ln>
          <a:noFill/>
        </a:ln>
      </dgm:spPr>
    </dgm:pt>
    <dgm:pt modelId="{F2273C90-3C3A-4AE3-9B93-38C58680AF12}" type="pres">
      <dgm:prSet presAssocID="{8F99D09B-71C6-40E4-AE1D-ADDF05299D72}" presName="vSp2" presStyleCnt="0"/>
      <dgm:spPr/>
    </dgm:pt>
    <dgm:pt modelId="{1C5C7355-CA03-4F8A-9C67-3A12776D536F}" type="pres">
      <dgm:prSet presAssocID="{8F99D09B-71C6-40E4-AE1D-ADDF05299D72}" presName="sibTrans" presStyleCnt="0"/>
      <dgm:spPr/>
    </dgm:pt>
    <dgm:pt modelId="{771346A6-CAAB-430D-90EB-FC9660679B5E}" type="pres">
      <dgm:prSet presAssocID="{1EEFF916-FC90-4FFC-8A0A-24D25274D55D}" presName="compositeNode" presStyleCnt="0">
        <dgm:presLayoutVars>
          <dgm:bulletEnabled val="1"/>
        </dgm:presLayoutVars>
      </dgm:prSet>
      <dgm:spPr/>
    </dgm:pt>
    <dgm:pt modelId="{D18B2461-F2DB-4968-B7C6-F2B7701F60BF}" type="pres">
      <dgm:prSet presAssocID="{1EEFF916-FC90-4FFC-8A0A-24D25274D55D}" presName="bgRect" presStyleLbl="node1" presStyleIdx="1" presStyleCnt="2" custScaleY="80326"/>
      <dgm:spPr/>
    </dgm:pt>
    <dgm:pt modelId="{9B1CB705-A3F7-4549-8520-D16CB906F0C5}" type="pres">
      <dgm:prSet presAssocID="{1EEFF916-FC90-4FFC-8A0A-24D25274D55D}" presName="parentNode" presStyleLbl="node1" presStyleIdx="1" presStyleCnt="2">
        <dgm:presLayoutVars>
          <dgm:chMax val="0"/>
          <dgm:bulletEnabled val="1"/>
        </dgm:presLayoutVars>
      </dgm:prSet>
      <dgm:spPr/>
    </dgm:pt>
    <dgm:pt modelId="{6819C408-44E7-4245-9F8D-609D9A2E4C61}" type="pres">
      <dgm:prSet presAssocID="{1EEFF916-FC90-4FFC-8A0A-24D25274D55D}" presName="childNode" presStyleLbl="node1" presStyleIdx="1" presStyleCnt="2">
        <dgm:presLayoutVars>
          <dgm:bulletEnabled val="1"/>
        </dgm:presLayoutVars>
      </dgm:prSet>
      <dgm:spPr/>
    </dgm:pt>
  </dgm:ptLst>
  <dgm:cxnLst>
    <dgm:cxn modelId="{3E979104-83D1-43C7-8F29-86E445B47050}" srcId="{1EEFF916-FC90-4FFC-8A0A-24D25274D55D}" destId="{27E5A878-5B11-4BC9-A86F-EAFCEC41AA26}" srcOrd="1" destOrd="0" parTransId="{76D50334-FDF5-46A7-A0EB-8A71C99AD195}" sibTransId="{CFC8003F-D1F6-4028-9A42-B143B796F6C5}"/>
    <dgm:cxn modelId="{C5FE4F0F-A114-C749-B4DD-07AFC8D6105E}" type="presOf" srcId="{2940EB57-406E-6845-8996-CA2525F9B800}" destId="{83A50930-01FD-46F1-93A6-B3301A26BB4E}" srcOrd="0" destOrd="2" presId="urn:microsoft.com/office/officeart/2005/8/layout/hProcess7"/>
    <dgm:cxn modelId="{54591D12-A5CE-4C4F-953E-3A0C2EE4B048}" srcId="{EBB141E2-8D53-4D78-9001-20762F802EF8}" destId="{75100860-B53A-4B25-987E-22D03A7BEFE2}" srcOrd="0" destOrd="0" parTransId="{6EB004CC-06AE-4B7F-BADD-1649AEC444AE}" sibTransId="{8F99D09B-71C6-40E4-AE1D-ADDF05299D72}"/>
    <dgm:cxn modelId="{9C41E12F-C96A-5A4F-997C-55E50E83FFBE}" srcId="{75100860-B53A-4B25-987E-22D03A7BEFE2}" destId="{2940EB57-406E-6845-8996-CA2525F9B800}" srcOrd="2" destOrd="0" parTransId="{DC2C75FF-4B8C-574E-A975-61A2C600D308}" sibTransId="{9713CAF9-2B51-3B4F-A46F-E849756E8C11}"/>
    <dgm:cxn modelId="{E5710034-797D-8E40-8A4D-F717FE12D472}" type="presOf" srcId="{90DA38AD-46C2-A747-BCC9-92DC15C13282}" destId="{83A50930-01FD-46F1-93A6-B3301A26BB4E}" srcOrd="0" destOrd="1" presId="urn:microsoft.com/office/officeart/2005/8/layout/hProcess7"/>
    <dgm:cxn modelId="{4EF8B34C-36A8-4462-A8E0-624E3D318A69}" type="presOf" srcId="{27E5A878-5B11-4BC9-A86F-EAFCEC41AA26}" destId="{6819C408-44E7-4245-9F8D-609D9A2E4C61}" srcOrd="0" destOrd="1" presId="urn:microsoft.com/office/officeart/2005/8/layout/hProcess7"/>
    <dgm:cxn modelId="{205DE26C-A0ED-4B41-9DFB-F0E6B1E311CA}" srcId="{2940EB57-406E-6845-8996-CA2525F9B800}" destId="{03BFCC7B-AB72-4346-A3E5-078607FD182D}" srcOrd="1" destOrd="0" parTransId="{59D515CE-5635-2B4E-ABC7-64FCF35FE89B}" sibTransId="{C4F31203-E10A-A44D-8954-F3CCC9116771}"/>
    <dgm:cxn modelId="{A9A4FC6D-E684-C449-909A-A15584E8C4B5}" type="presOf" srcId="{23E81A9C-2950-D241-94CA-2E1DBDBE2C25}" destId="{83A50930-01FD-46F1-93A6-B3301A26BB4E}" srcOrd="0" destOrd="5" presId="urn:microsoft.com/office/officeart/2005/8/layout/hProcess7"/>
    <dgm:cxn modelId="{F34D2A6E-940D-7944-B3AA-1F3530D57877}" type="presOf" srcId="{F76D9DA6-8D7B-EB43-902E-829BC73A51A7}" destId="{83A50930-01FD-46F1-93A6-B3301A26BB4E}" srcOrd="0" destOrd="3" presId="urn:microsoft.com/office/officeart/2005/8/layout/hProcess7"/>
    <dgm:cxn modelId="{E643D97F-DAB3-459A-B240-0AB71CE86543}" type="presOf" srcId="{75100860-B53A-4B25-987E-22D03A7BEFE2}" destId="{4536B3EA-E71D-4146-8BD4-5628E963A857}" srcOrd="0" destOrd="0" presId="urn:microsoft.com/office/officeart/2005/8/layout/hProcess7"/>
    <dgm:cxn modelId="{CFCC9B83-D936-5F44-8842-CCDA3A85E616}" type="presOf" srcId="{03BFCC7B-AB72-4346-A3E5-078607FD182D}" destId="{83A50930-01FD-46F1-93A6-B3301A26BB4E}" srcOrd="0" destOrd="4" presId="urn:microsoft.com/office/officeart/2005/8/layout/hProcess7"/>
    <dgm:cxn modelId="{AF04D188-0450-44E6-872D-4CD887B227D0}" srcId="{75100860-B53A-4B25-987E-22D03A7BEFE2}" destId="{B628EF18-05DC-4466-8480-8F60CD512FB6}" srcOrd="0" destOrd="0" parTransId="{44E956D4-DD4E-4F3C-B9E1-5D4E58027785}" sibTransId="{CA6BB484-E931-48A1-B44A-82F8610853CD}"/>
    <dgm:cxn modelId="{80886091-30AC-5744-BF21-119498B0FC2B}" srcId="{03BFCC7B-AB72-4346-A3E5-078607FD182D}" destId="{23E81A9C-2950-D241-94CA-2E1DBDBE2C25}" srcOrd="0" destOrd="0" parTransId="{E4EB57D3-652A-ED44-96FD-17906526C6F5}" sibTransId="{1EE7E7A2-FD5F-A447-B74E-8A6CAD374D0C}"/>
    <dgm:cxn modelId="{6A719E9E-9634-4413-BC7A-517004C104CC}" srcId="{1EEFF916-FC90-4FFC-8A0A-24D25274D55D}" destId="{8EC9E22F-2BE3-4435-A3EC-84B651B5DB6F}" srcOrd="2" destOrd="0" parTransId="{29A8AAC1-04A8-4F97-BB3D-697741BD98A3}" sibTransId="{BED7B0CC-D55F-4358-B4E0-81B514E6D39E}"/>
    <dgm:cxn modelId="{E50DEEAD-E21E-4DA5-BEA2-2A63165EBE8A}" type="presOf" srcId="{1EEFF916-FC90-4FFC-8A0A-24D25274D55D}" destId="{D18B2461-F2DB-4968-B7C6-F2B7701F60BF}" srcOrd="0" destOrd="0" presId="urn:microsoft.com/office/officeart/2005/8/layout/hProcess7"/>
    <dgm:cxn modelId="{FC19D9BA-0228-DC48-A18E-48D435225DA1}" srcId="{2940EB57-406E-6845-8996-CA2525F9B800}" destId="{F76D9DA6-8D7B-EB43-902E-829BC73A51A7}" srcOrd="0" destOrd="0" parTransId="{4E5571A4-4818-7E42-9E20-0F1674AE941A}" sibTransId="{DEE2E2CB-A7C6-A543-A05A-DC66E4B2F575}"/>
    <dgm:cxn modelId="{D20944BC-BDBE-4273-AD77-D4964113EAFB}" type="presOf" srcId="{CC3AAC52-BE9D-4946-9A01-8B99A87DD188}" destId="{83A50930-01FD-46F1-93A6-B3301A26BB4E}" srcOrd="0" destOrd="6" presId="urn:microsoft.com/office/officeart/2005/8/layout/hProcess7"/>
    <dgm:cxn modelId="{1B9887C7-559E-4B66-A533-96AE40029550}" type="presOf" srcId="{8EC9E22F-2BE3-4435-A3EC-84B651B5DB6F}" destId="{6819C408-44E7-4245-9F8D-609D9A2E4C61}" srcOrd="0" destOrd="2" presId="urn:microsoft.com/office/officeart/2005/8/layout/hProcess7"/>
    <dgm:cxn modelId="{67C684CA-2A83-49E4-BB7B-281FBFC0474F}" type="presOf" srcId="{1EEFF916-FC90-4FFC-8A0A-24D25274D55D}" destId="{9B1CB705-A3F7-4549-8520-D16CB906F0C5}" srcOrd="1" destOrd="0" presId="urn:microsoft.com/office/officeart/2005/8/layout/hProcess7"/>
    <dgm:cxn modelId="{43B597CC-90AD-4E8E-AEA9-54742DD57E83}" type="presOf" srcId="{75100860-B53A-4B25-987E-22D03A7BEFE2}" destId="{96A1477B-2ABD-46A7-8DD7-7DF48E065997}" srcOrd="1" destOrd="0" presId="urn:microsoft.com/office/officeart/2005/8/layout/hProcess7"/>
    <dgm:cxn modelId="{5B1005CF-4F26-4CC4-8099-4EABBDC7AC81}" srcId="{1EEFF916-FC90-4FFC-8A0A-24D25274D55D}" destId="{B5523DE0-EE4B-46E4-8F4A-F5A28BFA3B1F}" srcOrd="0" destOrd="0" parTransId="{82E108E5-EF9E-423A-8096-95F184592AC3}" sibTransId="{E258C50B-2FDA-483D-BAE7-5D1BA68B8662}"/>
    <dgm:cxn modelId="{BD83BECF-7210-49E1-B5DD-587D9990C444}" srcId="{EBB141E2-8D53-4D78-9001-20762F802EF8}" destId="{1EEFF916-FC90-4FFC-8A0A-24D25274D55D}" srcOrd="1" destOrd="0" parTransId="{8B42154C-3A90-49F1-AC06-011FDBB8CB5D}" sibTransId="{CCC9AD9F-CF8F-41C6-A859-68A4A0F240F0}"/>
    <dgm:cxn modelId="{71BABED8-5313-4B77-8AB3-940536750D67}" type="presOf" srcId="{B5523DE0-EE4B-46E4-8F4A-F5A28BFA3B1F}" destId="{6819C408-44E7-4245-9F8D-609D9A2E4C61}" srcOrd="0" destOrd="0" presId="urn:microsoft.com/office/officeart/2005/8/layout/hProcess7"/>
    <dgm:cxn modelId="{8080DEE0-E7EC-4EE1-B3F1-B32ABD0440B1}" type="presOf" srcId="{EBB141E2-8D53-4D78-9001-20762F802EF8}" destId="{F3EDDF3C-0265-4D5F-B945-D4C9A14E2B49}" srcOrd="0" destOrd="0" presId="urn:microsoft.com/office/officeart/2005/8/layout/hProcess7"/>
    <dgm:cxn modelId="{7487C4EE-48BF-4470-9EF4-82BCEEA18C9D}" srcId="{75100860-B53A-4B25-987E-22D03A7BEFE2}" destId="{CC3AAC52-BE9D-4946-9A01-8B99A87DD188}" srcOrd="3" destOrd="0" parTransId="{6C419B16-FDA8-4538-B160-DBF6FA5C5E8F}" sibTransId="{3863915E-4B9F-4F37-A0C0-A1B521FF54FA}"/>
    <dgm:cxn modelId="{2A7C7BF1-F499-B441-BE28-1E14D2E255AA}" srcId="{75100860-B53A-4B25-987E-22D03A7BEFE2}" destId="{90DA38AD-46C2-A747-BCC9-92DC15C13282}" srcOrd="1" destOrd="0" parTransId="{42607CB4-3E07-5E43-85E9-D7D5FC91E73B}" sibTransId="{47CDF643-876E-954F-BA43-C22908098CE0}"/>
    <dgm:cxn modelId="{E60E50FD-4FB1-415B-BE62-3AFF750792FE}" type="presOf" srcId="{B628EF18-05DC-4466-8480-8F60CD512FB6}" destId="{83A50930-01FD-46F1-93A6-B3301A26BB4E}" srcOrd="0" destOrd="0" presId="urn:microsoft.com/office/officeart/2005/8/layout/hProcess7"/>
    <dgm:cxn modelId="{A3F02780-72FB-4528-A58C-408829F0E839}" type="presParOf" srcId="{F3EDDF3C-0265-4D5F-B945-D4C9A14E2B49}" destId="{81D9342D-50A2-4358-BA3F-D0519CE709C9}" srcOrd="0" destOrd="0" presId="urn:microsoft.com/office/officeart/2005/8/layout/hProcess7"/>
    <dgm:cxn modelId="{DD1DF1AF-8197-4C67-B03F-CEB2B4C96DD8}" type="presParOf" srcId="{81D9342D-50A2-4358-BA3F-D0519CE709C9}" destId="{4536B3EA-E71D-4146-8BD4-5628E963A857}" srcOrd="0" destOrd="0" presId="urn:microsoft.com/office/officeart/2005/8/layout/hProcess7"/>
    <dgm:cxn modelId="{3DA7CD11-FBC5-4D52-B279-CA852F1955A7}" type="presParOf" srcId="{81D9342D-50A2-4358-BA3F-D0519CE709C9}" destId="{96A1477B-2ABD-46A7-8DD7-7DF48E065997}" srcOrd="1" destOrd="0" presId="urn:microsoft.com/office/officeart/2005/8/layout/hProcess7"/>
    <dgm:cxn modelId="{DBCD7D51-F785-4E5D-A4FE-CFCC0EF0DB64}" type="presParOf" srcId="{81D9342D-50A2-4358-BA3F-D0519CE709C9}" destId="{83A50930-01FD-46F1-93A6-B3301A26BB4E}" srcOrd="2" destOrd="0" presId="urn:microsoft.com/office/officeart/2005/8/layout/hProcess7"/>
    <dgm:cxn modelId="{2609A495-C6E5-4AB0-B4B1-90D49ED156F5}" type="presParOf" srcId="{F3EDDF3C-0265-4D5F-B945-D4C9A14E2B49}" destId="{55B4DE36-0B85-421F-BC53-32EBF2A5F8E7}" srcOrd="1" destOrd="0" presId="urn:microsoft.com/office/officeart/2005/8/layout/hProcess7"/>
    <dgm:cxn modelId="{AC94E889-5B02-440F-B9E3-0020E9AF045D}" type="presParOf" srcId="{F3EDDF3C-0265-4D5F-B945-D4C9A14E2B49}" destId="{BCFE8AC6-9A74-4D6E-8DE9-1331786221D9}" srcOrd="2" destOrd="0" presId="urn:microsoft.com/office/officeart/2005/8/layout/hProcess7"/>
    <dgm:cxn modelId="{0B562C7A-9C58-4178-980B-C93FCBD6B322}" type="presParOf" srcId="{BCFE8AC6-9A74-4D6E-8DE9-1331786221D9}" destId="{4FB6DB2C-3666-4A51-9E02-2D1E9631C32B}" srcOrd="0" destOrd="0" presId="urn:microsoft.com/office/officeart/2005/8/layout/hProcess7"/>
    <dgm:cxn modelId="{DF5F5F57-7155-480F-835A-59A43C5283C3}" type="presParOf" srcId="{BCFE8AC6-9A74-4D6E-8DE9-1331786221D9}" destId="{DBEFA3D1-558A-4F1A-870C-B1C5822FCFA3}" srcOrd="1" destOrd="0" presId="urn:microsoft.com/office/officeart/2005/8/layout/hProcess7"/>
    <dgm:cxn modelId="{4ABC91D2-9025-41C6-9C2B-0D2E8729FB06}" type="presParOf" srcId="{BCFE8AC6-9A74-4D6E-8DE9-1331786221D9}" destId="{F2273C90-3C3A-4AE3-9B93-38C58680AF12}" srcOrd="2" destOrd="0" presId="urn:microsoft.com/office/officeart/2005/8/layout/hProcess7"/>
    <dgm:cxn modelId="{5FCC13C6-CB57-4C6B-9A15-AF48E79CF8EE}" type="presParOf" srcId="{F3EDDF3C-0265-4D5F-B945-D4C9A14E2B49}" destId="{1C5C7355-CA03-4F8A-9C67-3A12776D536F}" srcOrd="3" destOrd="0" presId="urn:microsoft.com/office/officeart/2005/8/layout/hProcess7"/>
    <dgm:cxn modelId="{04E43FEF-D956-48E7-B59A-8B12442F737E}" type="presParOf" srcId="{F3EDDF3C-0265-4D5F-B945-D4C9A14E2B49}" destId="{771346A6-CAAB-430D-90EB-FC9660679B5E}" srcOrd="4" destOrd="0" presId="urn:microsoft.com/office/officeart/2005/8/layout/hProcess7"/>
    <dgm:cxn modelId="{55BE82E5-876D-43BB-8D82-9815F0EBADE7}" type="presParOf" srcId="{771346A6-CAAB-430D-90EB-FC9660679B5E}" destId="{D18B2461-F2DB-4968-B7C6-F2B7701F60BF}" srcOrd="0" destOrd="0" presId="urn:microsoft.com/office/officeart/2005/8/layout/hProcess7"/>
    <dgm:cxn modelId="{3C925185-19B1-485B-B619-9B7360B3EB15}" type="presParOf" srcId="{771346A6-CAAB-430D-90EB-FC9660679B5E}" destId="{9B1CB705-A3F7-4549-8520-D16CB906F0C5}" srcOrd="1" destOrd="0" presId="urn:microsoft.com/office/officeart/2005/8/layout/hProcess7"/>
    <dgm:cxn modelId="{283CFE30-BB34-432B-9D4B-0B8B6731B16C}" type="presParOf" srcId="{771346A6-CAAB-430D-90EB-FC9660679B5E}" destId="{6819C408-44E7-4245-9F8D-609D9A2E4C61}" srcOrd="2" destOrd="0" presId="urn:microsoft.com/office/officeart/2005/8/layout/hProcess7"/>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B73F3E1-5BFF-419E-9410-A922562515C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PR"/>
        </a:p>
      </dgm:t>
    </dgm:pt>
    <dgm:pt modelId="{AC227E16-CACD-4AAB-891B-42931A50C9FB}">
      <dgm:prSet custT="1"/>
      <dgm:spPr>
        <a:solidFill>
          <a:srgbClr val="92D05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spcFirstLastPara="0" vert="horz" wrap="square" lIns="60960" tIns="60960" rIns="60960" bIns="60960" numCol="1" spcCol="1270" anchor="ctr" anchorCtr="0"/>
        <a:lstStyle/>
        <a:p>
          <a:pPr algn="ctr"/>
          <a:r>
            <a:rPr lang="es-ES_tradnl" sz="1600" b="1" kern="1200" noProof="0" dirty="0">
              <a:solidFill>
                <a:schemeClr val="tx1"/>
              </a:solidFill>
              <a:latin typeface="Gill Sans MT" panose="020B0502020104020203" pitchFamily="34" charset="0"/>
            </a:rPr>
            <a:t>Utilizar guías clínicas y protocolos de transición de cuidado</a:t>
          </a:r>
          <a:endParaRPr lang="en-US" sz="1600" b="1" kern="1200" noProof="0" dirty="0">
            <a:solidFill>
              <a:schemeClr val="tx1"/>
            </a:solidFill>
            <a:latin typeface="Gill Sans MT" panose="020B0502020104020203" pitchFamily="34" charset="0"/>
          </a:endParaRPr>
        </a:p>
      </dgm:t>
    </dgm:pt>
    <dgm:pt modelId="{5F491928-32E9-4CFF-99EF-4EFC01C14A98}" type="parTrans" cxnId="{050E6153-0672-4533-9935-5163B2CC40F5}">
      <dgm:prSet/>
      <dgm:spPr/>
      <dgm:t>
        <a:bodyPr/>
        <a:lstStyle/>
        <a:p>
          <a:endParaRPr lang="es-PR" sz="1600">
            <a:latin typeface="Gill Sans MT" panose="020B0502020104020203" pitchFamily="34" charset="0"/>
          </a:endParaRPr>
        </a:p>
      </dgm:t>
    </dgm:pt>
    <dgm:pt modelId="{3EFDCCE4-0A1F-4E23-AE95-33D0042CE419}" type="sibTrans" cxnId="{050E6153-0672-4533-9935-5163B2CC40F5}">
      <dgm:prSet/>
      <dgm:spPr/>
      <dgm:t>
        <a:bodyPr/>
        <a:lstStyle/>
        <a:p>
          <a:endParaRPr lang="es-PR" sz="1600">
            <a:latin typeface="Gill Sans MT" panose="020B0502020104020203" pitchFamily="34" charset="0"/>
          </a:endParaRPr>
        </a:p>
      </dgm:t>
    </dgm:pt>
    <dgm:pt modelId="{B138109F-0F49-4F47-A6B5-5CC2581AC39F}">
      <dgm:prSet custT="1"/>
      <dgm:spPr/>
      <dgm:t>
        <a:bodyPr anchor="ctr"/>
        <a:lstStyle/>
        <a:p>
          <a:pPr>
            <a:buFont typeface="Arial" panose="020B0604020202020204" pitchFamily="34" charset="0"/>
            <a:buChar char="•"/>
          </a:pPr>
          <a:r>
            <a:rPr lang="es-ES_tradnl" sz="1600" noProof="0" dirty="0">
              <a:solidFill>
                <a:prstClr val="black">
                  <a:hueOff val="0"/>
                  <a:satOff val="0"/>
                  <a:lumOff val="0"/>
                  <a:alphaOff val="0"/>
                </a:prstClr>
              </a:solidFill>
              <a:effectLst/>
              <a:latin typeface="Gill Sans MT" panose="020B0502020104020203" pitchFamily="34" charset="0"/>
              <a:ea typeface="+mn-ea"/>
              <a:cs typeface="+mn-cs"/>
            </a:rPr>
            <a:t>Ejemplo de guías clínicas:</a:t>
          </a:r>
        </a:p>
      </dgm:t>
    </dgm:pt>
    <dgm:pt modelId="{31C5216D-2CD9-284A-9E4C-55241DBE2085}" type="parTrans" cxnId="{A08485C4-D773-3D44-87C5-C72421C60B5A}">
      <dgm:prSet/>
      <dgm:spPr/>
      <dgm:t>
        <a:bodyPr/>
        <a:lstStyle/>
        <a:p>
          <a:endParaRPr lang="en-US"/>
        </a:p>
      </dgm:t>
    </dgm:pt>
    <dgm:pt modelId="{99352961-94C4-3C40-B711-339DF0D20203}" type="sibTrans" cxnId="{A08485C4-D773-3D44-87C5-C72421C60B5A}">
      <dgm:prSet/>
      <dgm:spPr/>
      <dgm:t>
        <a:bodyPr/>
        <a:lstStyle/>
        <a:p>
          <a:endParaRPr lang="en-US"/>
        </a:p>
      </dgm:t>
    </dgm:pt>
    <dgm:pt modelId="{6766C75F-AAE1-0C49-ABD8-AC3ECF54FAE8}">
      <dgm:prSet custT="1"/>
      <dgm:spPr/>
      <dgm:t>
        <a:bodyPr anchor="ctr"/>
        <a:lstStyle/>
        <a:p>
          <a:pPr>
            <a:buNone/>
          </a:pPr>
          <a:r>
            <a:rPr lang="es-ES_tradnl" sz="1600" noProof="0" dirty="0">
              <a:solidFill>
                <a:prstClr val="black">
                  <a:hueOff val="0"/>
                  <a:satOff val="0"/>
                  <a:lumOff val="0"/>
                  <a:alphaOff val="0"/>
                </a:prstClr>
              </a:solidFill>
              <a:effectLst/>
              <a:latin typeface="Gill Sans MT" panose="020B0502020104020203" pitchFamily="34" charset="0"/>
              <a:ea typeface="+mn-ea"/>
              <a:cs typeface="+mn-cs"/>
            </a:rPr>
            <a:t>	diabetes,  asma, cáncer, entre otras</a:t>
          </a:r>
        </a:p>
      </dgm:t>
    </dgm:pt>
    <dgm:pt modelId="{4AC65AC3-F33F-0A4A-9D5B-6685607E43F3}" type="parTrans" cxnId="{137EA674-6D1F-2E49-BB66-6232D453AF7F}">
      <dgm:prSet/>
      <dgm:spPr/>
      <dgm:t>
        <a:bodyPr/>
        <a:lstStyle/>
        <a:p>
          <a:endParaRPr lang="en-US"/>
        </a:p>
      </dgm:t>
    </dgm:pt>
    <dgm:pt modelId="{E17D1C8C-5931-1447-A476-5676799D23D5}" type="sibTrans" cxnId="{137EA674-6D1F-2E49-BB66-6232D453AF7F}">
      <dgm:prSet/>
      <dgm:spPr/>
      <dgm:t>
        <a:bodyPr/>
        <a:lstStyle/>
        <a:p>
          <a:endParaRPr lang="en-US"/>
        </a:p>
      </dgm:t>
    </dgm:pt>
    <dgm:pt modelId="{2430E8E9-8C32-D449-8A10-A7F99D66F565}">
      <dgm:prSet custT="1"/>
      <dgm:spPr>
        <a:solidFill>
          <a:srgbClr val="42C461"/>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spcFirstLastPara="0" vert="horz" wrap="square" lIns="60960" tIns="60960" rIns="60960" bIns="60960" numCol="1" spcCol="1270" anchor="ctr" anchorCtr="0"/>
        <a:lstStyle/>
        <a:p>
          <a:pPr>
            <a:buNone/>
          </a:pPr>
          <a:r>
            <a:rPr lang="es-ES_tradnl" sz="1600" b="1" noProof="0" dirty="0">
              <a:solidFill>
                <a:prstClr val="black">
                  <a:hueOff val="0"/>
                  <a:satOff val="0"/>
                  <a:lumOff val="0"/>
                  <a:alphaOff val="0"/>
                </a:prstClr>
              </a:solidFill>
              <a:latin typeface="Gill Sans MT" panose="020B0502020104020203" pitchFamily="34" charset="0"/>
              <a:ea typeface="+mn-ea"/>
              <a:cs typeface="+mn-cs"/>
            </a:rPr>
            <a:t>Participar de adiestramiento requerido del MOC</a:t>
          </a:r>
        </a:p>
      </dgm:t>
    </dgm:pt>
    <dgm:pt modelId="{172E62B2-8F0E-D648-AF6A-8EDF38E3A904}" type="parTrans" cxnId="{18F25C6A-A717-3B4F-9896-3D68A1D162B0}">
      <dgm:prSet/>
      <dgm:spPr/>
      <dgm:t>
        <a:bodyPr/>
        <a:lstStyle/>
        <a:p>
          <a:endParaRPr lang="en-US"/>
        </a:p>
      </dgm:t>
    </dgm:pt>
    <dgm:pt modelId="{A21EC5CF-A06B-CF42-9E1C-BDECF5189063}" type="sibTrans" cxnId="{18F25C6A-A717-3B4F-9896-3D68A1D162B0}">
      <dgm:prSet/>
      <dgm:spPr/>
      <dgm:t>
        <a:bodyPr/>
        <a:lstStyle/>
        <a:p>
          <a:endParaRPr lang="en-US"/>
        </a:p>
      </dgm:t>
    </dgm:pt>
    <dgm:pt modelId="{D69821B8-6790-0247-BA91-4A331D6FCC31}">
      <dgm:prSet custT="1"/>
      <dgm:spPr/>
      <dgm:t>
        <a:bodyPr anchor="ctr"/>
        <a:lstStyle/>
        <a:p>
          <a:r>
            <a:rPr lang="es-ES_tradnl" sz="1600" noProof="0" dirty="0">
              <a:latin typeface="Gill Sans MT" panose="020B0502020104020203" pitchFamily="34" charset="0"/>
            </a:rPr>
            <a:t>Proveedores participantes </a:t>
          </a:r>
        </a:p>
      </dgm:t>
    </dgm:pt>
    <dgm:pt modelId="{2D689C8D-B18E-394B-8B45-2D13A8CA610D}" type="parTrans" cxnId="{A80D443C-975A-144C-A891-DEE4AE0160E1}">
      <dgm:prSet/>
      <dgm:spPr/>
      <dgm:t>
        <a:bodyPr/>
        <a:lstStyle/>
        <a:p>
          <a:endParaRPr lang="en-US"/>
        </a:p>
      </dgm:t>
    </dgm:pt>
    <dgm:pt modelId="{158FECBE-DA69-8F44-915C-F39B67515A23}" type="sibTrans" cxnId="{A80D443C-975A-144C-A891-DEE4AE0160E1}">
      <dgm:prSet/>
      <dgm:spPr/>
      <dgm:t>
        <a:bodyPr/>
        <a:lstStyle/>
        <a:p>
          <a:endParaRPr lang="en-US"/>
        </a:p>
      </dgm:t>
    </dgm:pt>
    <dgm:pt modelId="{9ACD021D-403C-6340-A88E-774DEF69A29C}">
      <dgm:prSet custT="1"/>
      <dgm:spPr/>
      <dgm:t>
        <a:bodyPr anchor="ctr"/>
        <a:lstStyle/>
        <a:p>
          <a:r>
            <a:rPr lang="es-ES_tradnl" sz="1600" b="0" noProof="0" dirty="0">
              <a:ln>
                <a:noFill/>
              </a:ln>
              <a:effectLst/>
              <a:latin typeface="Gill Sans MT" panose="020B0502020104020203" pitchFamily="34" charset="0"/>
            </a:rPr>
            <a:t>Proveedores no participantes de la red</a:t>
          </a:r>
          <a:endParaRPr lang="es-ES_tradnl" sz="1600" noProof="0" dirty="0">
            <a:latin typeface="Gill Sans MT" panose="020B0502020104020203" pitchFamily="34" charset="0"/>
          </a:endParaRPr>
        </a:p>
      </dgm:t>
    </dgm:pt>
    <dgm:pt modelId="{61F92C3A-6499-534B-A31A-153469945703}" type="parTrans" cxnId="{7800F59E-5B7F-EE4D-9DB8-D04637805E93}">
      <dgm:prSet/>
      <dgm:spPr/>
      <dgm:t>
        <a:bodyPr/>
        <a:lstStyle/>
        <a:p>
          <a:endParaRPr lang="en-US"/>
        </a:p>
      </dgm:t>
    </dgm:pt>
    <dgm:pt modelId="{FAC3A885-80AE-A64F-A4F0-BB33A651F511}" type="sibTrans" cxnId="{7800F59E-5B7F-EE4D-9DB8-D04637805E93}">
      <dgm:prSet/>
      <dgm:spPr/>
      <dgm:t>
        <a:bodyPr/>
        <a:lstStyle/>
        <a:p>
          <a:endParaRPr lang="en-US"/>
        </a:p>
      </dgm:t>
    </dgm:pt>
    <dgm:pt modelId="{3A88C596-945B-2E46-A6BF-CCF1AD0ADCC3}">
      <dgm:prSet custT="1"/>
      <dgm:spPr/>
      <dgm:t>
        <a:bodyPr anchor="ctr"/>
        <a:lstStyle/>
        <a:p>
          <a:r>
            <a:rPr lang="es-ES_tradnl" sz="1600" b="0" noProof="0" dirty="0">
              <a:ln>
                <a:noFill/>
              </a:ln>
              <a:effectLst/>
              <a:latin typeface="Gill Sans MT" panose="020B0502020104020203" pitchFamily="34" charset="0"/>
            </a:rPr>
            <a:t>Proveedores contratados por las entidades delegadas</a:t>
          </a:r>
          <a:endParaRPr lang="es-ES_tradnl" sz="1600" noProof="0" dirty="0">
            <a:latin typeface="Gill Sans MT" panose="020B0502020104020203" pitchFamily="34" charset="0"/>
          </a:endParaRPr>
        </a:p>
      </dgm:t>
    </dgm:pt>
    <dgm:pt modelId="{5DE6DD4A-73A8-A941-9224-1CE2DA64887A}" type="parTrans" cxnId="{56CB9CDF-2CE9-2743-8165-837DF6112C6D}">
      <dgm:prSet/>
      <dgm:spPr/>
      <dgm:t>
        <a:bodyPr/>
        <a:lstStyle/>
        <a:p>
          <a:endParaRPr lang="en-US"/>
        </a:p>
      </dgm:t>
    </dgm:pt>
    <dgm:pt modelId="{7EE89736-1C01-2A42-9B90-C5DB0BB5B159}" type="sibTrans" cxnId="{56CB9CDF-2CE9-2743-8165-837DF6112C6D}">
      <dgm:prSet/>
      <dgm:spPr/>
      <dgm:t>
        <a:bodyPr/>
        <a:lstStyle/>
        <a:p>
          <a:endParaRPr lang="en-US"/>
        </a:p>
      </dgm:t>
    </dgm:pt>
    <dgm:pt modelId="{A79B6AD2-3A01-B34C-A039-16FB7C5F0AE3}">
      <dgm:prSet custT="1"/>
      <dgm:spPr>
        <a:ln>
          <a:noFill/>
        </a:ln>
        <a:effectLst>
          <a:outerShdw blurRad="57785" dist="33020" dir="3180000" algn="ctr">
            <a:srgbClr val="000000">
              <a:alpha val="30000"/>
            </a:srgbClr>
          </a:outerShdw>
        </a:effectLst>
        <a:sp3d prstMaterial="metal">
          <a:bevelT w="38100" h="57150" prst="angle"/>
        </a:sp3d>
      </dgm:spPr>
      <dgm:t>
        <a:bodyPr anchor="ctr"/>
        <a:lstStyle/>
        <a:p>
          <a:r>
            <a:rPr lang="es-ES_tradnl" sz="1600" b="0" noProof="0" dirty="0">
              <a:ln>
                <a:noFill/>
              </a:ln>
              <a:effectLst/>
              <a:latin typeface="Gill Sans MT" panose="020B0502020104020203" pitchFamily="34" charset="0"/>
            </a:rPr>
            <a:t>Personal de trabajo del proveedor</a:t>
          </a:r>
        </a:p>
      </dgm:t>
    </dgm:pt>
    <dgm:pt modelId="{2937F92A-D182-5C42-A08B-E70E00AAE0CA}" type="parTrans" cxnId="{16D79598-9EB7-134D-8DE4-F176BE93A2F5}">
      <dgm:prSet/>
      <dgm:spPr/>
      <dgm:t>
        <a:bodyPr/>
        <a:lstStyle/>
        <a:p>
          <a:endParaRPr lang="en-US"/>
        </a:p>
      </dgm:t>
    </dgm:pt>
    <dgm:pt modelId="{DFCB39C6-893C-CD44-98AD-E678D605DCDD}" type="sibTrans" cxnId="{16D79598-9EB7-134D-8DE4-F176BE93A2F5}">
      <dgm:prSet/>
      <dgm:spPr/>
      <dgm:t>
        <a:bodyPr/>
        <a:lstStyle/>
        <a:p>
          <a:endParaRPr lang="en-US"/>
        </a:p>
      </dgm:t>
    </dgm:pt>
    <dgm:pt modelId="{F4D1AEAA-AA45-4740-8056-40FC4306E159}">
      <dgm:prSet custT="1"/>
      <dgm:spPr>
        <a:ln>
          <a:noFill/>
        </a:ln>
        <a:effectLst>
          <a:outerShdw blurRad="57785" dist="33020" dir="3180000" algn="ctr">
            <a:srgbClr val="000000">
              <a:alpha val="30000"/>
            </a:srgbClr>
          </a:outerShdw>
        </a:effectLst>
        <a:sp3d prstMaterial="metal">
          <a:bevelT w="38100" h="57150" prst="angle"/>
        </a:sp3d>
      </dgm:spPr>
      <dgm:t>
        <a:bodyPr anchor="ctr"/>
        <a:lstStyle/>
        <a:p>
          <a:pPr>
            <a:buFont typeface="Wingdings" panose="05000000000000000000" pitchFamily="2" charset="2"/>
            <a:buChar char="ü"/>
          </a:pPr>
          <a:r>
            <a:rPr lang="es-ES_tradnl" sz="1600" noProof="0" dirty="0">
              <a:ln>
                <a:noFill/>
              </a:ln>
              <a:effectLst/>
              <a:latin typeface="Gill Sans MT" panose="020B0502020104020203" pitchFamily="34" charset="0"/>
            </a:rPr>
            <a:t>El equipo de trabajo del proveedor puede incluir persona de  coordinación de cuidado, personal administrativo u otro personal clínico o de apoyo. </a:t>
          </a:r>
          <a:endParaRPr lang="es-ES_tradnl" sz="1600" b="0" noProof="0" dirty="0">
            <a:ln>
              <a:noFill/>
            </a:ln>
            <a:effectLst/>
            <a:latin typeface="Gill Sans MT" panose="020B0502020104020203" pitchFamily="34" charset="0"/>
          </a:endParaRPr>
        </a:p>
      </dgm:t>
    </dgm:pt>
    <dgm:pt modelId="{00CDDC3C-8ABC-8847-9C90-32BC6D7822C7}" type="parTrans" cxnId="{59B35E4B-72C8-B244-93AA-EACA998EF70E}">
      <dgm:prSet/>
      <dgm:spPr/>
      <dgm:t>
        <a:bodyPr/>
        <a:lstStyle/>
        <a:p>
          <a:endParaRPr lang="en-US"/>
        </a:p>
      </dgm:t>
    </dgm:pt>
    <dgm:pt modelId="{2E56255B-0EEF-524A-852E-3760A16736C5}" type="sibTrans" cxnId="{59B35E4B-72C8-B244-93AA-EACA998EF70E}">
      <dgm:prSet/>
      <dgm:spPr/>
      <dgm:t>
        <a:bodyPr/>
        <a:lstStyle/>
        <a:p>
          <a:endParaRPr lang="en-US"/>
        </a:p>
      </dgm:t>
    </dgm:pt>
    <dgm:pt modelId="{94C16806-E0BF-47E6-A627-47F8F111C5E3}" type="pres">
      <dgm:prSet presAssocID="{AB73F3E1-5BFF-419E-9410-A922562515C8}" presName="linear" presStyleCnt="0">
        <dgm:presLayoutVars>
          <dgm:animLvl val="lvl"/>
          <dgm:resizeHandles val="exact"/>
        </dgm:presLayoutVars>
      </dgm:prSet>
      <dgm:spPr/>
    </dgm:pt>
    <dgm:pt modelId="{36304BFF-B907-4679-B81A-B36A01B9B78E}" type="pres">
      <dgm:prSet presAssocID="{AC227E16-CACD-4AAB-891B-42931A50C9FB}" presName="parentText" presStyleLbl="node1" presStyleIdx="0" presStyleCnt="2" custScaleY="59256" custLinFactNeighborY="-3057">
        <dgm:presLayoutVars>
          <dgm:chMax val="0"/>
          <dgm:bulletEnabled val="1"/>
        </dgm:presLayoutVars>
      </dgm:prSet>
      <dgm:spPr>
        <a:xfrm>
          <a:off x="0" y="264031"/>
          <a:ext cx="5676900" cy="613105"/>
        </a:xfrm>
        <a:prstGeom prst="roundRect">
          <a:avLst/>
        </a:prstGeom>
      </dgm:spPr>
    </dgm:pt>
    <dgm:pt modelId="{A89C212A-1F52-124B-97C5-835ABC686096}" type="pres">
      <dgm:prSet presAssocID="{AC227E16-CACD-4AAB-891B-42931A50C9FB}" presName="childText" presStyleLbl="revTx" presStyleIdx="0" presStyleCnt="2" custLinFactNeighborY="-9217">
        <dgm:presLayoutVars>
          <dgm:bulletEnabled val="1"/>
        </dgm:presLayoutVars>
      </dgm:prSet>
      <dgm:spPr/>
    </dgm:pt>
    <dgm:pt modelId="{B133E619-D6E9-3546-8982-734146E0D41D}" type="pres">
      <dgm:prSet presAssocID="{2430E8E9-8C32-D449-8A10-A7F99D66F565}" presName="parentText" presStyleLbl="node1" presStyleIdx="1" presStyleCnt="2" custScaleY="58952" custLinFactNeighborY="-5850">
        <dgm:presLayoutVars>
          <dgm:chMax val="0"/>
          <dgm:bulletEnabled val="1"/>
        </dgm:presLayoutVars>
      </dgm:prSet>
      <dgm:spPr>
        <a:prstGeom prst="roundRect">
          <a:avLst/>
        </a:prstGeom>
      </dgm:spPr>
    </dgm:pt>
    <dgm:pt modelId="{1437DC79-16A0-6744-962D-8C25CB2B78B6}" type="pres">
      <dgm:prSet presAssocID="{2430E8E9-8C32-D449-8A10-A7F99D66F565}" presName="childText" presStyleLbl="revTx" presStyleIdx="1" presStyleCnt="2">
        <dgm:presLayoutVars>
          <dgm:bulletEnabled val="1"/>
        </dgm:presLayoutVars>
      </dgm:prSet>
      <dgm:spPr/>
    </dgm:pt>
  </dgm:ptLst>
  <dgm:cxnLst>
    <dgm:cxn modelId="{21B8DD02-751E-434D-A6A2-8D45D49D0117}" type="presOf" srcId="{D69821B8-6790-0247-BA91-4A331D6FCC31}" destId="{1437DC79-16A0-6744-962D-8C25CB2B78B6}" srcOrd="0" destOrd="0" presId="urn:microsoft.com/office/officeart/2005/8/layout/vList2"/>
    <dgm:cxn modelId="{5DEA8509-0F1A-CD4F-AA0C-D42B556DA456}" type="presOf" srcId="{9ACD021D-403C-6340-A88E-774DEF69A29C}" destId="{1437DC79-16A0-6744-962D-8C25CB2B78B6}" srcOrd="0" destOrd="1" presId="urn:microsoft.com/office/officeart/2005/8/layout/vList2"/>
    <dgm:cxn modelId="{9F42AC0C-5687-4010-B937-F20F61D859C8}" type="presOf" srcId="{AC227E16-CACD-4AAB-891B-42931A50C9FB}" destId="{36304BFF-B907-4679-B81A-B36A01B9B78E}" srcOrd="0" destOrd="0" presId="urn:microsoft.com/office/officeart/2005/8/layout/vList2"/>
    <dgm:cxn modelId="{F52D4C1D-49F8-1D41-96DD-A74565C7ECDD}" type="presOf" srcId="{F4D1AEAA-AA45-4740-8056-40FC4306E159}" destId="{1437DC79-16A0-6744-962D-8C25CB2B78B6}" srcOrd="0" destOrd="4" presId="urn:microsoft.com/office/officeart/2005/8/layout/vList2"/>
    <dgm:cxn modelId="{72F4B423-4858-48DB-9F39-6EE5F03C1060}" type="presOf" srcId="{AB73F3E1-5BFF-419E-9410-A922562515C8}" destId="{94C16806-E0BF-47E6-A627-47F8F111C5E3}" srcOrd="0" destOrd="0" presId="urn:microsoft.com/office/officeart/2005/8/layout/vList2"/>
    <dgm:cxn modelId="{16B7C636-04D2-8447-ADF3-ADF29E3736C1}" type="presOf" srcId="{A79B6AD2-3A01-B34C-A039-16FB7C5F0AE3}" destId="{1437DC79-16A0-6744-962D-8C25CB2B78B6}" srcOrd="0" destOrd="3" presId="urn:microsoft.com/office/officeart/2005/8/layout/vList2"/>
    <dgm:cxn modelId="{A80D443C-975A-144C-A891-DEE4AE0160E1}" srcId="{2430E8E9-8C32-D449-8A10-A7F99D66F565}" destId="{D69821B8-6790-0247-BA91-4A331D6FCC31}" srcOrd="0" destOrd="0" parTransId="{2D689C8D-B18E-394B-8B45-2D13A8CA610D}" sibTransId="{158FECBE-DA69-8F44-915C-F39B67515A23}"/>
    <dgm:cxn modelId="{59B35E4B-72C8-B244-93AA-EACA998EF70E}" srcId="{A79B6AD2-3A01-B34C-A039-16FB7C5F0AE3}" destId="{F4D1AEAA-AA45-4740-8056-40FC4306E159}" srcOrd="0" destOrd="0" parTransId="{00CDDC3C-8ABC-8847-9C90-32BC6D7822C7}" sibTransId="{2E56255B-0EEF-524A-852E-3760A16736C5}"/>
    <dgm:cxn modelId="{050E6153-0672-4533-9935-5163B2CC40F5}" srcId="{AB73F3E1-5BFF-419E-9410-A922562515C8}" destId="{AC227E16-CACD-4AAB-891B-42931A50C9FB}" srcOrd="0" destOrd="0" parTransId="{5F491928-32E9-4CFF-99EF-4EFC01C14A98}" sibTransId="{3EFDCCE4-0A1F-4E23-AE95-33D0042CE419}"/>
    <dgm:cxn modelId="{B8F45E5E-1D36-7648-AC51-9D8537B62CB6}" type="presOf" srcId="{2430E8E9-8C32-D449-8A10-A7F99D66F565}" destId="{B133E619-D6E9-3546-8982-734146E0D41D}" srcOrd="0" destOrd="0" presId="urn:microsoft.com/office/officeart/2005/8/layout/vList2"/>
    <dgm:cxn modelId="{18F25C6A-A717-3B4F-9896-3D68A1D162B0}" srcId="{AB73F3E1-5BFF-419E-9410-A922562515C8}" destId="{2430E8E9-8C32-D449-8A10-A7F99D66F565}" srcOrd="1" destOrd="0" parTransId="{172E62B2-8F0E-D648-AF6A-8EDF38E3A904}" sibTransId="{A21EC5CF-A06B-CF42-9E1C-BDECF5189063}"/>
    <dgm:cxn modelId="{137EA674-6D1F-2E49-BB66-6232D453AF7F}" srcId="{B138109F-0F49-4F47-A6B5-5CC2581AC39F}" destId="{6766C75F-AAE1-0C49-ABD8-AC3ECF54FAE8}" srcOrd="0" destOrd="0" parTransId="{4AC65AC3-F33F-0A4A-9D5B-6685607E43F3}" sibTransId="{E17D1C8C-5931-1447-A476-5676799D23D5}"/>
    <dgm:cxn modelId="{16D79598-9EB7-134D-8DE4-F176BE93A2F5}" srcId="{2430E8E9-8C32-D449-8A10-A7F99D66F565}" destId="{A79B6AD2-3A01-B34C-A039-16FB7C5F0AE3}" srcOrd="3" destOrd="0" parTransId="{2937F92A-D182-5C42-A08B-E70E00AAE0CA}" sibTransId="{DFCB39C6-893C-CD44-98AD-E678D605DCDD}"/>
    <dgm:cxn modelId="{7800F59E-5B7F-EE4D-9DB8-D04637805E93}" srcId="{2430E8E9-8C32-D449-8A10-A7F99D66F565}" destId="{9ACD021D-403C-6340-A88E-774DEF69A29C}" srcOrd="1" destOrd="0" parTransId="{61F92C3A-6499-534B-A31A-153469945703}" sibTransId="{FAC3A885-80AE-A64F-A4F0-BB33A651F511}"/>
    <dgm:cxn modelId="{9F327DB8-15F1-9A48-9F7E-BFEE6A15DAD7}" type="presOf" srcId="{6766C75F-AAE1-0C49-ABD8-AC3ECF54FAE8}" destId="{A89C212A-1F52-124B-97C5-835ABC686096}" srcOrd="0" destOrd="1" presId="urn:microsoft.com/office/officeart/2005/8/layout/vList2"/>
    <dgm:cxn modelId="{A08485C4-D773-3D44-87C5-C72421C60B5A}" srcId="{AC227E16-CACD-4AAB-891B-42931A50C9FB}" destId="{B138109F-0F49-4F47-A6B5-5CC2581AC39F}" srcOrd="0" destOrd="0" parTransId="{31C5216D-2CD9-284A-9E4C-55241DBE2085}" sibTransId="{99352961-94C4-3C40-B711-339DF0D20203}"/>
    <dgm:cxn modelId="{56CB9CDF-2CE9-2743-8165-837DF6112C6D}" srcId="{2430E8E9-8C32-D449-8A10-A7F99D66F565}" destId="{3A88C596-945B-2E46-A6BF-CCF1AD0ADCC3}" srcOrd="2" destOrd="0" parTransId="{5DE6DD4A-73A8-A941-9224-1CE2DA64887A}" sibTransId="{7EE89736-1C01-2A42-9B90-C5DB0BB5B159}"/>
    <dgm:cxn modelId="{90D094E7-1260-F744-ACE1-9006698A14CB}" type="presOf" srcId="{B138109F-0F49-4F47-A6B5-5CC2581AC39F}" destId="{A89C212A-1F52-124B-97C5-835ABC686096}" srcOrd="0" destOrd="0" presId="urn:microsoft.com/office/officeart/2005/8/layout/vList2"/>
    <dgm:cxn modelId="{B75FC0ED-DCA1-E945-BAD5-F3ECEDCA7162}" type="presOf" srcId="{3A88C596-945B-2E46-A6BF-CCF1AD0ADCC3}" destId="{1437DC79-16A0-6744-962D-8C25CB2B78B6}" srcOrd="0" destOrd="2" presId="urn:microsoft.com/office/officeart/2005/8/layout/vList2"/>
    <dgm:cxn modelId="{F297003B-2127-4993-AD87-0E9A4D47A86B}" type="presParOf" srcId="{94C16806-E0BF-47E6-A627-47F8F111C5E3}" destId="{36304BFF-B907-4679-B81A-B36A01B9B78E}" srcOrd="0" destOrd="0" presId="urn:microsoft.com/office/officeart/2005/8/layout/vList2"/>
    <dgm:cxn modelId="{8428F6D3-B2AE-224E-9E88-762F8C0670DA}" type="presParOf" srcId="{94C16806-E0BF-47E6-A627-47F8F111C5E3}" destId="{A89C212A-1F52-124B-97C5-835ABC686096}" srcOrd="1" destOrd="0" presId="urn:microsoft.com/office/officeart/2005/8/layout/vList2"/>
    <dgm:cxn modelId="{4B8B0521-E0D0-BB44-837C-5FEA6B090C16}" type="presParOf" srcId="{94C16806-E0BF-47E6-A627-47F8F111C5E3}" destId="{B133E619-D6E9-3546-8982-734146E0D41D}" srcOrd="2" destOrd="0" presId="urn:microsoft.com/office/officeart/2005/8/layout/vList2"/>
    <dgm:cxn modelId="{47802AC5-A251-6E43-9CB9-83C4425B6231}" type="presParOf" srcId="{94C16806-E0BF-47E6-A627-47F8F111C5E3}" destId="{1437DC79-16A0-6744-962D-8C25CB2B78B6}"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12006D2-1513-4FC3-8A8E-01A09262B7AE}" type="doc">
      <dgm:prSet loTypeId="urn:microsoft.com/office/officeart/2005/8/layout/matrix3" loCatId="matrix" qsTypeId="urn:microsoft.com/office/officeart/2005/8/quickstyle/simple2" qsCatId="simple" csTypeId="urn:microsoft.com/office/officeart/2005/8/colors/accent6_2" csCatId="accent6" phldr="1"/>
      <dgm:spPr/>
      <dgm:t>
        <a:bodyPr/>
        <a:lstStyle/>
        <a:p>
          <a:endParaRPr lang="es-419"/>
        </a:p>
      </dgm:t>
    </dgm:pt>
    <dgm:pt modelId="{B984F801-94E6-4E60-8B69-D5EA9566A785}">
      <dgm:prSet phldrT="[Text]" custT="1"/>
      <dgm:spPr>
        <a:solidFill>
          <a:srgbClr val="00A261"/>
        </a:solidFill>
      </dgm:spPr>
      <dgm:t>
        <a:bodyPr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s-ES_tradnl" sz="1800" b="1" noProof="0" dirty="0">
              <a:solidFill>
                <a:schemeClr val="tx1"/>
              </a:solidFill>
              <a:latin typeface="Gill Sans MT" panose="020B0502020104020203" pitchFamily="34" charset="0"/>
            </a:rPr>
            <a:t>Médico primario (PCP)</a:t>
          </a:r>
          <a:endParaRPr lang="en-US" sz="1800" b="1" noProof="0" dirty="0">
            <a:solidFill>
              <a:schemeClr val="tx1"/>
            </a:solidFill>
            <a:latin typeface="Gill Sans MT" panose="020B0502020104020203" pitchFamily="34" charset="0"/>
          </a:endParaRPr>
        </a:p>
      </dgm:t>
    </dgm:pt>
    <dgm:pt modelId="{DB98568E-2684-43EA-9254-B307C5148957}" type="parTrans" cxnId="{EE805279-484A-4A7A-9357-D7B0B2EF0F3B}">
      <dgm:prSet/>
      <dgm:spPr/>
      <dgm:t>
        <a:bodyPr/>
        <a:lstStyle/>
        <a:p>
          <a:pPr algn="ctr" fontAlgn="ctr">
            <a:spcAft>
              <a:spcPts val="0"/>
            </a:spcAft>
          </a:pPr>
          <a:endParaRPr lang="es-419" sz="1600" b="1">
            <a:latin typeface="Gill Sans MT" panose="020B0502020104020203" pitchFamily="34" charset="0"/>
          </a:endParaRPr>
        </a:p>
      </dgm:t>
    </dgm:pt>
    <dgm:pt modelId="{DE89A484-87B4-427D-83EA-6FE237C275C8}" type="sibTrans" cxnId="{EE805279-484A-4A7A-9357-D7B0B2EF0F3B}">
      <dgm:prSet/>
      <dgm:spPr/>
      <dgm:t>
        <a:bodyPr/>
        <a:lstStyle/>
        <a:p>
          <a:pPr algn="ctr" fontAlgn="ctr">
            <a:spcAft>
              <a:spcPts val="0"/>
            </a:spcAft>
          </a:pPr>
          <a:endParaRPr lang="es-419" sz="1600" b="1">
            <a:latin typeface="Gill Sans MT" panose="020B0502020104020203" pitchFamily="34" charset="0"/>
          </a:endParaRPr>
        </a:p>
      </dgm:t>
    </dgm:pt>
    <dgm:pt modelId="{08026370-85ED-9949-B302-48B3EAD33ECC}">
      <dgm:prSet phldrT="[Text]" custT="1"/>
      <dgm:spPr>
        <a:solidFill>
          <a:srgbClr val="96C93D"/>
        </a:solidFill>
      </dgm:spPr>
      <dgm:t>
        <a:bodyPr anchor="ctr"/>
        <a:lstStyle/>
        <a:p>
          <a:pPr algn="ctr">
            <a:buNone/>
          </a:pPr>
          <a:r>
            <a:rPr lang="es-ES_tradnl" sz="1800" b="1" noProof="0" dirty="0">
              <a:solidFill>
                <a:schemeClr val="tx1"/>
              </a:solidFill>
              <a:latin typeface="Gill Sans MT" panose="020B0502020104020203" pitchFamily="34" charset="0"/>
            </a:rPr>
            <a:t>Médicos especialistas</a:t>
          </a:r>
        </a:p>
      </dgm:t>
    </dgm:pt>
    <dgm:pt modelId="{EFEC9F15-30F6-B04D-B064-05D9DC9B3E66}" type="parTrans" cxnId="{A0ADA9FD-CDDB-9D42-98B3-AC55724462E6}">
      <dgm:prSet/>
      <dgm:spPr/>
      <dgm:t>
        <a:bodyPr/>
        <a:lstStyle/>
        <a:p>
          <a:endParaRPr lang="en-US"/>
        </a:p>
      </dgm:t>
    </dgm:pt>
    <dgm:pt modelId="{40B5FDE3-9036-8343-AB3C-111DC97D71CE}" type="sibTrans" cxnId="{A0ADA9FD-CDDB-9D42-98B3-AC55724462E6}">
      <dgm:prSet/>
      <dgm:spPr/>
      <dgm:t>
        <a:bodyPr/>
        <a:lstStyle/>
        <a:p>
          <a:endParaRPr lang="en-US"/>
        </a:p>
      </dgm:t>
    </dgm:pt>
    <dgm:pt modelId="{245ED880-9904-4E49-84BA-332E33168677}">
      <dgm:prSet phldrT="[Text]" custT="1"/>
      <dgm:spPr>
        <a:solidFill>
          <a:srgbClr val="0E6937"/>
        </a:solidFill>
      </dgm:spPr>
      <dgm:t>
        <a:bodyPr anchor="ctr"/>
        <a:lstStyle/>
        <a:p>
          <a:r>
            <a:rPr lang="es-ES_tradnl" sz="1800" b="1" noProof="0" dirty="0">
              <a:solidFill>
                <a:srgbClr val="C6E5CE"/>
              </a:solidFill>
              <a:latin typeface="Gill Sans MT" panose="020B0502020104020203" pitchFamily="34" charset="0"/>
            </a:rPr>
            <a:t>Expertos en servicios de salud mental</a:t>
          </a:r>
        </a:p>
      </dgm:t>
    </dgm:pt>
    <dgm:pt modelId="{48500AFF-2B71-BA4B-8066-91EAB32CB40A}" type="parTrans" cxnId="{CA5A12C1-4174-3C4A-B880-9E619FAE5F2D}">
      <dgm:prSet/>
      <dgm:spPr/>
      <dgm:t>
        <a:bodyPr/>
        <a:lstStyle/>
        <a:p>
          <a:endParaRPr lang="en-US"/>
        </a:p>
      </dgm:t>
    </dgm:pt>
    <dgm:pt modelId="{66383D03-BA33-E74C-B4F7-18BD1846A635}" type="sibTrans" cxnId="{CA5A12C1-4174-3C4A-B880-9E619FAE5F2D}">
      <dgm:prSet/>
      <dgm:spPr/>
      <dgm:t>
        <a:bodyPr/>
        <a:lstStyle/>
        <a:p>
          <a:endParaRPr lang="en-US"/>
        </a:p>
      </dgm:t>
    </dgm:pt>
    <dgm:pt modelId="{D038B7AF-4BA8-4F4B-9DEB-58E7D3431C44}">
      <dgm:prSet custT="1"/>
      <dgm:spPr>
        <a:solidFill>
          <a:srgbClr val="C6E5CE"/>
        </a:solidFill>
      </dgm:spPr>
      <dgm:t>
        <a:bodyPr anchor="ctr"/>
        <a:lstStyle/>
        <a:p>
          <a:r>
            <a:rPr lang="es-ES_tradnl" sz="1800" b="1" noProof="0" dirty="0">
              <a:solidFill>
                <a:schemeClr val="tx1"/>
              </a:solidFill>
              <a:latin typeface="Gill Sans MT" panose="020B0502020104020203" pitchFamily="34" charset="0"/>
            </a:rPr>
            <a:t>Otros profesionales</a:t>
          </a:r>
          <a:endParaRPr lang="en-US" sz="1800" dirty="0"/>
        </a:p>
      </dgm:t>
    </dgm:pt>
    <dgm:pt modelId="{F51F5375-EE5E-3947-938E-13FF025D0063}" type="parTrans" cxnId="{AAD5DADE-C89D-0449-A9D7-3CCF06489FE1}">
      <dgm:prSet/>
      <dgm:spPr/>
      <dgm:t>
        <a:bodyPr/>
        <a:lstStyle/>
        <a:p>
          <a:endParaRPr lang="en-US"/>
        </a:p>
      </dgm:t>
    </dgm:pt>
    <dgm:pt modelId="{59825D6C-7FE9-AE40-A28B-830EF4EAA31F}" type="sibTrans" cxnId="{AAD5DADE-C89D-0449-A9D7-3CCF06489FE1}">
      <dgm:prSet/>
      <dgm:spPr/>
      <dgm:t>
        <a:bodyPr/>
        <a:lstStyle/>
        <a:p>
          <a:endParaRPr lang="en-US"/>
        </a:p>
      </dgm:t>
    </dgm:pt>
    <dgm:pt modelId="{59A16EFC-6BD8-3C40-9AD3-F90C1F4DE1F1}">
      <dgm:prSet phldrT="[Text]" custT="1"/>
      <dgm:spPr>
        <a:solidFill>
          <a:srgbClr val="96C93D"/>
        </a:solidFill>
      </dgm:spPr>
      <dgm:t>
        <a:bodyPr anchor="ctr"/>
        <a:lstStyle/>
        <a:p>
          <a:pPr algn="ctr">
            <a:buNone/>
          </a:pPr>
          <a:r>
            <a:rPr lang="es-ES_tradnl" sz="1600" b="1" noProof="0" dirty="0">
              <a:solidFill>
                <a:schemeClr val="tx1"/>
              </a:solidFill>
              <a:latin typeface="Gill Sans MT" panose="020B0502020104020203" pitchFamily="34" charset="0"/>
            </a:rPr>
            <a:t>(medicina interna, cardiología, endocrinología, entre otros)</a:t>
          </a:r>
        </a:p>
      </dgm:t>
    </dgm:pt>
    <dgm:pt modelId="{3C38B110-4C6F-A740-97DF-5929F645A995}" type="parTrans" cxnId="{E317E558-227D-D245-B08A-DAE8A72E27F5}">
      <dgm:prSet/>
      <dgm:spPr/>
      <dgm:t>
        <a:bodyPr/>
        <a:lstStyle/>
        <a:p>
          <a:endParaRPr lang="en-US"/>
        </a:p>
      </dgm:t>
    </dgm:pt>
    <dgm:pt modelId="{A8E52FE3-F8B2-144E-B21B-953F94A59F41}" type="sibTrans" cxnId="{E317E558-227D-D245-B08A-DAE8A72E27F5}">
      <dgm:prSet/>
      <dgm:spPr/>
      <dgm:t>
        <a:bodyPr/>
        <a:lstStyle/>
        <a:p>
          <a:endParaRPr lang="en-US"/>
        </a:p>
      </dgm:t>
    </dgm:pt>
    <dgm:pt modelId="{1E04BEC0-5F50-4822-B2EE-1CABC5C4F3E3}" type="pres">
      <dgm:prSet presAssocID="{A12006D2-1513-4FC3-8A8E-01A09262B7AE}" presName="matrix" presStyleCnt="0">
        <dgm:presLayoutVars>
          <dgm:chMax val="1"/>
          <dgm:dir/>
          <dgm:resizeHandles val="exact"/>
        </dgm:presLayoutVars>
      </dgm:prSet>
      <dgm:spPr/>
    </dgm:pt>
    <dgm:pt modelId="{9648EFE1-67F0-482F-8290-472A6519D438}" type="pres">
      <dgm:prSet presAssocID="{A12006D2-1513-4FC3-8A8E-01A09262B7AE}" presName="diamond" presStyleLbl="bgShp" presStyleIdx="0" presStyleCnt="1" custScaleX="117015"/>
      <dgm:spPr/>
    </dgm:pt>
    <dgm:pt modelId="{0843379C-434E-49C5-A60E-D26F2F46FA32}" type="pres">
      <dgm:prSet presAssocID="{A12006D2-1513-4FC3-8A8E-01A09262B7AE}" presName="quad1" presStyleLbl="node1" presStyleIdx="0" presStyleCnt="4" custScaleX="140834" custScaleY="104095" custLinFactNeighborX="-17948" custLinFactNeighborY="692">
        <dgm:presLayoutVars>
          <dgm:chMax val="0"/>
          <dgm:chPref val="0"/>
          <dgm:bulletEnabled val="1"/>
        </dgm:presLayoutVars>
      </dgm:prSet>
      <dgm:spPr/>
    </dgm:pt>
    <dgm:pt modelId="{D20EB35B-C7DC-4121-B46A-1C4FF5317B45}" type="pres">
      <dgm:prSet presAssocID="{A12006D2-1513-4FC3-8A8E-01A09262B7AE}" presName="quad2" presStyleLbl="node1" presStyleIdx="1" presStyleCnt="4" custScaleX="140834" custScaleY="104095" custLinFactNeighborX="20739" custLinFactNeighborY="692">
        <dgm:presLayoutVars>
          <dgm:chMax val="0"/>
          <dgm:chPref val="0"/>
          <dgm:bulletEnabled val="1"/>
        </dgm:presLayoutVars>
      </dgm:prSet>
      <dgm:spPr/>
    </dgm:pt>
    <dgm:pt modelId="{3DC97911-1D9D-4B01-ABDA-64B33575BBDE}" type="pres">
      <dgm:prSet presAssocID="{A12006D2-1513-4FC3-8A8E-01A09262B7AE}" presName="quad3" presStyleLbl="node1" presStyleIdx="2" presStyleCnt="4" custScaleX="140834" custScaleY="104095" custLinFactNeighborX="-19603" custLinFactNeighborY="552">
        <dgm:presLayoutVars>
          <dgm:chMax val="0"/>
          <dgm:chPref val="0"/>
          <dgm:bulletEnabled val="1"/>
        </dgm:presLayoutVars>
      </dgm:prSet>
      <dgm:spPr/>
    </dgm:pt>
    <dgm:pt modelId="{D8B3FE04-6FB5-456D-961D-B9984113D28C}" type="pres">
      <dgm:prSet presAssocID="{A12006D2-1513-4FC3-8A8E-01A09262B7AE}" presName="quad4" presStyleLbl="node1" presStyleIdx="3" presStyleCnt="4" custScaleX="140834" custScaleY="104095" custLinFactNeighborX="21557" custLinFactNeighborY="1610">
        <dgm:presLayoutVars>
          <dgm:chMax val="0"/>
          <dgm:chPref val="0"/>
          <dgm:bulletEnabled val="1"/>
        </dgm:presLayoutVars>
      </dgm:prSet>
      <dgm:spPr/>
    </dgm:pt>
  </dgm:ptLst>
  <dgm:cxnLst>
    <dgm:cxn modelId="{C0591619-F11F-2D41-AFA3-2A555AF434CF}" type="presOf" srcId="{D038B7AF-4BA8-4F4B-9DEB-58E7D3431C44}" destId="{D8B3FE04-6FB5-456D-961D-B9984113D28C}" srcOrd="0" destOrd="0" presId="urn:microsoft.com/office/officeart/2005/8/layout/matrix3"/>
    <dgm:cxn modelId="{09AEEF43-E01E-6C4E-9970-6E001EF04C16}" type="presOf" srcId="{59A16EFC-6BD8-3C40-9AD3-F90C1F4DE1F1}" destId="{D20EB35B-C7DC-4121-B46A-1C4FF5317B45}" srcOrd="0" destOrd="1" presId="urn:microsoft.com/office/officeart/2005/8/layout/matrix3"/>
    <dgm:cxn modelId="{3FBEB656-6873-3E43-879B-22A034FDA8B1}" type="presOf" srcId="{08026370-85ED-9949-B302-48B3EAD33ECC}" destId="{D20EB35B-C7DC-4121-B46A-1C4FF5317B45}" srcOrd="0" destOrd="0" presId="urn:microsoft.com/office/officeart/2005/8/layout/matrix3"/>
    <dgm:cxn modelId="{E317E558-227D-D245-B08A-DAE8A72E27F5}" srcId="{08026370-85ED-9949-B302-48B3EAD33ECC}" destId="{59A16EFC-6BD8-3C40-9AD3-F90C1F4DE1F1}" srcOrd="0" destOrd="0" parTransId="{3C38B110-4C6F-A740-97DF-5929F645A995}" sibTransId="{A8E52FE3-F8B2-144E-B21B-953F94A59F41}"/>
    <dgm:cxn modelId="{F8E23D5C-30FB-425D-BF02-A6E7E543D326}" type="presOf" srcId="{B984F801-94E6-4E60-8B69-D5EA9566A785}" destId="{0843379C-434E-49C5-A60E-D26F2F46FA32}" srcOrd="0" destOrd="0" presId="urn:microsoft.com/office/officeart/2005/8/layout/matrix3"/>
    <dgm:cxn modelId="{EE805279-484A-4A7A-9357-D7B0B2EF0F3B}" srcId="{A12006D2-1513-4FC3-8A8E-01A09262B7AE}" destId="{B984F801-94E6-4E60-8B69-D5EA9566A785}" srcOrd="0" destOrd="0" parTransId="{DB98568E-2684-43EA-9254-B307C5148957}" sibTransId="{DE89A484-87B4-427D-83EA-6FE237C275C8}"/>
    <dgm:cxn modelId="{CA5A12C1-4174-3C4A-B880-9E619FAE5F2D}" srcId="{A12006D2-1513-4FC3-8A8E-01A09262B7AE}" destId="{245ED880-9904-4E49-84BA-332E33168677}" srcOrd="2" destOrd="0" parTransId="{48500AFF-2B71-BA4B-8066-91EAB32CB40A}" sibTransId="{66383D03-BA33-E74C-B4F7-18BD1846A635}"/>
    <dgm:cxn modelId="{169B46C4-B79A-4D58-9E8D-EBAE5B6BDB75}" type="presOf" srcId="{A12006D2-1513-4FC3-8A8E-01A09262B7AE}" destId="{1E04BEC0-5F50-4822-B2EE-1CABC5C4F3E3}" srcOrd="0" destOrd="0" presId="urn:microsoft.com/office/officeart/2005/8/layout/matrix3"/>
    <dgm:cxn modelId="{42D9A3D6-A67D-AC44-85EE-0E650AA49221}" type="presOf" srcId="{245ED880-9904-4E49-84BA-332E33168677}" destId="{3DC97911-1D9D-4B01-ABDA-64B33575BBDE}" srcOrd="0" destOrd="0" presId="urn:microsoft.com/office/officeart/2005/8/layout/matrix3"/>
    <dgm:cxn modelId="{AAD5DADE-C89D-0449-A9D7-3CCF06489FE1}" srcId="{A12006D2-1513-4FC3-8A8E-01A09262B7AE}" destId="{D038B7AF-4BA8-4F4B-9DEB-58E7D3431C44}" srcOrd="3" destOrd="0" parTransId="{F51F5375-EE5E-3947-938E-13FF025D0063}" sibTransId="{59825D6C-7FE9-AE40-A28B-830EF4EAA31F}"/>
    <dgm:cxn modelId="{A0ADA9FD-CDDB-9D42-98B3-AC55724462E6}" srcId="{A12006D2-1513-4FC3-8A8E-01A09262B7AE}" destId="{08026370-85ED-9949-B302-48B3EAD33ECC}" srcOrd="1" destOrd="0" parTransId="{EFEC9F15-30F6-B04D-B064-05D9DC9B3E66}" sibTransId="{40B5FDE3-9036-8343-AB3C-111DC97D71CE}"/>
    <dgm:cxn modelId="{A8FDC858-46B2-4B08-9694-2AFA48C80FED}" type="presParOf" srcId="{1E04BEC0-5F50-4822-B2EE-1CABC5C4F3E3}" destId="{9648EFE1-67F0-482F-8290-472A6519D438}" srcOrd="0" destOrd="0" presId="urn:microsoft.com/office/officeart/2005/8/layout/matrix3"/>
    <dgm:cxn modelId="{A21EDD46-B069-4601-B265-B906D6F10EC2}" type="presParOf" srcId="{1E04BEC0-5F50-4822-B2EE-1CABC5C4F3E3}" destId="{0843379C-434E-49C5-A60E-D26F2F46FA32}" srcOrd="1" destOrd="0" presId="urn:microsoft.com/office/officeart/2005/8/layout/matrix3"/>
    <dgm:cxn modelId="{FB8004C4-0108-4C1A-8BE8-1EA1C5D7CBF5}" type="presParOf" srcId="{1E04BEC0-5F50-4822-B2EE-1CABC5C4F3E3}" destId="{D20EB35B-C7DC-4121-B46A-1C4FF5317B45}" srcOrd="2" destOrd="0" presId="urn:microsoft.com/office/officeart/2005/8/layout/matrix3"/>
    <dgm:cxn modelId="{E2539080-991B-42E7-99FE-6C0283655A6F}" type="presParOf" srcId="{1E04BEC0-5F50-4822-B2EE-1CABC5C4F3E3}" destId="{3DC97911-1D9D-4B01-ABDA-64B33575BBDE}" srcOrd="3" destOrd="0" presId="urn:microsoft.com/office/officeart/2005/8/layout/matrix3"/>
    <dgm:cxn modelId="{D741500D-531B-4FAC-AA99-61A694653E66}" type="presParOf" srcId="{1E04BEC0-5F50-4822-B2EE-1CABC5C4F3E3}" destId="{D8B3FE04-6FB5-456D-961D-B9984113D28C}" srcOrd="4" destOrd="0" presId="urn:microsoft.com/office/officeart/2005/8/layout/matrix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85616CC-FEB1-4494-92E0-25DBDF8A3FE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22E66092-2229-4C57-8FD9-6C8460897165}">
      <dgm:prSet custT="1"/>
      <dgm:spPr>
        <a:noFill/>
        <a:ln w="38100" cap="flat" cmpd="sng" algn="ctr">
          <a:solidFill>
            <a:srgbClr val="00A261"/>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ea typeface="+mn-ea"/>
              <a:cs typeface="+mn-cs"/>
            </a:rPr>
            <a:t>Integrar al médico primario u otros proveedores en el manejo de cuidado del afiliado.</a:t>
          </a:r>
          <a:endParaRPr lang="en-US" sz="1600" kern="1200" noProof="0" dirty="0">
            <a:solidFill>
              <a:schemeClr val="tx1"/>
            </a:solidFill>
            <a:latin typeface="Gill Sans MT" panose="020B0502020104020203" pitchFamily="34" charset="0"/>
            <a:ea typeface="+mn-ea"/>
            <a:cs typeface="+mn-cs"/>
          </a:endParaRPr>
        </a:p>
      </dgm:t>
    </dgm:pt>
    <dgm:pt modelId="{F92F4D55-D2D0-44C5-96D2-E36B8D7B67A3}" type="parTrans" cxnId="{AA9C0AF0-957E-4E74-8CD3-A24B99AA3EBB}">
      <dgm:prSet/>
      <dgm:spPr/>
      <dgm:t>
        <a:bodyPr/>
        <a:lstStyle/>
        <a:p>
          <a:endParaRPr lang="en-US" sz="1600">
            <a:solidFill>
              <a:schemeClr val="tx1"/>
            </a:solidFill>
            <a:latin typeface="Gill Sans MT" panose="020B0502020104020203" pitchFamily="34" charset="0"/>
          </a:endParaRPr>
        </a:p>
      </dgm:t>
    </dgm:pt>
    <dgm:pt modelId="{748BA6C3-816D-42B4-A889-487FD4640C99}" type="sibTrans" cxnId="{AA9C0AF0-957E-4E74-8CD3-A24B99AA3EBB}">
      <dgm:prSet/>
      <dgm:spPr/>
      <dgm:t>
        <a:bodyPr/>
        <a:lstStyle/>
        <a:p>
          <a:endParaRPr lang="en-US" sz="1600">
            <a:solidFill>
              <a:schemeClr val="tx1"/>
            </a:solidFill>
            <a:latin typeface="Gill Sans MT" panose="020B0502020104020203" pitchFamily="34" charset="0"/>
          </a:endParaRPr>
        </a:p>
      </dgm:t>
    </dgm:pt>
    <dgm:pt modelId="{BE7BFFA7-30A6-114B-9F50-FA59D2C24BFA}">
      <dgm:prSet/>
      <dgm:spPr>
        <a:noFill/>
        <a:ln w="38100" cap="flat" cmpd="sng" algn="ctr">
          <a:solidFill>
            <a:srgbClr val="00A261"/>
          </a:solidFill>
          <a:prstDash val="solid"/>
          <a:miter lim="800000"/>
        </a:ln>
        <a:effectLst/>
      </dgm:spPr>
      <dgm:t>
        <a:bodyPr spcFirstLastPara="0" vert="horz" wrap="square" lIns="60960" tIns="60960" rIns="60960" bIns="60960" numCol="1" spcCol="1270" anchor="ctr" anchorCtr="0"/>
        <a:lstStyle/>
        <a:p>
          <a:pPr>
            <a:buNone/>
          </a:pPr>
          <a:r>
            <a:rPr lang="es-ES_tradnl" noProof="0" dirty="0">
              <a:solidFill>
                <a:schemeClr val="tx1"/>
              </a:solidFill>
              <a:latin typeface="Gill Sans MT" panose="020B0502020104020203" pitchFamily="34" charset="0"/>
              <a:ea typeface="+mn-ea"/>
              <a:cs typeface="+mn-cs"/>
            </a:rPr>
            <a:t>Utilizar las guías de práctica clínica adoptadas por MCS (disponibles en Provinet).</a:t>
          </a:r>
        </a:p>
      </dgm:t>
    </dgm:pt>
    <dgm:pt modelId="{CA0E991A-D785-3342-9471-D60A9ED4C751}" type="parTrans" cxnId="{28C062EC-6E4D-C54A-88CA-659034548D59}">
      <dgm:prSet/>
      <dgm:spPr/>
      <dgm:t>
        <a:bodyPr/>
        <a:lstStyle/>
        <a:p>
          <a:endParaRPr lang="en-US"/>
        </a:p>
      </dgm:t>
    </dgm:pt>
    <dgm:pt modelId="{1D53AED3-FAA7-F745-BF41-7386435B31B9}" type="sibTrans" cxnId="{28C062EC-6E4D-C54A-88CA-659034548D59}">
      <dgm:prSet/>
      <dgm:spPr/>
      <dgm:t>
        <a:bodyPr/>
        <a:lstStyle/>
        <a:p>
          <a:endParaRPr lang="en-US"/>
        </a:p>
      </dgm:t>
    </dgm:pt>
    <dgm:pt modelId="{E86B2C7E-DA3D-F248-A830-69962FAB3C9B}">
      <dgm:prSet/>
      <dgm:spPr>
        <a:noFill/>
        <a:ln w="38100" cap="flat" cmpd="sng" algn="ctr">
          <a:solidFill>
            <a:srgbClr val="00A261"/>
          </a:solidFill>
          <a:prstDash val="solid"/>
          <a:miter lim="800000"/>
        </a:ln>
        <a:effectLst/>
      </dgm:spPr>
      <dgm:t>
        <a:bodyPr spcFirstLastPara="0" vert="horz" wrap="square" lIns="60960" tIns="60960" rIns="60960" bIns="60960" numCol="1" spcCol="1270" anchor="ctr" anchorCtr="0"/>
        <a:lstStyle/>
        <a:p>
          <a:pPr>
            <a:buNone/>
          </a:pPr>
          <a:r>
            <a:rPr lang="es-ES_tradnl" noProof="0" dirty="0">
              <a:solidFill>
                <a:schemeClr val="tx1"/>
              </a:solidFill>
              <a:latin typeface="Gill Sans MT" panose="020B0502020104020203" pitchFamily="34" charset="0"/>
              <a:ea typeface="+mn-ea"/>
              <a:cs typeface="+mn-cs"/>
            </a:rPr>
            <a:t>Revisar y actualizar el Plan de Cuidado Individualizado. Comunica, actualiza y responde a las preocupaciones o preferencias con el afiliado.</a:t>
          </a:r>
        </a:p>
      </dgm:t>
    </dgm:pt>
    <dgm:pt modelId="{B286BF1F-23EF-3C43-A40F-AAD3C31E0BF0}" type="parTrans" cxnId="{6A98C4A8-CB6F-4A48-8AE8-7353C89C8908}">
      <dgm:prSet/>
      <dgm:spPr/>
      <dgm:t>
        <a:bodyPr/>
        <a:lstStyle/>
        <a:p>
          <a:endParaRPr lang="en-US"/>
        </a:p>
      </dgm:t>
    </dgm:pt>
    <dgm:pt modelId="{5663D07F-9697-0B43-99C4-E11DA8043938}" type="sibTrans" cxnId="{6A98C4A8-CB6F-4A48-8AE8-7353C89C8908}">
      <dgm:prSet/>
      <dgm:spPr/>
      <dgm:t>
        <a:bodyPr/>
        <a:lstStyle/>
        <a:p>
          <a:endParaRPr lang="en-US"/>
        </a:p>
      </dgm:t>
    </dgm:pt>
    <dgm:pt modelId="{5DE96128-57A7-D84A-9479-4C0F9923498D}">
      <dgm:prSet/>
      <dgm:spPr>
        <a:noFill/>
        <a:ln w="38100" cap="flat" cmpd="sng" algn="ctr">
          <a:solidFill>
            <a:srgbClr val="96C93D"/>
          </a:solidFill>
          <a:prstDash val="solid"/>
          <a:miter lim="800000"/>
        </a:ln>
        <a:effectLst/>
      </dgm:spPr>
      <dgm:t>
        <a:bodyPr spcFirstLastPara="0" vert="horz" wrap="square" lIns="60960" tIns="60960" rIns="60960" bIns="60960" numCol="1" spcCol="1270" anchor="ctr" anchorCtr="0"/>
        <a:lstStyle/>
        <a:p>
          <a:pPr>
            <a:buNone/>
          </a:pPr>
          <a:r>
            <a:rPr lang="es-ES_tradnl" noProof="0" dirty="0">
              <a:solidFill>
                <a:schemeClr val="tx1"/>
              </a:solidFill>
              <a:latin typeface="Gill Sans MT" panose="020B0502020104020203" pitchFamily="34" charset="0"/>
              <a:ea typeface="+mn-ea"/>
              <a:cs typeface="+mn-cs"/>
            </a:rPr>
            <a:t>Proveer servicios a tiempo, garantizando la calidad en la continuidad de cuidado, tratamiento y servicios al afiliado.</a:t>
          </a:r>
        </a:p>
      </dgm:t>
    </dgm:pt>
    <dgm:pt modelId="{50BC0E28-8DDE-6046-9C86-5C37F3DCF06B}" type="parTrans" cxnId="{9DA2E334-BF00-4048-B6E9-166314688010}">
      <dgm:prSet/>
      <dgm:spPr/>
      <dgm:t>
        <a:bodyPr/>
        <a:lstStyle/>
        <a:p>
          <a:endParaRPr lang="en-US"/>
        </a:p>
      </dgm:t>
    </dgm:pt>
    <dgm:pt modelId="{0D02984E-C736-6A4A-937C-7AC05E8D3335}" type="sibTrans" cxnId="{9DA2E334-BF00-4048-B6E9-166314688010}">
      <dgm:prSet/>
      <dgm:spPr/>
      <dgm:t>
        <a:bodyPr/>
        <a:lstStyle/>
        <a:p>
          <a:endParaRPr lang="en-US"/>
        </a:p>
      </dgm:t>
    </dgm:pt>
    <dgm:pt modelId="{E744F4E6-CFA2-7B49-B92C-598A42EEBE07}">
      <dgm:prSet/>
      <dgm:spPr>
        <a:noFill/>
        <a:ln w="38100" cap="flat" cmpd="sng" algn="ctr">
          <a:solidFill>
            <a:srgbClr val="96C93D"/>
          </a:solidFill>
          <a:prstDash val="solid"/>
          <a:miter lim="800000"/>
        </a:ln>
        <a:effectLst/>
      </dgm:spPr>
      <dgm:t>
        <a:bodyPr spcFirstLastPara="0" vert="horz" wrap="square" lIns="60960" tIns="60960" rIns="60960" bIns="60960" numCol="1" spcCol="1270" anchor="ctr" anchorCtr="0"/>
        <a:lstStyle/>
        <a:p>
          <a:pPr>
            <a:buNone/>
          </a:pPr>
          <a:r>
            <a:rPr lang="es-ES_tradnl" noProof="0" dirty="0">
              <a:solidFill>
                <a:schemeClr val="tx1"/>
              </a:solidFill>
              <a:latin typeface="Gill Sans MT" panose="020B0502020104020203" pitchFamily="34" charset="0"/>
              <a:ea typeface="+mn-ea"/>
              <a:cs typeface="+mn-cs"/>
            </a:rPr>
            <a:t>Notificar al plan médico cualquier barrera que afecte el acceso a los servicios o el proceso de transición de cuidado.</a:t>
          </a:r>
        </a:p>
      </dgm:t>
    </dgm:pt>
    <dgm:pt modelId="{7BEBE4A2-0457-C647-AA08-6850D32C1475}" type="parTrans" cxnId="{5601C228-BCD1-A644-BE94-913BB438E964}">
      <dgm:prSet/>
      <dgm:spPr/>
      <dgm:t>
        <a:bodyPr/>
        <a:lstStyle/>
        <a:p>
          <a:endParaRPr lang="en-US"/>
        </a:p>
      </dgm:t>
    </dgm:pt>
    <dgm:pt modelId="{C24BE13C-E6C9-274B-86C1-3BCA9EC67FB4}" type="sibTrans" cxnId="{5601C228-BCD1-A644-BE94-913BB438E964}">
      <dgm:prSet/>
      <dgm:spPr/>
      <dgm:t>
        <a:bodyPr/>
        <a:lstStyle/>
        <a:p>
          <a:endParaRPr lang="en-US"/>
        </a:p>
      </dgm:t>
    </dgm:pt>
    <dgm:pt modelId="{150685F3-4C51-1E45-A50B-6A92CAD1811F}">
      <dgm:prSet/>
      <dgm:spPr>
        <a:noFill/>
        <a:ln w="38100" cap="flat" cmpd="sng" algn="ctr">
          <a:solidFill>
            <a:srgbClr val="96C93D"/>
          </a:solidFill>
          <a:prstDash val="solid"/>
          <a:miter lim="800000"/>
        </a:ln>
        <a:effectLst/>
      </dgm:spPr>
      <dgm:t>
        <a:bodyPr spcFirstLastPara="0" vert="horz" wrap="square" lIns="60960" tIns="60960" rIns="60960" bIns="60960" numCol="1" spcCol="1270" anchor="ctr" anchorCtr="0"/>
        <a:lstStyle/>
        <a:p>
          <a:pPr>
            <a:buNone/>
          </a:pPr>
          <a:r>
            <a:rPr lang="es-ES_tradnl" noProof="0" dirty="0">
              <a:solidFill>
                <a:schemeClr val="tx1"/>
              </a:solidFill>
              <a:latin typeface="Gill Sans MT" panose="020B0502020104020203" pitchFamily="34" charset="0"/>
              <a:ea typeface="+mn-ea"/>
              <a:cs typeface="+mn-cs"/>
            </a:rPr>
            <a:t>Participar en la planificación del cuidado del paciente y fomentar su participación en el proceso de cuidado.</a:t>
          </a:r>
        </a:p>
      </dgm:t>
    </dgm:pt>
    <dgm:pt modelId="{0F5604DD-FC20-D347-99E0-205A929FC7EF}" type="parTrans" cxnId="{7B3B00D4-6871-DE4F-91CF-E0A6D92C323F}">
      <dgm:prSet/>
      <dgm:spPr/>
      <dgm:t>
        <a:bodyPr/>
        <a:lstStyle/>
        <a:p>
          <a:endParaRPr lang="en-US"/>
        </a:p>
      </dgm:t>
    </dgm:pt>
    <dgm:pt modelId="{D86ECF51-9F46-8344-9380-2B8C9CADADCD}" type="sibTrans" cxnId="{7B3B00D4-6871-DE4F-91CF-E0A6D92C323F}">
      <dgm:prSet/>
      <dgm:spPr/>
      <dgm:t>
        <a:bodyPr/>
        <a:lstStyle/>
        <a:p>
          <a:endParaRPr lang="en-US"/>
        </a:p>
      </dgm:t>
    </dgm:pt>
    <dgm:pt modelId="{4CD62688-3DFC-874E-B3C1-5EE83821EED8}">
      <dgm:prSet/>
      <dgm:spPr>
        <a:noFill/>
        <a:ln w="38100" cap="flat" cmpd="sng" algn="ctr">
          <a:solidFill>
            <a:srgbClr val="0E6937"/>
          </a:solidFill>
          <a:prstDash val="solid"/>
          <a:miter lim="800000"/>
        </a:ln>
        <a:effectLst/>
      </dgm:spPr>
      <dgm:t>
        <a:bodyPr spcFirstLastPara="0" vert="horz" wrap="square" lIns="60960" tIns="60960" rIns="60960" bIns="60960" numCol="1" spcCol="1270" anchor="ctr" anchorCtr="0"/>
        <a:lstStyle/>
        <a:p>
          <a:r>
            <a:rPr lang="es-ES_tradnl" noProof="0" dirty="0">
              <a:solidFill>
                <a:schemeClr val="tx1"/>
              </a:solidFill>
              <a:latin typeface="Gill Sans MT" panose="020B0502020104020203" pitchFamily="34" charset="0"/>
            </a:rPr>
            <a:t>Participar en las reuniones del equipo de cuidado interdisciplinario (ICT) y mantener la comunicación con dicho equipo y el cuidador.</a:t>
          </a:r>
        </a:p>
      </dgm:t>
    </dgm:pt>
    <dgm:pt modelId="{84EF7563-0312-1D42-AACD-BE5C5755FB6F}" type="parTrans" cxnId="{C1400517-70FE-F440-8299-ABF1C37DBFFC}">
      <dgm:prSet/>
      <dgm:spPr/>
      <dgm:t>
        <a:bodyPr/>
        <a:lstStyle/>
        <a:p>
          <a:endParaRPr lang="en-US"/>
        </a:p>
      </dgm:t>
    </dgm:pt>
    <dgm:pt modelId="{8D3B7BA6-8D7F-594F-9F30-29E172DB5043}" type="sibTrans" cxnId="{C1400517-70FE-F440-8299-ABF1C37DBFFC}">
      <dgm:prSet/>
      <dgm:spPr/>
      <dgm:t>
        <a:bodyPr/>
        <a:lstStyle/>
        <a:p>
          <a:endParaRPr lang="en-US"/>
        </a:p>
      </dgm:t>
    </dgm:pt>
    <dgm:pt modelId="{7E6385A3-EDE5-6C43-9AC1-4AAEB471B142}">
      <dgm:prSet/>
      <dgm:spPr>
        <a:noFill/>
        <a:ln w="38100" cap="flat" cmpd="sng" algn="ctr">
          <a:solidFill>
            <a:srgbClr val="0E6937"/>
          </a:solidFill>
          <a:prstDash val="solid"/>
          <a:miter lim="800000"/>
        </a:ln>
        <a:effectLst/>
      </dgm:spPr>
      <dgm:t>
        <a:bodyPr spcFirstLastPara="0" vert="horz" wrap="square" lIns="60960" tIns="60960" rIns="60960" bIns="60960" numCol="1" spcCol="1270" anchor="ctr" anchorCtr="0"/>
        <a:lstStyle/>
        <a:p>
          <a:r>
            <a:rPr lang="es-ES_tradnl" noProof="0" dirty="0">
              <a:solidFill>
                <a:schemeClr val="tx1"/>
              </a:solidFill>
              <a:latin typeface="Gill Sans MT" panose="020B0502020104020203" pitchFamily="34" charset="0"/>
            </a:rPr>
            <a:t>Dirigir al afiliado a un estilo de vida saludable, ofreciendo cuidado preventivo y educación acerca de su condición. </a:t>
          </a:r>
        </a:p>
      </dgm:t>
    </dgm:pt>
    <dgm:pt modelId="{998C4B46-3644-3B45-A3F2-DD92175EA415}" type="parTrans" cxnId="{684FD2CB-D74F-CC43-B935-9F8B997DDB81}">
      <dgm:prSet/>
      <dgm:spPr/>
      <dgm:t>
        <a:bodyPr/>
        <a:lstStyle/>
        <a:p>
          <a:endParaRPr lang="en-US"/>
        </a:p>
      </dgm:t>
    </dgm:pt>
    <dgm:pt modelId="{AFBBE450-29A5-3B4D-8FEB-5CDFD00850F1}" type="sibTrans" cxnId="{684FD2CB-D74F-CC43-B935-9F8B997DDB81}">
      <dgm:prSet/>
      <dgm:spPr/>
      <dgm:t>
        <a:bodyPr/>
        <a:lstStyle/>
        <a:p>
          <a:endParaRPr lang="en-US"/>
        </a:p>
      </dgm:t>
    </dgm:pt>
    <dgm:pt modelId="{42E301F8-F807-44B5-B566-EA763A391BDB}" type="pres">
      <dgm:prSet presAssocID="{185616CC-FEB1-4494-92E0-25DBDF8A3FE3}" presName="diagram" presStyleCnt="0">
        <dgm:presLayoutVars>
          <dgm:dir/>
          <dgm:resizeHandles val="exact"/>
        </dgm:presLayoutVars>
      </dgm:prSet>
      <dgm:spPr/>
    </dgm:pt>
    <dgm:pt modelId="{CA5437B6-A393-4BCF-85C9-BB82908A96AC}" type="pres">
      <dgm:prSet presAssocID="{22E66092-2229-4C57-8FD9-6C8460897165}" presName="node" presStyleLbl="node1" presStyleIdx="0" presStyleCnt="8">
        <dgm:presLayoutVars>
          <dgm:bulletEnabled val="1"/>
        </dgm:presLayoutVars>
      </dgm:prSet>
      <dgm:spPr>
        <a:xfrm>
          <a:off x="1239218" y="1722"/>
          <a:ext cx="2257215" cy="1354329"/>
        </a:xfrm>
        <a:prstGeom prst="roundRect">
          <a:avLst/>
        </a:prstGeom>
      </dgm:spPr>
    </dgm:pt>
    <dgm:pt modelId="{669B09A9-C186-4F8E-A60C-B26F889FDFE3}" type="pres">
      <dgm:prSet presAssocID="{748BA6C3-816D-42B4-A889-487FD4640C99}" presName="sibTrans" presStyleCnt="0"/>
      <dgm:spPr/>
    </dgm:pt>
    <dgm:pt modelId="{B03831DA-FD3F-5B4F-AE69-BF864D6CEE9F}" type="pres">
      <dgm:prSet presAssocID="{BE7BFFA7-30A6-114B-9F50-FA59D2C24BFA}" presName="node" presStyleLbl="node1" presStyleIdx="1" presStyleCnt="8">
        <dgm:presLayoutVars>
          <dgm:bulletEnabled val="1"/>
        </dgm:presLayoutVars>
      </dgm:prSet>
      <dgm:spPr>
        <a:prstGeom prst="roundRect">
          <a:avLst/>
        </a:prstGeom>
      </dgm:spPr>
    </dgm:pt>
    <dgm:pt modelId="{F66D62BD-E5CA-8C47-8587-E48BCAB4E2E2}" type="pres">
      <dgm:prSet presAssocID="{1D53AED3-FAA7-F745-BF41-7386435B31B9}" presName="sibTrans" presStyleCnt="0"/>
      <dgm:spPr/>
    </dgm:pt>
    <dgm:pt modelId="{33130A72-63C0-C548-B092-9880AB0E8E5F}" type="pres">
      <dgm:prSet presAssocID="{E86B2C7E-DA3D-F248-A830-69962FAB3C9B}" presName="node" presStyleLbl="node1" presStyleIdx="2" presStyleCnt="8">
        <dgm:presLayoutVars>
          <dgm:bulletEnabled val="1"/>
        </dgm:presLayoutVars>
      </dgm:prSet>
      <dgm:spPr>
        <a:prstGeom prst="roundRect">
          <a:avLst/>
        </a:prstGeom>
      </dgm:spPr>
    </dgm:pt>
    <dgm:pt modelId="{C7BBE473-04DB-C647-9428-624932ABEFC7}" type="pres">
      <dgm:prSet presAssocID="{5663D07F-9697-0B43-99C4-E11DA8043938}" presName="sibTrans" presStyleCnt="0"/>
      <dgm:spPr/>
    </dgm:pt>
    <dgm:pt modelId="{0F2F8993-C69A-7942-ABE2-370ED99F3D93}" type="pres">
      <dgm:prSet presAssocID="{5DE96128-57A7-D84A-9479-4C0F9923498D}" presName="node" presStyleLbl="node1" presStyleIdx="3" presStyleCnt="8">
        <dgm:presLayoutVars>
          <dgm:bulletEnabled val="1"/>
        </dgm:presLayoutVars>
      </dgm:prSet>
      <dgm:spPr>
        <a:prstGeom prst="roundRect">
          <a:avLst/>
        </a:prstGeom>
      </dgm:spPr>
    </dgm:pt>
    <dgm:pt modelId="{255231A8-FF87-814C-8517-1C107BC8724D}" type="pres">
      <dgm:prSet presAssocID="{0D02984E-C736-6A4A-937C-7AC05E8D3335}" presName="sibTrans" presStyleCnt="0"/>
      <dgm:spPr/>
    </dgm:pt>
    <dgm:pt modelId="{62A79416-2100-9B4E-AA9D-E3153A9B6350}" type="pres">
      <dgm:prSet presAssocID="{E744F4E6-CFA2-7B49-B92C-598A42EEBE07}" presName="node" presStyleLbl="node1" presStyleIdx="4" presStyleCnt="8">
        <dgm:presLayoutVars>
          <dgm:bulletEnabled val="1"/>
        </dgm:presLayoutVars>
      </dgm:prSet>
      <dgm:spPr>
        <a:prstGeom prst="roundRect">
          <a:avLst/>
        </a:prstGeom>
      </dgm:spPr>
    </dgm:pt>
    <dgm:pt modelId="{B03EE4FB-B730-0946-96A3-27DBD28E55E2}" type="pres">
      <dgm:prSet presAssocID="{C24BE13C-E6C9-274B-86C1-3BCA9EC67FB4}" presName="sibTrans" presStyleCnt="0"/>
      <dgm:spPr/>
    </dgm:pt>
    <dgm:pt modelId="{6A283A09-B3E2-8248-9C93-F07B4E47FAA6}" type="pres">
      <dgm:prSet presAssocID="{150685F3-4C51-1E45-A50B-6A92CAD1811F}" presName="node" presStyleLbl="node1" presStyleIdx="5" presStyleCnt="8">
        <dgm:presLayoutVars>
          <dgm:bulletEnabled val="1"/>
        </dgm:presLayoutVars>
      </dgm:prSet>
      <dgm:spPr>
        <a:prstGeom prst="roundRect">
          <a:avLst/>
        </a:prstGeom>
      </dgm:spPr>
    </dgm:pt>
    <dgm:pt modelId="{F9BAC511-5175-D648-99EE-159DFA0E01CF}" type="pres">
      <dgm:prSet presAssocID="{D86ECF51-9F46-8344-9380-2B8C9CADADCD}" presName="sibTrans" presStyleCnt="0"/>
      <dgm:spPr/>
    </dgm:pt>
    <dgm:pt modelId="{9F4CD2C3-FFEE-3F4A-83C7-117C7375EB09}" type="pres">
      <dgm:prSet presAssocID="{4CD62688-3DFC-874E-B3C1-5EE83821EED8}" presName="node" presStyleLbl="node1" presStyleIdx="6" presStyleCnt="8">
        <dgm:presLayoutVars>
          <dgm:bulletEnabled val="1"/>
        </dgm:presLayoutVars>
      </dgm:prSet>
      <dgm:spPr>
        <a:prstGeom prst="roundRect">
          <a:avLst/>
        </a:prstGeom>
      </dgm:spPr>
    </dgm:pt>
    <dgm:pt modelId="{BAEF2448-7F24-F14B-A749-75F45018B93D}" type="pres">
      <dgm:prSet presAssocID="{8D3B7BA6-8D7F-594F-9F30-29E172DB5043}" presName="sibTrans" presStyleCnt="0"/>
      <dgm:spPr/>
    </dgm:pt>
    <dgm:pt modelId="{D8657472-B863-6F4D-9360-FC330AF54223}" type="pres">
      <dgm:prSet presAssocID="{7E6385A3-EDE5-6C43-9AC1-4AAEB471B142}" presName="node" presStyleLbl="node1" presStyleIdx="7" presStyleCnt="8">
        <dgm:presLayoutVars>
          <dgm:bulletEnabled val="1"/>
        </dgm:presLayoutVars>
      </dgm:prSet>
      <dgm:spPr>
        <a:prstGeom prst="roundRect">
          <a:avLst/>
        </a:prstGeom>
      </dgm:spPr>
    </dgm:pt>
  </dgm:ptLst>
  <dgm:cxnLst>
    <dgm:cxn modelId="{C1400517-70FE-F440-8299-ABF1C37DBFFC}" srcId="{185616CC-FEB1-4494-92E0-25DBDF8A3FE3}" destId="{4CD62688-3DFC-874E-B3C1-5EE83821EED8}" srcOrd="6" destOrd="0" parTransId="{84EF7563-0312-1D42-AACD-BE5C5755FB6F}" sibTransId="{8D3B7BA6-8D7F-594F-9F30-29E172DB5043}"/>
    <dgm:cxn modelId="{5601C228-BCD1-A644-BE94-913BB438E964}" srcId="{185616CC-FEB1-4494-92E0-25DBDF8A3FE3}" destId="{E744F4E6-CFA2-7B49-B92C-598A42EEBE07}" srcOrd="4" destOrd="0" parTransId="{7BEBE4A2-0457-C647-AA08-6850D32C1475}" sibTransId="{C24BE13C-E6C9-274B-86C1-3BCA9EC67FB4}"/>
    <dgm:cxn modelId="{D18D4729-7AAE-4806-803A-41AE1850EE64}" type="presOf" srcId="{22E66092-2229-4C57-8FD9-6C8460897165}" destId="{CA5437B6-A393-4BCF-85C9-BB82908A96AC}" srcOrd="0" destOrd="0" presId="urn:microsoft.com/office/officeart/2005/8/layout/default"/>
    <dgm:cxn modelId="{9DA2E334-BF00-4048-B6E9-166314688010}" srcId="{185616CC-FEB1-4494-92E0-25DBDF8A3FE3}" destId="{5DE96128-57A7-D84A-9479-4C0F9923498D}" srcOrd="3" destOrd="0" parTransId="{50BC0E28-8DDE-6046-9C86-5C37F3DCF06B}" sibTransId="{0D02984E-C736-6A4A-937C-7AC05E8D3335}"/>
    <dgm:cxn modelId="{8B453335-5B7B-4D47-882F-4E2602B051BB}" type="presOf" srcId="{4CD62688-3DFC-874E-B3C1-5EE83821EED8}" destId="{9F4CD2C3-FFEE-3F4A-83C7-117C7375EB09}" srcOrd="0" destOrd="0" presId="urn:microsoft.com/office/officeart/2005/8/layout/default"/>
    <dgm:cxn modelId="{19DF4C57-BAD0-FD44-BBF4-DA60A2551E43}" type="presOf" srcId="{E86B2C7E-DA3D-F248-A830-69962FAB3C9B}" destId="{33130A72-63C0-C548-B092-9880AB0E8E5F}" srcOrd="0" destOrd="0" presId="urn:microsoft.com/office/officeart/2005/8/layout/default"/>
    <dgm:cxn modelId="{C6947759-05AC-A349-87F1-9D49E1F0459B}" type="presOf" srcId="{E744F4E6-CFA2-7B49-B92C-598A42EEBE07}" destId="{62A79416-2100-9B4E-AA9D-E3153A9B6350}" srcOrd="0" destOrd="0" presId="urn:microsoft.com/office/officeart/2005/8/layout/default"/>
    <dgm:cxn modelId="{CE40B181-C3F4-874B-A389-708A99098FFC}" type="presOf" srcId="{7E6385A3-EDE5-6C43-9AC1-4AAEB471B142}" destId="{D8657472-B863-6F4D-9360-FC330AF54223}" srcOrd="0" destOrd="0" presId="urn:microsoft.com/office/officeart/2005/8/layout/default"/>
    <dgm:cxn modelId="{CF83C3A7-B975-E74F-BB55-87C5AA78355B}" type="presOf" srcId="{BE7BFFA7-30A6-114B-9F50-FA59D2C24BFA}" destId="{B03831DA-FD3F-5B4F-AE69-BF864D6CEE9F}" srcOrd="0" destOrd="0" presId="urn:microsoft.com/office/officeart/2005/8/layout/default"/>
    <dgm:cxn modelId="{6A98C4A8-CB6F-4A48-8AE8-7353C89C8908}" srcId="{185616CC-FEB1-4494-92E0-25DBDF8A3FE3}" destId="{E86B2C7E-DA3D-F248-A830-69962FAB3C9B}" srcOrd="2" destOrd="0" parTransId="{B286BF1F-23EF-3C43-A40F-AAD3C31E0BF0}" sibTransId="{5663D07F-9697-0B43-99C4-E11DA8043938}"/>
    <dgm:cxn modelId="{4D9CD2BC-FA8D-354D-90B7-BF65C3225F1C}" type="presOf" srcId="{5DE96128-57A7-D84A-9479-4C0F9923498D}" destId="{0F2F8993-C69A-7942-ABE2-370ED99F3D93}" srcOrd="0" destOrd="0" presId="urn:microsoft.com/office/officeart/2005/8/layout/default"/>
    <dgm:cxn modelId="{684FD2CB-D74F-CC43-B935-9F8B997DDB81}" srcId="{185616CC-FEB1-4494-92E0-25DBDF8A3FE3}" destId="{7E6385A3-EDE5-6C43-9AC1-4AAEB471B142}" srcOrd="7" destOrd="0" parTransId="{998C4B46-3644-3B45-A3F2-DD92175EA415}" sibTransId="{AFBBE450-29A5-3B4D-8FEB-5CDFD00850F1}"/>
    <dgm:cxn modelId="{7B3B00D4-6871-DE4F-91CF-E0A6D92C323F}" srcId="{185616CC-FEB1-4494-92E0-25DBDF8A3FE3}" destId="{150685F3-4C51-1E45-A50B-6A92CAD1811F}" srcOrd="5" destOrd="0" parTransId="{0F5604DD-FC20-D347-99E0-205A929FC7EF}" sibTransId="{D86ECF51-9F46-8344-9380-2B8C9CADADCD}"/>
    <dgm:cxn modelId="{577255E2-1346-2B45-84AD-43B5F48499A9}" type="presOf" srcId="{150685F3-4C51-1E45-A50B-6A92CAD1811F}" destId="{6A283A09-B3E2-8248-9C93-F07B4E47FAA6}" srcOrd="0" destOrd="0" presId="urn:microsoft.com/office/officeart/2005/8/layout/default"/>
    <dgm:cxn modelId="{D0B1D3E4-8E3C-4BD2-8F78-969F6DB429BC}" type="presOf" srcId="{185616CC-FEB1-4494-92E0-25DBDF8A3FE3}" destId="{42E301F8-F807-44B5-B566-EA763A391BDB}" srcOrd="0" destOrd="0" presId="urn:microsoft.com/office/officeart/2005/8/layout/default"/>
    <dgm:cxn modelId="{28C062EC-6E4D-C54A-88CA-659034548D59}" srcId="{185616CC-FEB1-4494-92E0-25DBDF8A3FE3}" destId="{BE7BFFA7-30A6-114B-9F50-FA59D2C24BFA}" srcOrd="1" destOrd="0" parTransId="{CA0E991A-D785-3342-9471-D60A9ED4C751}" sibTransId="{1D53AED3-FAA7-F745-BF41-7386435B31B9}"/>
    <dgm:cxn modelId="{AA9C0AF0-957E-4E74-8CD3-A24B99AA3EBB}" srcId="{185616CC-FEB1-4494-92E0-25DBDF8A3FE3}" destId="{22E66092-2229-4C57-8FD9-6C8460897165}" srcOrd="0" destOrd="0" parTransId="{F92F4D55-D2D0-44C5-96D2-E36B8D7B67A3}" sibTransId="{748BA6C3-816D-42B4-A889-487FD4640C99}"/>
    <dgm:cxn modelId="{6C87D184-D6D4-4525-80E3-CC4243BFD8DA}" type="presParOf" srcId="{42E301F8-F807-44B5-B566-EA763A391BDB}" destId="{CA5437B6-A393-4BCF-85C9-BB82908A96AC}" srcOrd="0" destOrd="0" presId="urn:microsoft.com/office/officeart/2005/8/layout/default"/>
    <dgm:cxn modelId="{1693B290-C45E-43D0-B376-C75D7344F4A4}" type="presParOf" srcId="{42E301F8-F807-44B5-B566-EA763A391BDB}" destId="{669B09A9-C186-4F8E-A60C-B26F889FDFE3}" srcOrd="1" destOrd="0" presId="urn:microsoft.com/office/officeart/2005/8/layout/default"/>
    <dgm:cxn modelId="{A993052A-541A-4F44-976E-C7DF616CECAB}" type="presParOf" srcId="{42E301F8-F807-44B5-B566-EA763A391BDB}" destId="{B03831DA-FD3F-5B4F-AE69-BF864D6CEE9F}" srcOrd="2" destOrd="0" presId="urn:microsoft.com/office/officeart/2005/8/layout/default"/>
    <dgm:cxn modelId="{9591DE07-A09F-C946-9DA5-6864BB2A91DA}" type="presParOf" srcId="{42E301F8-F807-44B5-B566-EA763A391BDB}" destId="{F66D62BD-E5CA-8C47-8587-E48BCAB4E2E2}" srcOrd="3" destOrd="0" presId="urn:microsoft.com/office/officeart/2005/8/layout/default"/>
    <dgm:cxn modelId="{4A24767D-5290-4C42-A91F-95364E35B7A4}" type="presParOf" srcId="{42E301F8-F807-44B5-B566-EA763A391BDB}" destId="{33130A72-63C0-C548-B092-9880AB0E8E5F}" srcOrd="4" destOrd="0" presId="urn:microsoft.com/office/officeart/2005/8/layout/default"/>
    <dgm:cxn modelId="{368A3C8C-3C46-A840-97CD-4BF1F5997F67}" type="presParOf" srcId="{42E301F8-F807-44B5-B566-EA763A391BDB}" destId="{C7BBE473-04DB-C647-9428-624932ABEFC7}" srcOrd="5" destOrd="0" presId="urn:microsoft.com/office/officeart/2005/8/layout/default"/>
    <dgm:cxn modelId="{1DA75226-406D-F442-BA5D-106CD177D9A6}" type="presParOf" srcId="{42E301F8-F807-44B5-B566-EA763A391BDB}" destId="{0F2F8993-C69A-7942-ABE2-370ED99F3D93}" srcOrd="6" destOrd="0" presId="urn:microsoft.com/office/officeart/2005/8/layout/default"/>
    <dgm:cxn modelId="{A65C0E83-359C-1344-8EF7-600A8A0E0E0E}" type="presParOf" srcId="{42E301F8-F807-44B5-B566-EA763A391BDB}" destId="{255231A8-FF87-814C-8517-1C107BC8724D}" srcOrd="7" destOrd="0" presId="urn:microsoft.com/office/officeart/2005/8/layout/default"/>
    <dgm:cxn modelId="{447B0817-E5DB-4D46-AF1E-F590140A6311}" type="presParOf" srcId="{42E301F8-F807-44B5-B566-EA763A391BDB}" destId="{62A79416-2100-9B4E-AA9D-E3153A9B6350}" srcOrd="8" destOrd="0" presId="urn:microsoft.com/office/officeart/2005/8/layout/default"/>
    <dgm:cxn modelId="{A0180E3F-D909-7B42-AE5F-B42F5237EF44}" type="presParOf" srcId="{42E301F8-F807-44B5-B566-EA763A391BDB}" destId="{B03EE4FB-B730-0946-96A3-27DBD28E55E2}" srcOrd="9" destOrd="0" presId="urn:microsoft.com/office/officeart/2005/8/layout/default"/>
    <dgm:cxn modelId="{3357A083-147B-BF4A-A454-41A63ECF5B31}" type="presParOf" srcId="{42E301F8-F807-44B5-B566-EA763A391BDB}" destId="{6A283A09-B3E2-8248-9C93-F07B4E47FAA6}" srcOrd="10" destOrd="0" presId="urn:microsoft.com/office/officeart/2005/8/layout/default"/>
    <dgm:cxn modelId="{F0775ED5-2532-5743-820E-92D02E4E210F}" type="presParOf" srcId="{42E301F8-F807-44B5-B566-EA763A391BDB}" destId="{F9BAC511-5175-D648-99EE-159DFA0E01CF}" srcOrd="11" destOrd="0" presId="urn:microsoft.com/office/officeart/2005/8/layout/default"/>
    <dgm:cxn modelId="{90994C20-99C1-DF4F-8E49-4553A002773B}" type="presParOf" srcId="{42E301F8-F807-44B5-B566-EA763A391BDB}" destId="{9F4CD2C3-FFEE-3F4A-83C7-117C7375EB09}" srcOrd="12" destOrd="0" presId="urn:microsoft.com/office/officeart/2005/8/layout/default"/>
    <dgm:cxn modelId="{B5E72DF2-A886-DD48-BBCD-6381432F7BD4}" type="presParOf" srcId="{42E301F8-F807-44B5-B566-EA763A391BDB}" destId="{BAEF2448-7F24-F14B-A749-75F45018B93D}" srcOrd="13" destOrd="0" presId="urn:microsoft.com/office/officeart/2005/8/layout/default"/>
    <dgm:cxn modelId="{476B49A0-68AE-774F-B2C6-EB58B2B2CF01}" type="presParOf" srcId="{42E301F8-F807-44B5-B566-EA763A391BDB}" destId="{D8657472-B863-6F4D-9360-FC330AF54223}" srcOrd="14"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BD3B3B9-2E54-4758-94F1-8EC5B272F9D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PR"/>
        </a:p>
      </dgm:t>
    </dgm:pt>
    <dgm:pt modelId="{CDDF9E8E-04B9-4BE0-8C0A-3AE213B923D9}">
      <dgm:prSet custT="1"/>
      <dgm:spPr>
        <a:solidFill>
          <a:schemeClr val="accent2">
            <a:lumMod val="20000"/>
            <a:lumOff val="80000"/>
          </a:schemeClr>
        </a:solidFill>
        <a:ln>
          <a:solidFill>
            <a:schemeClr val="accent6"/>
          </a:solidFill>
        </a:ln>
        <a:effectLst/>
        <a:scene3d>
          <a:camera prst="orthographicFront">
            <a:rot lat="0" lon="0" rev="0"/>
          </a:camera>
          <a:lightRig rig="contrasting" dir="t">
            <a:rot lat="0" lon="0" rev="7800000"/>
          </a:lightRig>
        </a:scene3d>
        <a:sp3d>
          <a:bevelT w="139700" h="139700"/>
        </a:sp3d>
      </dgm:spPr>
      <dgm:t>
        <a:bodyPr/>
        <a:lstStyle/>
        <a:p>
          <a:r>
            <a:rPr lang="es-ES_tradnl" sz="2000" noProof="0" dirty="0">
              <a:solidFill>
                <a:schemeClr val="tx1"/>
              </a:solidFill>
              <a:latin typeface="Gill Sans MT" panose="020B0502020104020203" pitchFamily="34" charset="0"/>
            </a:rPr>
            <a:t>A través de Provinet, el proveedor tiene acceso a:</a:t>
          </a:r>
          <a:endParaRPr lang="en-US" sz="2000" noProof="0" dirty="0">
            <a:solidFill>
              <a:schemeClr val="tx1"/>
            </a:solidFill>
            <a:latin typeface="Gill Sans MT" panose="020B0502020104020203" pitchFamily="34" charset="0"/>
          </a:endParaRPr>
        </a:p>
      </dgm:t>
    </dgm:pt>
    <dgm:pt modelId="{57BF6754-96D2-4406-98E5-7F773509C26B}" type="parTrans" cxnId="{963FB027-668C-4A1C-9B1D-7D3B12013076}">
      <dgm:prSet/>
      <dgm:spPr/>
      <dgm:t>
        <a:bodyPr/>
        <a:lstStyle/>
        <a:p>
          <a:endParaRPr lang="es-PR">
            <a:latin typeface="Gill Sans MT" panose="020B0502020104020203" pitchFamily="34" charset="0"/>
          </a:endParaRPr>
        </a:p>
      </dgm:t>
    </dgm:pt>
    <dgm:pt modelId="{57874316-4B05-4FC5-9A7A-7ECBD07F35EA}" type="sibTrans" cxnId="{963FB027-668C-4A1C-9B1D-7D3B12013076}">
      <dgm:prSet/>
      <dgm:spPr/>
      <dgm:t>
        <a:bodyPr/>
        <a:lstStyle/>
        <a:p>
          <a:endParaRPr lang="es-PR">
            <a:latin typeface="Gill Sans MT" panose="020B0502020104020203" pitchFamily="34" charset="0"/>
          </a:endParaRPr>
        </a:p>
      </dgm:t>
    </dgm:pt>
    <dgm:pt modelId="{02F7878E-80B0-3641-80C5-E148AC0A2311}">
      <dgm:prSet custT="1"/>
      <dgm:spPr/>
      <dgm:t>
        <a:bodyPr anchor="ctr"/>
        <a:lstStyle/>
        <a:p>
          <a:pPr>
            <a:lnSpc>
              <a:spcPct val="100000"/>
            </a:lnSpc>
            <a:spcAft>
              <a:spcPts val="1200"/>
            </a:spcAft>
          </a:pPr>
          <a:r>
            <a:rPr lang="es-ES_tradnl" sz="1800" noProof="0" dirty="0">
              <a:latin typeface="Gill Sans MT" panose="020B0502020104020203" pitchFamily="34" charset="0"/>
            </a:rPr>
            <a:t>Asistencia al PCP para coordinar el cuidado del afiliado y evaluar el cumplimiento de su paciente en cuidados preventivos y medidas HEDIS.</a:t>
          </a:r>
        </a:p>
      </dgm:t>
    </dgm:pt>
    <dgm:pt modelId="{BDFFAEB6-3C77-6E4A-B347-E5874477494C}" type="parTrans" cxnId="{2D43661E-AEE4-5745-A0E2-752F4CF37949}">
      <dgm:prSet/>
      <dgm:spPr/>
      <dgm:t>
        <a:bodyPr/>
        <a:lstStyle/>
        <a:p>
          <a:endParaRPr lang="en-US"/>
        </a:p>
      </dgm:t>
    </dgm:pt>
    <dgm:pt modelId="{C93E8E49-8F83-724A-B320-3FA16836A7A2}" type="sibTrans" cxnId="{2D43661E-AEE4-5745-A0E2-752F4CF37949}">
      <dgm:prSet/>
      <dgm:spPr/>
      <dgm:t>
        <a:bodyPr/>
        <a:lstStyle/>
        <a:p>
          <a:endParaRPr lang="en-US"/>
        </a:p>
      </dgm:t>
    </dgm:pt>
    <dgm:pt modelId="{E51A6BEA-3F70-3B41-831A-45B6E0520B8B}">
      <dgm:prSet custT="1"/>
      <dgm:spPr/>
      <dgm:t>
        <a:bodyPr anchor="ctr"/>
        <a:lstStyle/>
        <a:p>
          <a:pPr>
            <a:lnSpc>
              <a:spcPct val="100000"/>
            </a:lnSpc>
            <a:spcAft>
              <a:spcPts val="1200"/>
            </a:spcAft>
          </a:pPr>
          <a:r>
            <a:rPr lang="es-ES_tradnl" sz="1800" noProof="0" dirty="0">
              <a:latin typeface="Gill Sans MT" panose="020B0502020104020203" pitchFamily="34" charset="0"/>
            </a:rPr>
            <a:t>Guías clínicas tales como: diabetes, asma, cáncer, entre otras.</a:t>
          </a:r>
        </a:p>
      </dgm:t>
    </dgm:pt>
    <dgm:pt modelId="{43E6F60B-DE98-9E48-A9E8-76C2305BD751}" type="parTrans" cxnId="{9CFCDADA-56E2-CF4C-976B-7F66DA39D44C}">
      <dgm:prSet/>
      <dgm:spPr/>
      <dgm:t>
        <a:bodyPr/>
        <a:lstStyle/>
        <a:p>
          <a:endParaRPr lang="en-US"/>
        </a:p>
      </dgm:t>
    </dgm:pt>
    <dgm:pt modelId="{16451803-BCB7-4C45-9D23-EF91FC055255}" type="sibTrans" cxnId="{9CFCDADA-56E2-CF4C-976B-7F66DA39D44C}">
      <dgm:prSet/>
      <dgm:spPr/>
      <dgm:t>
        <a:bodyPr/>
        <a:lstStyle/>
        <a:p>
          <a:endParaRPr lang="en-US"/>
        </a:p>
      </dgm:t>
    </dgm:pt>
    <dgm:pt modelId="{D9647784-D11B-2649-A05B-330B2C45B1D1}">
      <dgm:prSet custT="1"/>
      <dgm:spPr/>
      <dgm:t>
        <a:bodyPr anchor="ctr"/>
        <a:lstStyle/>
        <a:p>
          <a:pPr>
            <a:lnSpc>
              <a:spcPct val="100000"/>
            </a:lnSpc>
            <a:spcAft>
              <a:spcPts val="1200"/>
            </a:spcAft>
          </a:pPr>
          <a:r>
            <a:rPr lang="es-ES_tradnl" sz="1800" noProof="0" dirty="0">
              <a:latin typeface="Gill Sans MT" panose="020B0502020104020203" pitchFamily="34" charset="0"/>
            </a:rPr>
            <a:t>Adiestramiento del MOC</a:t>
          </a:r>
          <a:endParaRPr lang="es-ES_tradnl" sz="1800" strike="sngStrike" noProof="0" dirty="0">
            <a:highlight>
              <a:srgbClr val="FFFF00"/>
            </a:highlight>
            <a:latin typeface="Gill Sans MT" panose="020B0502020104020203" pitchFamily="34" charset="0"/>
          </a:endParaRPr>
        </a:p>
      </dgm:t>
    </dgm:pt>
    <dgm:pt modelId="{284CFA85-C4FF-8C48-9BD8-7F43A3CF646D}" type="parTrans" cxnId="{0DBB621B-672F-A64E-82C5-5CE2E809F0CA}">
      <dgm:prSet/>
      <dgm:spPr/>
      <dgm:t>
        <a:bodyPr/>
        <a:lstStyle/>
        <a:p>
          <a:endParaRPr lang="en-US"/>
        </a:p>
      </dgm:t>
    </dgm:pt>
    <dgm:pt modelId="{52D6F34C-FEB8-134C-97BE-9EE0F524744F}" type="sibTrans" cxnId="{0DBB621B-672F-A64E-82C5-5CE2E809F0CA}">
      <dgm:prSet/>
      <dgm:spPr/>
      <dgm:t>
        <a:bodyPr/>
        <a:lstStyle/>
        <a:p>
          <a:endParaRPr lang="en-US"/>
        </a:p>
      </dgm:t>
    </dgm:pt>
    <dgm:pt modelId="{08E73DF3-4CF9-1649-956E-D587406013B6}">
      <dgm:prSet custT="1"/>
      <dgm:spPr/>
      <dgm:t>
        <a:bodyPr anchor="ctr"/>
        <a:lstStyle/>
        <a:p>
          <a:pPr>
            <a:lnSpc>
              <a:spcPct val="100000"/>
            </a:lnSpc>
            <a:spcAft>
              <a:spcPts val="600"/>
            </a:spcAft>
          </a:pPr>
          <a:r>
            <a:rPr lang="es-ES_tradnl" sz="1800" noProof="0" dirty="0">
              <a:latin typeface="Gill Sans MT" panose="020B0502020104020203" pitchFamily="34" charset="0"/>
            </a:rPr>
            <a:t>Referido para los Programas de Manejo de Cuidado</a:t>
          </a:r>
        </a:p>
      </dgm:t>
    </dgm:pt>
    <dgm:pt modelId="{430A108C-EE6D-9640-A45B-7077316A15B0}" type="parTrans" cxnId="{2E8D465A-F728-8341-97FA-B44072A8A14C}">
      <dgm:prSet/>
      <dgm:spPr/>
      <dgm:t>
        <a:bodyPr/>
        <a:lstStyle/>
        <a:p>
          <a:endParaRPr lang="en-US"/>
        </a:p>
      </dgm:t>
    </dgm:pt>
    <dgm:pt modelId="{D4255136-8FF7-D74F-885F-B166051F1CEC}" type="sibTrans" cxnId="{2E8D465A-F728-8341-97FA-B44072A8A14C}">
      <dgm:prSet/>
      <dgm:spPr/>
      <dgm:t>
        <a:bodyPr/>
        <a:lstStyle/>
        <a:p>
          <a:endParaRPr lang="en-US"/>
        </a:p>
      </dgm:t>
    </dgm:pt>
    <dgm:pt modelId="{FCBD1B76-B29F-6248-B113-2FBD236CBCF6}">
      <dgm:prSet custT="1"/>
      <dgm:spPr/>
      <dgm:t>
        <a:bodyPr anchor="ctr"/>
        <a:lstStyle/>
        <a:p>
          <a:pPr>
            <a:lnSpc>
              <a:spcPct val="100000"/>
            </a:lnSpc>
            <a:spcAft>
              <a:spcPts val="1200"/>
            </a:spcAft>
            <a:buFont typeface="Wingdings" panose="05000000000000000000" pitchFamily="2" charset="2"/>
            <a:buChar char="Ø"/>
          </a:pPr>
          <a:r>
            <a:rPr lang="es-ES_tradnl" sz="1800" b="0" i="0" baseline="0" noProof="0" dirty="0">
              <a:latin typeface="Gill Sans MT" panose="020B0502020104020203" pitchFamily="34" charset="0"/>
            </a:rPr>
            <a:t>Pueden ser enviados al fax: 787.620.1336</a:t>
          </a:r>
          <a:endParaRPr lang="es-ES_tradnl" sz="1800" noProof="0" dirty="0">
            <a:latin typeface="Gill Sans MT" panose="020B0502020104020203" pitchFamily="34" charset="0"/>
          </a:endParaRPr>
        </a:p>
      </dgm:t>
    </dgm:pt>
    <dgm:pt modelId="{03F060E4-8549-1A40-970D-7A31CE630671}" type="parTrans" cxnId="{7123E0F9-C859-1D4E-AFA2-A05A94102F99}">
      <dgm:prSet/>
      <dgm:spPr/>
      <dgm:t>
        <a:bodyPr/>
        <a:lstStyle/>
        <a:p>
          <a:endParaRPr lang="en-US"/>
        </a:p>
      </dgm:t>
    </dgm:pt>
    <dgm:pt modelId="{EEF26BE2-D002-4C44-AAC7-160241950B2D}" type="sibTrans" cxnId="{7123E0F9-C859-1D4E-AFA2-A05A94102F99}">
      <dgm:prSet/>
      <dgm:spPr/>
      <dgm:t>
        <a:bodyPr/>
        <a:lstStyle/>
        <a:p>
          <a:endParaRPr lang="en-US"/>
        </a:p>
      </dgm:t>
    </dgm:pt>
    <dgm:pt modelId="{8A31BB83-4233-473B-A1FA-C7DC770F24DA}" type="pres">
      <dgm:prSet presAssocID="{CBD3B3B9-2E54-4758-94F1-8EC5B272F9D8}" presName="linear" presStyleCnt="0">
        <dgm:presLayoutVars>
          <dgm:animLvl val="lvl"/>
          <dgm:resizeHandles val="exact"/>
        </dgm:presLayoutVars>
      </dgm:prSet>
      <dgm:spPr/>
    </dgm:pt>
    <dgm:pt modelId="{DCDA4609-9E50-45CF-BDCF-892BD66AC1D5}" type="pres">
      <dgm:prSet presAssocID="{CDDF9E8E-04B9-4BE0-8C0A-3AE213B923D9}" presName="parentText" presStyleLbl="node1" presStyleIdx="0" presStyleCnt="1" custScaleY="52301" custLinFactNeighborX="-106" custLinFactNeighborY="-19970">
        <dgm:presLayoutVars>
          <dgm:chMax val="0"/>
          <dgm:bulletEnabled val="1"/>
        </dgm:presLayoutVars>
      </dgm:prSet>
      <dgm:spPr/>
    </dgm:pt>
    <dgm:pt modelId="{2D91CFDB-61F3-4D64-904D-E1758683CBCF}" type="pres">
      <dgm:prSet presAssocID="{CDDF9E8E-04B9-4BE0-8C0A-3AE213B923D9}" presName="childText" presStyleLbl="revTx" presStyleIdx="0" presStyleCnt="1" custLinFactNeighborX="771" custLinFactNeighborY="-24714">
        <dgm:presLayoutVars>
          <dgm:bulletEnabled val="1"/>
        </dgm:presLayoutVars>
      </dgm:prSet>
      <dgm:spPr/>
    </dgm:pt>
  </dgm:ptLst>
  <dgm:cxnLst>
    <dgm:cxn modelId="{0DBB621B-672F-A64E-82C5-5CE2E809F0CA}" srcId="{CDDF9E8E-04B9-4BE0-8C0A-3AE213B923D9}" destId="{D9647784-D11B-2649-A05B-330B2C45B1D1}" srcOrd="2" destOrd="0" parTransId="{284CFA85-C4FF-8C48-9BD8-7F43A3CF646D}" sibTransId="{52D6F34C-FEB8-134C-97BE-9EE0F524744F}"/>
    <dgm:cxn modelId="{2D43661E-AEE4-5745-A0E2-752F4CF37949}" srcId="{CDDF9E8E-04B9-4BE0-8C0A-3AE213B923D9}" destId="{02F7878E-80B0-3641-80C5-E148AC0A2311}" srcOrd="0" destOrd="0" parTransId="{BDFFAEB6-3C77-6E4A-B347-E5874477494C}" sibTransId="{C93E8E49-8F83-724A-B320-3FA16836A7A2}"/>
    <dgm:cxn modelId="{963FB027-668C-4A1C-9B1D-7D3B12013076}" srcId="{CBD3B3B9-2E54-4758-94F1-8EC5B272F9D8}" destId="{CDDF9E8E-04B9-4BE0-8C0A-3AE213B923D9}" srcOrd="0" destOrd="0" parTransId="{57BF6754-96D2-4406-98E5-7F773509C26B}" sibTransId="{57874316-4B05-4FC5-9A7A-7ECBD07F35EA}"/>
    <dgm:cxn modelId="{A4CEBE41-3497-3E48-841A-4909478DD82D}" type="presOf" srcId="{D9647784-D11B-2649-A05B-330B2C45B1D1}" destId="{2D91CFDB-61F3-4D64-904D-E1758683CBCF}" srcOrd="0" destOrd="2" presId="urn:microsoft.com/office/officeart/2005/8/layout/vList2"/>
    <dgm:cxn modelId="{9D7A3D42-4ADB-774B-B12B-628E1A83356E}" type="presOf" srcId="{02F7878E-80B0-3641-80C5-E148AC0A2311}" destId="{2D91CFDB-61F3-4D64-904D-E1758683CBCF}" srcOrd="0" destOrd="0" presId="urn:microsoft.com/office/officeart/2005/8/layout/vList2"/>
    <dgm:cxn modelId="{D432E854-EDBC-4D17-847C-250A759245BF}" type="presOf" srcId="{CBD3B3B9-2E54-4758-94F1-8EC5B272F9D8}" destId="{8A31BB83-4233-473B-A1FA-C7DC770F24DA}" srcOrd="0" destOrd="0" presId="urn:microsoft.com/office/officeart/2005/8/layout/vList2"/>
    <dgm:cxn modelId="{2E8D465A-F728-8341-97FA-B44072A8A14C}" srcId="{CDDF9E8E-04B9-4BE0-8C0A-3AE213B923D9}" destId="{08E73DF3-4CF9-1649-956E-D587406013B6}" srcOrd="3" destOrd="0" parTransId="{430A108C-EE6D-9640-A45B-7077316A15B0}" sibTransId="{D4255136-8FF7-D74F-885F-B166051F1CEC}"/>
    <dgm:cxn modelId="{76AC8572-9FB6-A446-8393-DEED2F72EBAD}" type="presOf" srcId="{08E73DF3-4CF9-1649-956E-D587406013B6}" destId="{2D91CFDB-61F3-4D64-904D-E1758683CBCF}" srcOrd="0" destOrd="3" presId="urn:microsoft.com/office/officeart/2005/8/layout/vList2"/>
    <dgm:cxn modelId="{6D03D1B3-166F-42F2-807F-FB326059F91D}" type="presOf" srcId="{CDDF9E8E-04B9-4BE0-8C0A-3AE213B923D9}" destId="{DCDA4609-9E50-45CF-BDCF-892BD66AC1D5}" srcOrd="0" destOrd="0" presId="urn:microsoft.com/office/officeart/2005/8/layout/vList2"/>
    <dgm:cxn modelId="{151913D0-0428-664C-AF62-10F358E00413}" type="presOf" srcId="{E51A6BEA-3F70-3B41-831A-45B6E0520B8B}" destId="{2D91CFDB-61F3-4D64-904D-E1758683CBCF}" srcOrd="0" destOrd="1" presId="urn:microsoft.com/office/officeart/2005/8/layout/vList2"/>
    <dgm:cxn modelId="{9CFCDADA-56E2-CF4C-976B-7F66DA39D44C}" srcId="{CDDF9E8E-04B9-4BE0-8C0A-3AE213B923D9}" destId="{E51A6BEA-3F70-3B41-831A-45B6E0520B8B}" srcOrd="1" destOrd="0" parTransId="{43E6F60B-DE98-9E48-A9E8-76C2305BD751}" sibTransId="{16451803-BCB7-4C45-9D23-EF91FC055255}"/>
    <dgm:cxn modelId="{DF80DFEB-56A2-B143-AED2-947BA3C60FE7}" type="presOf" srcId="{FCBD1B76-B29F-6248-B113-2FBD236CBCF6}" destId="{2D91CFDB-61F3-4D64-904D-E1758683CBCF}" srcOrd="0" destOrd="4" presId="urn:microsoft.com/office/officeart/2005/8/layout/vList2"/>
    <dgm:cxn modelId="{7123E0F9-C859-1D4E-AFA2-A05A94102F99}" srcId="{08E73DF3-4CF9-1649-956E-D587406013B6}" destId="{FCBD1B76-B29F-6248-B113-2FBD236CBCF6}" srcOrd="0" destOrd="0" parTransId="{03F060E4-8549-1A40-970D-7A31CE630671}" sibTransId="{EEF26BE2-D002-4C44-AAC7-160241950B2D}"/>
    <dgm:cxn modelId="{ACBF2514-1910-4F2D-9060-79D6907D7E81}" type="presParOf" srcId="{8A31BB83-4233-473B-A1FA-C7DC770F24DA}" destId="{DCDA4609-9E50-45CF-BDCF-892BD66AC1D5}" srcOrd="0" destOrd="0" presId="urn:microsoft.com/office/officeart/2005/8/layout/vList2"/>
    <dgm:cxn modelId="{AE3FC9EA-09DF-4AF8-9756-0D0445837E2E}" type="presParOf" srcId="{8A31BB83-4233-473B-A1FA-C7DC770F24DA}" destId="{2D91CFDB-61F3-4D64-904D-E1758683CBCF}"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0AA658A-2B6D-426A-9C65-E6BF22132AF6}" type="doc">
      <dgm:prSet loTypeId="urn:microsoft.com/office/officeart/2011/layout/CircleProcess" loCatId="process" qsTypeId="urn:microsoft.com/office/officeart/2005/8/quickstyle/simple2" qsCatId="simple" csTypeId="urn:microsoft.com/office/officeart/2005/8/colors/accent3_2" csCatId="accent3" phldr="1"/>
      <dgm:spPr/>
      <dgm:t>
        <a:bodyPr/>
        <a:lstStyle/>
        <a:p>
          <a:endParaRPr lang="es-ES"/>
        </a:p>
      </dgm:t>
    </dgm:pt>
    <dgm:pt modelId="{5FEBD630-E5FA-46A8-BDA6-9A9E4A7A82F2}">
      <dgm:prSet phldrT="[Text]" custT="1"/>
      <dgm:spPr/>
      <dgm:t>
        <a:bodyPr/>
        <a:lstStyle/>
        <a:p>
          <a:pPr>
            <a:buChar char="•"/>
          </a:pPr>
          <a:r>
            <a:rPr lang="es-ES_tradnl" sz="1800" noProof="0" dirty="0">
              <a:latin typeface="Gill Sans MT" panose="020B0502020104020203" pitchFamily="34" charset="0"/>
            </a:rPr>
            <a:t>Asegurar el cumplimiento con los requisitos de CMS para el MOC D-SNP y MOC C-SNP.</a:t>
          </a:r>
          <a:endParaRPr lang="en-US" sz="1800" noProof="0" dirty="0"/>
        </a:p>
      </dgm:t>
    </dgm:pt>
    <dgm:pt modelId="{AE672505-0DE2-43ED-8BC3-585C778C6A97}" type="parTrans" cxnId="{9556D4AB-8FA2-4E99-A2CE-944724C3E18A}">
      <dgm:prSet/>
      <dgm:spPr/>
      <dgm:t>
        <a:bodyPr/>
        <a:lstStyle/>
        <a:p>
          <a:endParaRPr lang="es-ES"/>
        </a:p>
      </dgm:t>
    </dgm:pt>
    <dgm:pt modelId="{6DADBBA4-EACA-4A63-BE71-2564202BB5F7}" type="sibTrans" cxnId="{9556D4AB-8FA2-4E99-A2CE-944724C3E18A}">
      <dgm:prSet/>
      <dgm:spPr/>
      <dgm:t>
        <a:bodyPr/>
        <a:lstStyle/>
        <a:p>
          <a:endParaRPr lang="es-ES"/>
        </a:p>
      </dgm:t>
    </dgm:pt>
    <dgm:pt modelId="{EAB3066D-A266-4FAF-9683-B2FFB1385CA3}">
      <dgm:prSet custT="1"/>
      <dgm:spPr/>
      <dgm:t>
        <a:bodyPr/>
        <a:lstStyle/>
        <a:p>
          <a:r>
            <a:rPr lang="es-ES_tradnl" sz="1800" noProof="0" dirty="0">
              <a:latin typeface="Gill Sans MT" panose="020B0502020104020203" pitchFamily="34" charset="0"/>
            </a:rPr>
            <a:t>Participar del adiestramiento del MOC.</a:t>
          </a:r>
          <a:endParaRPr lang="en-US" sz="1800" b="0" i="0" baseline="0" noProof="0" dirty="0">
            <a:latin typeface="Gill Sans MT" panose="020B0502020104020203" pitchFamily="34" charset="0"/>
          </a:endParaRPr>
        </a:p>
      </dgm:t>
    </dgm:pt>
    <dgm:pt modelId="{4343373C-B03C-4C39-992A-9D24B66286F1}" type="sibTrans" cxnId="{02C5791A-CBD4-4E74-9772-37F68E94EA57}">
      <dgm:prSet/>
      <dgm:spPr/>
      <dgm:t>
        <a:bodyPr/>
        <a:lstStyle/>
        <a:p>
          <a:endParaRPr lang="es-ES"/>
        </a:p>
      </dgm:t>
    </dgm:pt>
    <dgm:pt modelId="{4B221545-BB81-43A9-9203-7417C50D29AB}" type="parTrans" cxnId="{02C5791A-CBD4-4E74-9772-37F68E94EA57}">
      <dgm:prSet/>
      <dgm:spPr/>
      <dgm:t>
        <a:bodyPr/>
        <a:lstStyle/>
        <a:p>
          <a:endParaRPr lang="es-ES"/>
        </a:p>
      </dgm:t>
    </dgm:pt>
    <dgm:pt modelId="{53510DAE-7DBA-4652-9174-08A65BE64D9E}">
      <dgm:prSet custT="1"/>
      <dgm:spPr/>
      <dgm:t>
        <a:bodyPr/>
        <a:lstStyle/>
        <a:p>
          <a:pPr marL="0" indent="0">
            <a:tabLst/>
          </a:pPr>
          <a:r>
            <a:rPr lang="es-ES_tradnl" sz="1800" noProof="0" dirty="0">
              <a:latin typeface="Gill Sans MT" panose="020B0502020104020203" pitchFamily="34" charset="0"/>
            </a:rPr>
            <a:t>Asistir a los afiliados y a los proveedores para satisfacer sus necesidades de servicio.</a:t>
          </a:r>
          <a:endParaRPr lang="en-US" sz="1800" b="0" i="0" baseline="0" noProof="0" dirty="0">
            <a:latin typeface="Gill Sans MT" panose="020B0502020104020203" pitchFamily="34" charset="0"/>
          </a:endParaRPr>
        </a:p>
      </dgm:t>
    </dgm:pt>
    <dgm:pt modelId="{B0770663-BC7A-4D82-84E2-F4CAD9E9DE8B}" type="sibTrans" cxnId="{C1DC204B-BD36-4500-B39E-E8EABC04C8BC}">
      <dgm:prSet/>
      <dgm:spPr/>
      <dgm:t>
        <a:bodyPr/>
        <a:lstStyle/>
        <a:p>
          <a:endParaRPr lang="es-ES"/>
        </a:p>
      </dgm:t>
    </dgm:pt>
    <dgm:pt modelId="{28F76F62-2B82-450E-88F5-172ECA406079}" type="parTrans" cxnId="{C1DC204B-BD36-4500-B39E-E8EABC04C8BC}">
      <dgm:prSet/>
      <dgm:spPr/>
      <dgm:t>
        <a:bodyPr/>
        <a:lstStyle/>
        <a:p>
          <a:endParaRPr lang="es-ES"/>
        </a:p>
      </dgm:t>
    </dgm:pt>
    <dgm:pt modelId="{8F8D5621-2D95-49F0-A19E-481EA35883FF}">
      <dgm:prSet custT="1"/>
      <dgm:spPr>
        <a:solidFill>
          <a:prstClr val="white">
            <a:alpha val="90000"/>
            <a:hueOff val="0"/>
            <a:satOff val="0"/>
            <a:lumOff val="0"/>
            <a:alphaOff val="0"/>
          </a:prstClr>
        </a:solidFill>
        <a:ln w="12700" cap="flat" cmpd="sng" algn="ctr">
          <a:solidFill>
            <a:srgbClr val="C6E5CE"/>
          </a:solidFill>
          <a:prstDash val="solid"/>
          <a:miter lim="800000"/>
        </a:ln>
        <a:effectLst/>
      </dgm:spPr>
      <dgm:t>
        <a:bodyPr spcFirstLastPara="0" vert="horz" wrap="square" lIns="25400" tIns="25400" rIns="25400" bIns="25400" numCol="1" spcCol="1270" anchor="ctr" anchorCtr="0"/>
        <a:lstStyle/>
        <a:p>
          <a:pPr marL="0" lvl="0" indent="0" algn="ctr" defTabSz="889000">
            <a:lnSpc>
              <a:spcPct val="90000"/>
            </a:lnSpc>
            <a:spcBef>
              <a:spcPct val="0"/>
            </a:spcBef>
            <a:spcAft>
              <a:spcPct val="35000"/>
            </a:spcAft>
            <a:buNone/>
          </a:pPr>
          <a:r>
            <a:rPr lang="es-ES_tradnl" sz="1800" b="0" i="0" kern="1200" baseline="0" noProof="0" dirty="0">
              <a:solidFill>
                <a:prstClr val="black">
                  <a:hueOff val="0"/>
                  <a:satOff val="0"/>
                  <a:lumOff val="0"/>
                  <a:alphaOff val="0"/>
                </a:prstClr>
              </a:solidFill>
              <a:latin typeface="Gill Sans MT" panose="020B0502020104020203" pitchFamily="34" charset="0"/>
              <a:ea typeface="+mn-ea"/>
              <a:cs typeface="+mn-cs"/>
            </a:rPr>
            <a:t>Apoyar iniciativas para cumplir con las metas de cada MOC.</a:t>
          </a:r>
          <a:endParaRPr lang="en-US" sz="1800" b="0" i="0" kern="1200" baseline="0" noProof="0" dirty="0">
            <a:solidFill>
              <a:prstClr val="black">
                <a:hueOff val="0"/>
                <a:satOff val="0"/>
                <a:lumOff val="0"/>
                <a:alphaOff val="0"/>
              </a:prstClr>
            </a:solidFill>
            <a:latin typeface="Gill Sans MT" panose="020B0502020104020203" pitchFamily="34" charset="0"/>
            <a:ea typeface="+mn-ea"/>
            <a:cs typeface="+mn-cs"/>
          </a:endParaRPr>
        </a:p>
      </dgm:t>
    </dgm:pt>
    <dgm:pt modelId="{685BFE26-8CFF-4028-8D2F-D277D694A25B}" type="sibTrans" cxnId="{D3E9F499-D5D4-4791-B133-90FDF484BF3E}">
      <dgm:prSet/>
      <dgm:spPr/>
      <dgm:t>
        <a:bodyPr/>
        <a:lstStyle/>
        <a:p>
          <a:endParaRPr lang="es-ES"/>
        </a:p>
      </dgm:t>
    </dgm:pt>
    <dgm:pt modelId="{78921193-18C0-458A-A578-3CF89011B5DE}" type="parTrans" cxnId="{D3E9F499-D5D4-4791-B133-90FDF484BF3E}">
      <dgm:prSet/>
      <dgm:spPr/>
      <dgm:t>
        <a:bodyPr/>
        <a:lstStyle/>
        <a:p>
          <a:endParaRPr lang="es-ES"/>
        </a:p>
      </dgm:t>
    </dgm:pt>
    <dgm:pt modelId="{79C1E060-FF64-4BBA-9B57-88728EA5C9F7}" type="pres">
      <dgm:prSet presAssocID="{70AA658A-2B6D-426A-9C65-E6BF22132AF6}" presName="Name0" presStyleCnt="0">
        <dgm:presLayoutVars>
          <dgm:chMax val="11"/>
          <dgm:chPref val="11"/>
          <dgm:dir/>
          <dgm:resizeHandles/>
        </dgm:presLayoutVars>
      </dgm:prSet>
      <dgm:spPr/>
    </dgm:pt>
    <dgm:pt modelId="{A982F7CD-D7A3-430A-BBB3-72681556E807}" type="pres">
      <dgm:prSet presAssocID="{8F8D5621-2D95-49F0-A19E-481EA35883FF}" presName="Accent4" presStyleCnt="0"/>
      <dgm:spPr/>
    </dgm:pt>
    <dgm:pt modelId="{79330E67-D616-4558-9362-5834C919FCA3}" type="pres">
      <dgm:prSet presAssocID="{8F8D5621-2D95-49F0-A19E-481EA35883FF}" presName="Accent" presStyleLbl="node1" presStyleIdx="0" presStyleCnt="4"/>
      <dgm:spPr>
        <a:solidFill>
          <a:schemeClr val="accent6">
            <a:lumMod val="60000"/>
            <a:lumOff val="40000"/>
          </a:schemeClr>
        </a:solidFill>
      </dgm:spPr>
    </dgm:pt>
    <dgm:pt modelId="{12358E0E-C491-4219-ABDA-3DD4A4139C06}" type="pres">
      <dgm:prSet presAssocID="{8F8D5621-2D95-49F0-A19E-481EA35883FF}" presName="ParentBackground4" presStyleCnt="0"/>
      <dgm:spPr/>
    </dgm:pt>
    <dgm:pt modelId="{64AF2469-259D-4216-A86F-2433F55C9381}" type="pres">
      <dgm:prSet presAssocID="{8F8D5621-2D95-49F0-A19E-481EA35883FF}" presName="ParentBackground" presStyleLbl="fgAcc1" presStyleIdx="0" presStyleCnt="4"/>
      <dgm:spPr>
        <a:xfrm>
          <a:off x="9261967" y="1032943"/>
          <a:ext cx="2325022" cy="2324613"/>
        </a:xfrm>
        <a:prstGeom prst="ellipse">
          <a:avLst/>
        </a:prstGeom>
      </dgm:spPr>
    </dgm:pt>
    <dgm:pt modelId="{0822E462-DA3F-4536-9462-931083C2E57D}" type="pres">
      <dgm:prSet presAssocID="{8F8D5621-2D95-49F0-A19E-481EA35883FF}" presName="Parent4" presStyleLbl="revTx" presStyleIdx="0" presStyleCnt="0">
        <dgm:presLayoutVars>
          <dgm:chMax val="1"/>
          <dgm:chPref val="1"/>
          <dgm:bulletEnabled val="1"/>
        </dgm:presLayoutVars>
      </dgm:prSet>
      <dgm:spPr/>
    </dgm:pt>
    <dgm:pt modelId="{6433F1E5-EC50-4F11-9DC4-5101525BE056}" type="pres">
      <dgm:prSet presAssocID="{53510DAE-7DBA-4652-9174-08A65BE64D9E}" presName="Accent3" presStyleCnt="0"/>
      <dgm:spPr/>
    </dgm:pt>
    <dgm:pt modelId="{41965760-AFFF-478A-B6D7-586CACE94595}" type="pres">
      <dgm:prSet presAssocID="{53510DAE-7DBA-4652-9174-08A65BE64D9E}" presName="Accent" presStyleLbl="node1" presStyleIdx="1" presStyleCnt="4"/>
      <dgm:spPr/>
    </dgm:pt>
    <dgm:pt modelId="{9DB4EE0D-CCAD-4E08-95B6-2D4F0FE70B4F}" type="pres">
      <dgm:prSet presAssocID="{53510DAE-7DBA-4652-9174-08A65BE64D9E}" presName="ParentBackground3" presStyleCnt="0"/>
      <dgm:spPr/>
    </dgm:pt>
    <dgm:pt modelId="{26B7257C-6A65-473D-AB65-1E3D08659E46}" type="pres">
      <dgm:prSet presAssocID="{53510DAE-7DBA-4652-9174-08A65BE64D9E}" presName="ParentBackground" presStyleLbl="fgAcc1" presStyleIdx="1" presStyleCnt="4"/>
      <dgm:spPr/>
    </dgm:pt>
    <dgm:pt modelId="{C05D1C9A-483F-4957-8E4B-323193818143}" type="pres">
      <dgm:prSet presAssocID="{53510DAE-7DBA-4652-9174-08A65BE64D9E}" presName="Parent3" presStyleLbl="revTx" presStyleIdx="0" presStyleCnt="0">
        <dgm:presLayoutVars>
          <dgm:chMax val="1"/>
          <dgm:chPref val="1"/>
          <dgm:bulletEnabled val="1"/>
        </dgm:presLayoutVars>
      </dgm:prSet>
      <dgm:spPr/>
    </dgm:pt>
    <dgm:pt modelId="{D5BD25EC-042E-45DD-AC9F-B3C099112B6C}" type="pres">
      <dgm:prSet presAssocID="{EAB3066D-A266-4FAF-9683-B2FFB1385CA3}" presName="Accent2" presStyleCnt="0"/>
      <dgm:spPr/>
    </dgm:pt>
    <dgm:pt modelId="{4677955A-C4C2-41C7-B58B-F6F9B4E54C3A}" type="pres">
      <dgm:prSet presAssocID="{EAB3066D-A266-4FAF-9683-B2FFB1385CA3}" presName="Accent" presStyleLbl="node1" presStyleIdx="2" presStyleCnt="4"/>
      <dgm:spPr>
        <a:xfrm rot="2700000">
          <a:off x="4030913" y="949730"/>
          <a:ext cx="2490602" cy="2490602"/>
        </a:xfrm>
        <a:prstGeom prst="teardrop">
          <a:avLst>
            <a:gd name="adj" fmla="val 100000"/>
          </a:avLst>
        </a:prstGeom>
        <a:solidFill>
          <a:srgbClr val="96C93E"/>
        </a:solidFill>
        <a:ln w="12700" cap="flat" cmpd="sng" algn="ctr">
          <a:solidFill>
            <a:srgbClr val="96C93E"/>
          </a:solidFill>
          <a:prstDash val="solid"/>
          <a:miter lim="800000"/>
        </a:ln>
        <a:effectLst/>
      </dgm:spPr>
    </dgm:pt>
    <dgm:pt modelId="{7F3300D8-EAA2-4AC0-969A-03721C0FE0F8}" type="pres">
      <dgm:prSet presAssocID="{EAB3066D-A266-4FAF-9683-B2FFB1385CA3}" presName="ParentBackground2" presStyleCnt="0"/>
      <dgm:spPr/>
    </dgm:pt>
    <dgm:pt modelId="{7AFB3383-AC43-4F99-B5A0-BB69348A3CBE}" type="pres">
      <dgm:prSet presAssocID="{EAB3066D-A266-4FAF-9683-B2FFB1385CA3}" presName="ParentBackground" presStyleLbl="fgAcc1" presStyleIdx="2" presStyleCnt="4"/>
      <dgm:spPr/>
    </dgm:pt>
    <dgm:pt modelId="{AF372AF4-61FB-4575-AF8B-F6FE11DE8B2B}" type="pres">
      <dgm:prSet presAssocID="{EAB3066D-A266-4FAF-9683-B2FFB1385CA3}" presName="Parent2" presStyleLbl="revTx" presStyleIdx="0" presStyleCnt="0">
        <dgm:presLayoutVars>
          <dgm:chMax val="1"/>
          <dgm:chPref val="1"/>
          <dgm:bulletEnabled val="1"/>
        </dgm:presLayoutVars>
      </dgm:prSet>
      <dgm:spPr/>
    </dgm:pt>
    <dgm:pt modelId="{F2AD41D5-F6FC-4ED1-A1EA-60A05FCD226F}" type="pres">
      <dgm:prSet presAssocID="{5FEBD630-E5FA-46A8-BDA6-9A9E4A7A82F2}" presName="Accent1" presStyleCnt="0"/>
      <dgm:spPr/>
    </dgm:pt>
    <dgm:pt modelId="{E485F956-1F39-456D-B5C1-3CF533B6A11F}" type="pres">
      <dgm:prSet presAssocID="{5FEBD630-E5FA-46A8-BDA6-9A9E4A7A82F2}" presName="Accent" presStyleLbl="node1" presStyleIdx="3" presStyleCnt="4"/>
      <dgm:spPr>
        <a:xfrm rot="2700000">
          <a:off x="1457049" y="949730"/>
          <a:ext cx="2490602" cy="2490602"/>
        </a:xfrm>
        <a:prstGeom prst="teardrop">
          <a:avLst>
            <a:gd name="adj" fmla="val 100000"/>
          </a:avLst>
        </a:prstGeom>
        <a:solidFill>
          <a:srgbClr val="00A160"/>
        </a:solidFill>
        <a:ln w="12700" cap="flat" cmpd="sng" algn="ctr">
          <a:solidFill>
            <a:prstClr val="white">
              <a:hueOff val="0"/>
              <a:satOff val="0"/>
              <a:lumOff val="0"/>
              <a:alphaOff val="0"/>
            </a:prstClr>
          </a:solidFill>
          <a:prstDash val="solid"/>
          <a:miter lim="800000"/>
        </a:ln>
        <a:effectLst/>
      </dgm:spPr>
    </dgm:pt>
    <dgm:pt modelId="{8932DFB7-CB87-401D-800E-1CA2A300130F}" type="pres">
      <dgm:prSet presAssocID="{5FEBD630-E5FA-46A8-BDA6-9A9E4A7A82F2}" presName="ParentBackground1" presStyleCnt="0"/>
      <dgm:spPr/>
    </dgm:pt>
    <dgm:pt modelId="{F57D41DD-EA70-46E4-8E1B-193F305B085B}" type="pres">
      <dgm:prSet presAssocID="{5FEBD630-E5FA-46A8-BDA6-9A9E4A7A82F2}" presName="ParentBackground" presStyleLbl="fgAcc1" presStyleIdx="3" presStyleCnt="4"/>
      <dgm:spPr/>
    </dgm:pt>
    <dgm:pt modelId="{A2189408-E83E-43E7-A455-F10D06129298}" type="pres">
      <dgm:prSet presAssocID="{5FEBD630-E5FA-46A8-BDA6-9A9E4A7A82F2}" presName="Parent1" presStyleLbl="revTx" presStyleIdx="0" presStyleCnt="0">
        <dgm:presLayoutVars>
          <dgm:chMax val="1"/>
          <dgm:chPref val="1"/>
          <dgm:bulletEnabled val="1"/>
        </dgm:presLayoutVars>
      </dgm:prSet>
      <dgm:spPr/>
    </dgm:pt>
  </dgm:ptLst>
  <dgm:cxnLst>
    <dgm:cxn modelId="{A50A5C0B-0C7A-40B7-8051-0A55D3D11135}" type="presOf" srcId="{8F8D5621-2D95-49F0-A19E-481EA35883FF}" destId="{64AF2469-259D-4216-A86F-2433F55C9381}" srcOrd="0" destOrd="0" presId="urn:microsoft.com/office/officeart/2011/layout/CircleProcess"/>
    <dgm:cxn modelId="{02C5791A-CBD4-4E74-9772-37F68E94EA57}" srcId="{70AA658A-2B6D-426A-9C65-E6BF22132AF6}" destId="{EAB3066D-A266-4FAF-9683-B2FFB1385CA3}" srcOrd="1" destOrd="0" parTransId="{4B221545-BB81-43A9-9203-7417C50D29AB}" sibTransId="{4343373C-B03C-4C39-992A-9D24B66286F1}"/>
    <dgm:cxn modelId="{67DAE01C-7F05-4860-A76D-9684EEAD15FC}" type="presOf" srcId="{5FEBD630-E5FA-46A8-BDA6-9A9E4A7A82F2}" destId="{F57D41DD-EA70-46E4-8E1B-193F305B085B}" srcOrd="0" destOrd="0" presId="urn:microsoft.com/office/officeart/2011/layout/CircleProcess"/>
    <dgm:cxn modelId="{5F942D32-8620-4D89-8910-9FF992070B2E}" type="presOf" srcId="{EAB3066D-A266-4FAF-9683-B2FFB1385CA3}" destId="{AF372AF4-61FB-4575-AF8B-F6FE11DE8B2B}" srcOrd="1" destOrd="0" presId="urn:microsoft.com/office/officeart/2011/layout/CircleProcess"/>
    <dgm:cxn modelId="{38C46A3E-7955-412F-B945-4230FCAE4E66}" type="presOf" srcId="{70AA658A-2B6D-426A-9C65-E6BF22132AF6}" destId="{79C1E060-FF64-4BBA-9B57-88728EA5C9F7}" srcOrd="0" destOrd="0" presId="urn:microsoft.com/office/officeart/2011/layout/CircleProcess"/>
    <dgm:cxn modelId="{C1DC204B-BD36-4500-B39E-E8EABC04C8BC}" srcId="{70AA658A-2B6D-426A-9C65-E6BF22132AF6}" destId="{53510DAE-7DBA-4652-9174-08A65BE64D9E}" srcOrd="2" destOrd="0" parTransId="{28F76F62-2B82-450E-88F5-172ECA406079}" sibTransId="{B0770663-BC7A-4D82-84E2-F4CAD9E9DE8B}"/>
    <dgm:cxn modelId="{5AD5008C-46BC-44D4-AEBF-259E4004D02B}" type="presOf" srcId="{8F8D5621-2D95-49F0-A19E-481EA35883FF}" destId="{0822E462-DA3F-4536-9462-931083C2E57D}" srcOrd="1" destOrd="0" presId="urn:microsoft.com/office/officeart/2011/layout/CircleProcess"/>
    <dgm:cxn modelId="{D3E9F499-D5D4-4791-B133-90FDF484BF3E}" srcId="{70AA658A-2B6D-426A-9C65-E6BF22132AF6}" destId="{8F8D5621-2D95-49F0-A19E-481EA35883FF}" srcOrd="3" destOrd="0" parTransId="{78921193-18C0-458A-A578-3CF89011B5DE}" sibTransId="{685BFE26-8CFF-4028-8D2F-D277D694A25B}"/>
    <dgm:cxn modelId="{9DBD819B-0948-4C7F-AD4E-67B60D95ADC4}" type="presOf" srcId="{53510DAE-7DBA-4652-9174-08A65BE64D9E}" destId="{C05D1C9A-483F-4957-8E4B-323193818143}" srcOrd="1" destOrd="0" presId="urn:microsoft.com/office/officeart/2011/layout/CircleProcess"/>
    <dgm:cxn modelId="{9556D4AB-8FA2-4E99-A2CE-944724C3E18A}" srcId="{70AA658A-2B6D-426A-9C65-E6BF22132AF6}" destId="{5FEBD630-E5FA-46A8-BDA6-9A9E4A7A82F2}" srcOrd="0" destOrd="0" parTransId="{AE672505-0DE2-43ED-8BC3-585C778C6A97}" sibTransId="{6DADBBA4-EACA-4A63-BE71-2564202BB5F7}"/>
    <dgm:cxn modelId="{4BF4F4B6-C4DB-4E3B-9F46-6B285245782D}" type="presOf" srcId="{5FEBD630-E5FA-46A8-BDA6-9A9E4A7A82F2}" destId="{A2189408-E83E-43E7-A455-F10D06129298}" srcOrd="1" destOrd="0" presId="urn:microsoft.com/office/officeart/2011/layout/CircleProcess"/>
    <dgm:cxn modelId="{C8EAC1D4-E001-42A3-950D-05ACC3DC4337}" type="presOf" srcId="{53510DAE-7DBA-4652-9174-08A65BE64D9E}" destId="{26B7257C-6A65-473D-AB65-1E3D08659E46}" srcOrd="0" destOrd="0" presId="urn:microsoft.com/office/officeart/2011/layout/CircleProcess"/>
    <dgm:cxn modelId="{E3A608DB-4DBD-464D-8EE0-313586692206}" type="presOf" srcId="{EAB3066D-A266-4FAF-9683-B2FFB1385CA3}" destId="{7AFB3383-AC43-4F99-B5A0-BB69348A3CBE}" srcOrd="0" destOrd="0" presId="urn:microsoft.com/office/officeart/2011/layout/CircleProcess"/>
    <dgm:cxn modelId="{2515EC34-3C49-42B7-ADBA-EF3390E304A6}" type="presParOf" srcId="{79C1E060-FF64-4BBA-9B57-88728EA5C9F7}" destId="{A982F7CD-D7A3-430A-BBB3-72681556E807}" srcOrd="0" destOrd="0" presId="urn:microsoft.com/office/officeart/2011/layout/CircleProcess"/>
    <dgm:cxn modelId="{148DAF3B-A0E1-4375-877A-C6694C24118B}" type="presParOf" srcId="{A982F7CD-D7A3-430A-BBB3-72681556E807}" destId="{79330E67-D616-4558-9362-5834C919FCA3}" srcOrd="0" destOrd="0" presId="urn:microsoft.com/office/officeart/2011/layout/CircleProcess"/>
    <dgm:cxn modelId="{3784428D-6292-4E1F-B45B-8BF1AFDE9976}" type="presParOf" srcId="{79C1E060-FF64-4BBA-9B57-88728EA5C9F7}" destId="{12358E0E-C491-4219-ABDA-3DD4A4139C06}" srcOrd="1" destOrd="0" presId="urn:microsoft.com/office/officeart/2011/layout/CircleProcess"/>
    <dgm:cxn modelId="{834BCA17-EB98-4364-A112-6C806E483DA1}" type="presParOf" srcId="{12358E0E-C491-4219-ABDA-3DD4A4139C06}" destId="{64AF2469-259D-4216-A86F-2433F55C9381}" srcOrd="0" destOrd="0" presId="urn:microsoft.com/office/officeart/2011/layout/CircleProcess"/>
    <dgm:cxn modelId="{BC5DB2E1-B191-4D38-8EF7-256092B1EC74}" type="presParOf" srcId="{79C1E060-FF64-4BBA-9B57-88728EA5C9F7}" destId="{0822E462-DA3F-4536-9462-931083C2E57D}" srcOrd="2" destOrd="0" presId="urn:microsoft.com/office/officeart/2011/layout/CircleProcess"/>
    <dgm:cxn modelId="{AA9AB0EB-A65A-457F-A94C-81CF36E7BE59}" type="presParOf" srcId="{79C1E060-FF64-4BBA-9B57-88728EA5C9F7}" destId="{6433F1E5-EC50-4F11-9DC4-5101525BE056}" srcOrd="3" destOrd="0" presId="urn:microsoft.com/office/officeart/2011/layout/CircleProcess"/>
    <dgm:cxn modelId="{2C138167-D052-4853-AEB3-EA1C07F22E85}" type="presParOf" srcId="{6433F1E5-EC50-4F11-9DC4-5101525BE056}" destId="{41965760-AFFF-478A-B6D7-586CACE94595}" srcOrd="0" destOrd="0" presId="urn:microsoft.com/office/officeart/2011/layout/CircleProcess"/>
    <dgm:cxn modelId="{AAFBED8E-D896-4A9E-9E0E-5BD7EB73B715}" type="presParOf" srcId="{79C1E060-FF64-4BBA-9B57-88728EA5C9F7}" destId="{9DB4EE0D-CCAD-4E08-95B6-2D4F0FE70B4F}" srcOrd="4" destOrd="0" presId="urn:microsoft.com/office/officeart/2011/layout/CircleProcess"/>
    <dgm:cxn modelId="{C6A76C0F-FCFF-47C8-8629-4CEE9CE89973}" type="presParOf" srcId="{9DB4EE0D-CCAD-4E08-95B6-2D4F0FE70B4F}" destId="{26B7257C-6A65-473D-AB65-1E3D08659E46}" srcOrd="0" destOrd="0" presId="urn:microsoft.com/office/officeart/2011/layout/CircleProcess"/>
    <dgm:cxn modelId="{993949EA-3919-48ED-AA08-EFF4A58E5E53}" type="presParOf" srcId="{79C1E060-FF64-4BBA-9B57-88728EA5C9F7}" destId="{C05D1C9A-483F-4957-8E4B-323193818143}" srcOrd="5" destOrd="0" presId="urn:microsoft.com/office/officeart/2011/layout/CircleProcess"/>
    <dgm:cxn modelId="{041CBAC0-4260-412D-83AB-90943AF9214F}" type="presParOf" srcId="{79C1E060-FF64-4BBA-9B57-88728EA5C9F7}" destId="{D5BD25EC-042E-45DD-AC9F-B3C099112B6C}" srcOrd="6" destOrd="0" presId="urn:microsoft.com/office/officeart/2011/layout/CircleProcess"/>
    <dgm:cxn modelId="{D4F4C46E-1D56-411C-B634-DEF9CB11B098}" type="presParOf" srcId="{D5BD25EC-042E-45DD-AC9F-B3C099112B6C}" destId="{4677955A-C4C2-41C7-B58B-F6F9B4E54C3A}" srcOrd="0" destOrd="0" presId="urn:microsoft.com/office/officeart/2011/layout/CircleProcess"/>
    <dgm:cxn modelId="{45A149A7-AEDB-47AA-9E7B-F972545DDA2A}" type="presParOf" srcId="{79C1E060-FF64-4BBA-9B57-88728EA5C9F7}" destId="{7F3300D8-EAA2-4AC0-969A-03721C0FE0F8}" srcOrd="7" destOrd="0" presId="urn:microsoft.com/office/officeart/2011/layout/CircleProcess"/>
    <dgm:cxn modelId="{141EC2AC-2077-4E97-B815-B2C5D0DEAC05}" type="presParOf" srcId="{7F3300D8-EAA2-4AC0-969A-03721C0FE0F8}" destId="{7AFB3383-AC43-4F99-B5A0-BB69348A3CBE}" srcOrd="0" destOrd="0" presId="urn:microsoft.com/office/officeart/2011/layout/CircleProcess"/>
    <dgm:cxn modelId="{A0C85728-6766-40A0-892E-73130E2F08D2}" type="presParOf" srcId="{79C1E060-FF64-4BBA-9B57-88728EA5C9F7}" destId="{AF372AF4-61FB-4575-AF8B-F6FE11DE8B2B}" srcOrd="8" destOrd="0" presId="urn:microsoft.com/office/officeart/2011/layout/CircleProcess"/>
    <dgm:cxn modelId="{4AAE62B1-5C3C-4740-800D-E44380BDB913}" type="presParOf" srcId="{79C1E060-FF64-4BBA-9B57-88728EA5C9F7}" destId="{F2AD41D5-F6FC-4ED1-A1EA-60A05FCD226F}" srcOrd="9" destOrd="0" presId="urn:microsoft.com/office/officeart/2011/layout/CircleProcess"/>
    <dgm:cxn modelId="{5F956A7A-D192-4E4B-AF11-EC40252B1494}" type="presParOf" srcId="{F2AD41D5-F6FC-4ED1-A1EA-60A05FCD226F}" destId="{E485F956-1F39-456D-B5C1-3CF533B6A11F}" srcOrd="0" destOrd="0" presId="urn:microsoft.com/office/officeart/2011/layout/CircleProcess"/>
    <dgm:cxn modelId="{52CA7D5F-CA84-4CB8-9158-B35F5389748C}" type="presParOf" srcId="{79C1E060-FF64-4BBA-9B57-88728EA5C9F7}" destId="{8932DFB7-CB87-401D-800E-1CA2A300130F}" srcOrd="10" destOrd="0" presId="urn:microsoft.com/office/officeart/2011/layout/CircleProcess"/>
    <dgm:cxn modelId="{E384B297-24FB-4BE0-B455-7275F0719C56}" type="presParOf" srcId="{8932DFB7-CB87-401D-800E-1CA2A300130F}" destId="{F57D41DD-EA70-46E4-8E1B-193F305B085B}" srcOrd="0" destOrd="0" presId="urn:microsoft.com/office/officeart/2011/layout/CircleProcess"/>
    <dgm:cxn modelId="{6E4B5E63-CB05-4E97-B73A-34F08A25346B}" type="presParOf" srcId="{79C1E060-FF64-4BBA-9B57-88728EA5C9F7}" destId="{A2189408-E83E-43E7-A455-F10D06129298}" srcOrd="11"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A007B2-E0E4-4182-B9E0-9ABE404334A0}" type="doc">
      <dgm:prSet loTypeId="urn:microsoft.com/office/officeart/2005/8/layout/lProcess1" loCatId="process" qsTypeId="urn:microsoft.com/office/officeart/2005/8/quickstyle/3d1" qsCatId="3D" csTypeId="urn:microsoft.com/office/officeart/2005/8/colors/accent6_3" csCatId="accent6" phldr="1"/>
      <dgm:spPr/>
      <dgm:t>
        <a:bodyPr/>
        <a:lstStyle/>
        <a:p>
          <a:endParaRPr lang="en-US"/>
        </a:p>
      </dgm:t>
    </dgm:pt>
    <dgm:pt modelId="{C799BC45-6C92-4569-AFEE-BC99EADBF11A}">
      <dgm:prSet phldrT="[Text]" custT="1"/>
      <dgm:spPr>
        <a:solidFill>
          <a:srgbClr val="00A160"/>
        </a:solidFill>
      </dgm:spPr>
      <dgm:t>
        <a:bodyPr/>
        <a:lstStyle/>
        <a:p>
          <a:r>
            <a:rPr lang="en-US" sz="2400" b="1" noProof="0" dirty="0">
              <a:solidFill>
                <a:schemeClr val="tx1"/>
              </a:solidFill>
              <a:latin typeface="Gill Sans MT" panose="020B0502020104020203" pitchFamily="34" charset="0"/>
            </a:rPr>
            <a:t>D-SNP</a:t>
          </a:r>
          <a:endParaRPr lang="en-US" sz="2400" noProof="0" dirty="0">
            <a:solidFill>
              <a:schemeClr val="tx1"/>
            </a:solidFill>
            <a:latin typeface="Gill Sans MT" panose="020B0502020104020203" pitchFamily="34" charset="0"/>
          </a:endParaRPr>
        </a:p>
      </dgm:t>
    </dgm:pt>
    <dgm:pt modelId="{54168641-8CF0-4BF0-8DFC-B569FAE0D7CF}" type="parTrans" cxnId="{8873D2F8-7555-4C73-8522-B7FD7B686E2D}">
      <dgm:prSet/>
      <dgm:spPr/>
      <dgm:t>
        <a:bodyPr/>
        <a:lstStyle/>
        <a:p>
          <a:endParaRPr lang="en-US" sz="2400"/>
        </a:p>
      </dgm:t>
    </dgm:pt>
    <dgm:pt modelId="{77B24E44-D0DB-455C-8215-FF16D577A64A}" type="sibTrans" cxnId="{8873D2F8-7555-4C73-8522-B7FD7B686E2D}">
      <dgm:prSet/>
      <dgm:spPr/>
      <dgm:t>
        <a:bodyPr/>
        <a:lstStyle/>
        <a:p>
          <a:endParaRPr lang="en-US" sz="2400"/>
        </a:p>
      </dgm:t>
    </dgm:pt>
    <dgm:pt modelId="{87D25449-2A22-4A2F-A94D-3945D5F2B181}">
      <dgm:prSet phldrT="[Text]" custT="1"/>
      <dgm:spPr>
        <a:solidFill>
          <a:srgbClr val="96C93E"/>
        </a:solidFill>
      </dgm:spPr>
      <dgm:t>
        <a:bodyPr/>
        <a:lstStyle/>
        <a:p>
          <a:r>
            <a:rPr lang="en-US" sz="2400" b="1" noProof="0" dirty="0">
              <a:solidFill>
                <a:schemeClr val="tx1"/>
              </a:solidFill>
              <a:latin typeface="Gill Sans MT" panose="020B0502020104020203" pitchFamily="34" charset="0"/>
            </a:rPr>
            <a:t>C-SNP</a:t>
          </a:r>
          <a:endParaRPr lang="en-US" sz="2400" noProof="0" dirty="0">
            <a:solidFill>
              <a:schemeClr val="tx1"/>
            </a:solidFill>
            <a:latin typeface="Gill Sans MT" panose="020B0502020104020203" pitchFamily="34" charset="0"/>
          </a:endParaRPr>
        </a:p>
      </dgm:t>
    </dgm:pt>
    <dgm:pt modelId="{318BB0A6-CF12-4084-B904-D88414350980}" type="parTrans" cxnId="{3D23E961-1D93-4BDF-BBC4-6CD11946F901}">
      <dgm:prSet/>
      <dgm:spPr/>
      <dgm:t>
        <a:bodyPr/>
        <a:lstStyle/>
        <a:p>
          <a:endParaRPr lang="en-US" sz="2400"/>
        </a:p>
      </dgm:t>
    </dgm:pt>
    <dgm:pt modelId="{AA53E771-4648-4D2B-88C8-66E3D29FEB73}" type="sibTrans" cxnId="{3D23E961-1D93-4BDF-BBC4-6CD11946F901}">
      <dgm:prSet/>
      <dgm:spPr/>
      <dgm:t>
        <a:bodyPr/>
        <a:lstStyle/>
        <a:p>
          <a:endParaRPr lang="en-US" sz="2400"/>
        </a:p>
      </dgm:t>
    </dgm:pt>
    <dgm:pt modelId="{382B4B16-B7CC-4E13-AE54-6C341060CFD8}">
      <dgm:prSet phldrT="[Text]" custT="1"/>
      <dgm:spPr>
        <a:solidFill>
          <a:prstClr val="white">
            <a:alpha val="90000"/>
          </a:prstClr>
        </a:solidFill>
        <a:ln w="28575" cap="flat" cmpd="sng" algn="ctr">
          <a:solidFill>
            <a:srgbClr val="709F1D">
              <a:alpha val="89804"/>
            </a:srgbClr>
          </a:solidFill>
          <a:prstDash val="solid"/>
          <a:miter lim="800000"/>
        </a:ln>
        <a:effectLst/>
        <a:scene3d>
          <a:camera prst="orthographicFront"/>
          <a:lightRig rig="flat" dir="t"/>
        </a:scene3d>
        <a:sp3d extrusionH="12700" prstMaterial="plastic"/>
      </dgm:spPr>
      <dgm:t>
        <a:bodyPr spcFirstLastPara="0" vert="horz" wrap="square" lIns="22860" tIns="22860" rIns="22860" bIns="22860" numCol="1" spcCol="1270" anchor="ctr" anchorCtr="0"/>
        <a:lstStyle/>
        <a:p>
          <a:pPr marL="169863" lvl="0" indent="6350" algn="ctr" defTabSz="800100">
            <a:lnSpc>
              <a:spcPct val="90000"/>
            </a:lnSpc>
            <a:spcBef>
              <a:spcPct val="0"/>
            </a:spcBef>
            <a:spcAft>
              <a:spcPct val="35000"/>
            </a:spcAft>
            <a:buSzPct val="85000"/>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Condiciones Crónicas</a:t>
          </a:r>
        </a:p>
        <a:p>
          <a:pPr marL="169863" lvl="0" indent="6350" algn="ctr" defTabSz="800100">
            <a:lnSpc>
              <a:spcPct val="90000"/>
            </a:lnSpc>
            <a:spcBef>
              <a:spcPct val="0"/>
            </a:spcBef>
            <a:spcAft>
              <a:spcPct val="35000"/>
            </a:spcAft>
            <a:buSzPct val="85000"/>
            <a:buNone/>
          </a:pPr>
          <a:r>
            <a:rPr lang="en-US" sz="1800" b="0" kern="1200" noProof="0" dirty="0">
              <a:solidFill>
                <a:prstClr val="black">
                  <a:hueOff val="0"/>
                  <a:satOff val="0"/>
                  <a:lumOff val="0"/>
                  <a:alphaOff val="0"/>
                </a:prstClr>
              </a:solidFill>
              <a:latin typeface="Gill Sans MT" panose="020B0502020104020203" pitchFamily="34" charset="0"/>
              <a:ea typeface="+mn-ea"/>
              <a:cs typeface="+mn-cs"/>
            </a:rPr>
            <a:t>(No Platino)</a:t>
          </a:r>
        </a:p>
      </dgm:t>
    </dgm:pt>
    <dgm:pt modelId="{5AF8282F-1448-48DF-8EED-7EC872A09626}" type="parTrans" cxnId="{F1AFF4AD-B037-45DC-9736-3AE74930EE4D}">
      <dgm:prSet/>
      <dgm:spPr/>
      <dgm:t>
        <a:bodyPr/>
        <a:lstStyle/>
        <a:p>
          <a:endParaRPr lang="en-US" sz="2400"/>
        </a:p>
      </dgm:t>
    </dgm:pt>
    <dgm:pt modelId="{9A222C5F-7A30-42C8-B6EA-03FDA941BBAC}" type="sibTrans" cxnId="{F1AFF4AD-B037-45DC-9736-3AE74930EE4D}">
      <dgm:prSet/>
      <dgm:spPr/>
      <dgm:t>
        <a:bodyPr/>
        <a:lstStyle/>
        <a:p>
          <a:endParaRPr lang="en-US" sz="2400"/>
        </a:p>
      </dgm:t>
    </dgm:pt>
    <dgm:pt modelId="{5EF5224E-BBA5-4F05-9805-11419B784C8C}">
      <dgm:prSet phldrT="[Text]" custT="1"/>
      <dgm:spPr>
        <a:solidFill>
          <a:prstClr val="white">
            <a:alpha val="90000"/>
          </a:prstClr>
        </a:solidFill>
        <a:ln w="28575" cap="flat" cmpd="sng" algn="ctr">
          <a:solidFill>
            <a:srgbClr val="0E6937">
              <a:alpha val="90000"/>
            </a:srgbClr>
          </a:solidFill>
          <a:prstDash val="solid"/>
          <a:miter lim="800000"/>
        </a:ln>
        <a:effectLst/>
        <a:scene3d>
          <a:camera prst="orthographicFront"/>
          <a:lightRig rig="flat" dir="t"/>
        </a:scene3d>
        <a:sp3d extrusionH="12700" prstMaterial="plastic"/>
      </dgm:spPr>
      <dgm:t>
        <a:bodyPr spcFirstLastPara="0" vert="horz" wrap="square" lIns="22860" tIns="22860" rIns="22860" bIns="22860" numCol="1" spcCol="1270" anchor="ctr" anchorCtr="0"/>
        <a:lstStyle/>
        <a:p>
          <a:pPr marL="115888" lvl="0" indent="7938" algn="ctr" defTabSz="800100">
            <a:lnSpc>
              <a:spcPct val="90000"/>
            </a:lnSpc>
            <a:spcBef>
              <a:spcPct val="0"/>
            </a:spcBef>
            <a:spcAft>
              <a:spcPct val="35000"/>
            </a:spcAft>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Elegibilidad Dual</a:t>
          </a:r>
        </a:p>
        <a:p>
          <a:pPr marL="115888" lvl="0" indent="7938" algn="ctr" defTabSz="800100">
            <a:lnSpc>
              <a:spcPct val="90000"/>
            </a:lnSpc>
            <a:spcBef>
              <a:spcPct val="0"/>
            </a:spcBef>
            <a:spcAft>
              <a:spcPct val="35000"/>
            </a:spcAft>
            <a:buNone/>
          </a:pPr>
          <a:r>
            <a:rPr lang="en-US" sz="1800" b="0" kern="1200" noProof="0" dirty="0">
              <a:solidFill>
                <a:prstClr val="black">
                  <a:hueOff val="0"/>
                  <a:satOff val="0"/>
                  <a:lumOff val="0"/>
                  <a:alphaOff val="0"/>
                </a:prstClr>
              </a:solidFill>
              <a:latin typeface="Gill Sans MT" panose="020B0502020104020203" pitchFamily="34" charset="0"/>
              <a:ea typeface="+mn-ea"/>
              <a:cs typeface="+mn-cs"/>
            </a:rPr>
            <a:t>(Platino)</a:t>
          </a:r>
        </a:p>
      </dgm:t>
    </dgm:pt>
    <dgm:pt modelId="{AB020C25-3C0A-4DCE-ABC2-94A1D5DB54E5}" type="parTrans" cxnId="{3DA54428-B21C-410A-958F-BB6A09D5AE19}">
      <dgm:prSet/>
      <dgm:spPr/>
      <dgm:t>
        <a:bodyPr/>
        <a:lstStyle/>
        <a:p>
          <a:endParaRPr lang="es-PR"/>
        </a:p>
      </dgm:t>
    </dgm:pt>
    <dgm:pt modelId="{A0227FE3-3FA5-4012-8205-2E2170C8EBE7}" type="sibTrans" cxnId="{3DA54428-B21C-410A-958F-BB6A09D5AE19}">
      <dgm:prSet/>
      <dgm:spPr/>
      <dgm:t>
        <a:bodyPr/>
        <a:lstStyle/>
        <a:p>
          <a:endParaRPr lang="es-PR"/>
        </a:p>
      </dgm:t>
    </dgm:pt>
    <dgm:pt modelId="{5C9393C4-48E1-497E-B35D-2A4E00FEB2ED}">
      <dgm:prSet phldrT="[Text]" custT="1"/>
      <dgm:spPr>
        <a:solidFill>
          <a:prstClr val="white">
            <a:alpha val="90000"/>
          </a:prstClr>
        </a:solidFill>
        <a:ln w="28575" cap="flat" cmpd="sng" algn="ctr">
          <a:solidFill>
            <a:srgbClr val="0E6937">
              <a:alpha val="90000"/>
            </a:srgbClr>
          </a:solidFill>
          <a:prstDash val="solid"/>
          <a:miter lim="800000"/>
        </a:ln>
        <a:effectLst/>
        <a:scene3d>
          <a:camera prst="orthographicFront"/>
          <a:lightRig rig="flat" dir="t"/>
        </a:scene3d>
        <a:sp3d extrusionH="12700" prstMaterial="plastic"/>
      </dgm:spPr>
      <dgm:t>
        <a:bodyPr spcFirstLastPara="0" vert="horz" wrap="square" lIns="22860" tIns="22860" rIns="22860" bIns="22860" numCol="1" spcCol="1270" anchor="ctr" anchorCtr="0"/>
        <a:lstStyle/>
        <a:p>
          <a:pPr marL="115888" lvl="0" indent="7938" algn="ctr" defTabSz="800100">
            <a:lnSpc>
              <a:spcPct val="90000"/>
            </a:lnSpc>
            <a:spcBef>
              <a:spcPct val="0"/>
            </a:spcBef>
            <a:spcAft>
              <a:spcPct val="35000"/>
            </a:spcAft>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Afiliados con </a:t>
          </a:r>
          <a:r>
            <a:rPr lang="es-ES_tradnl" sz="1800" b="1" kern="1200" noProof="0" dirty="0">
              <a:solidFill>
                <a:srgbClr val="00A261"/>
              </a:solidFill>
              <a:latin typeface="Gill Sans MT" panose="020B0502020104020203" pitchFamily="34" charset="0"/>
              <a:ea typeface="+mn-ea"/>
              <a:cs typeface="+mn-cs"/>
            </a:rPr>
            <a:t>Medicare A+B</a:t>
          </a: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    y </a:t>
          </a:r>
          <a:r>
            <a:rPr lang="es-ES_tradnl" sz="1800" b="1" kern="1200" noProof="0" dirty="0">
              <a:solidFill>
                <a:srgbClr val="709F1D"/>
              </a:solidFill>
              <a:latin typeface="Gill Sans MT" panose="020B0502020104020203" pitchFamily="34" charset="0"/>
              <a:ea typeface="+mn-ea"/>
              <a:cs typeface="+mn-cs"/>
            </a:rPr>
            <a:t>Medicaid</a:t>
          </a:r>
          <a:endParaRPr lang="en-US" sz="1800" b="1" kern="1200" noProof="0" dirty="0">
            <a:solidFill>
              <a:srgbClr val="709F1D"/>
            </a:solidFill>
            <a:latin typeface="Gill Sans MT" panose="020B0502020104020203" pitchFamily="34" charset="0"/>
            <a:ea typeface="+mn-ea"/>
            <a:cs typeface="+mn-cs"/>
          </a:endParaRPr>
        </a:p>
      </dgm:t>
    </dgm:pt>
    <dgm:pt modelId="{B2559BF3-95C6-4D3E-B712-28667045F7C6}" type="parTrans" cxnId="{01F9BF84-B7BA-401D-8625-CF17A199A360}">
      <dgm:prSet/>
      <dgm:spPr/>
      <dgm:t>
        <a:bodyPr/>
        <a:lstStyle/>
        <a:p>
          <a:endParaRPr lang="en-US"/>
        </a:p>
      </dgm:t>
    </dgm:pt>
    <dgm:pt modelId="{38E0F651-A7D2-4994-8F3C-CCD74A25E94B}" type="sibTrans" cxnId="{01F9BF84-B7BA-401D-8625-CF17A199A360}">
      <dgm:prSet/>
      <dgm:spPr/>
      <dgm:t>
        <a:bodyPr/>
        <a:lstStyle/>
        <a:p>
          <a:endParaRPr lang="en-US"/>
        </a:p>
      </dgm:t>
    </dgm:pt>
    <dgm:pt modelId="{D659FBB5-5C4F-462D-B9DB-4C4093FA7F5D}">
      <dgm:prSet phldrT="[Text]" custT="1"/>
      <dgm:spPr>
        <a:solidFill>
          <a:prstClr val="white">
            <a:alpha val="90000"/>
          </a:prstClr>
        </a:solidFill>
        <a:ln w="28575" cap="flat" cmpd="sng" algn="ctr">
          <a:solidFill>
            <a:srgbClr val="709F1D">
              <a:alpha val="89804"/>
            </a:srgbClr>
          </a:solidFill>
          <a:prstDash val="solid"/>
          <a:miter lim="800000"/>
        </a:ln>
        <a:effectLst/>
        <a:scene3d>
          <a:camera prst="orthographicFront"/>
          <a:lightRig rig="flat" dir="t"/>
        </a:scene3d>
        <a:sp3d extrusionH="12700" prstMaterial="plastic"/>
      </dgm:spPr>
      <dgm:t>
        <a:bodyPr spcFirstLastPara="0" vert="horz" wrap="square" lIns="22860" tIns="22860" rIns="22860" bIns="22860" numCol="1" spcCol="1270" anchor="ctr" anchorCtr="0"/>
        <a:lstStyle/>
        <a:p>
          <a:pPr marL="169863" lvl="0" indent="6350" algn="ctr" defTabSz="800100">
            <a:lnSpc>
              <a:spcPct val="90000"/>
            </a:lnSpc>
            <a:spcBef>
              <a:spcPct val="0"/>
            </a:spcBef>
            <a:spcAft>
              <a:spcPct val="35000"/>
            </a:spcAft>
            <a:buSzPct val="85000"/>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Afiliados con </a:t>
          </a:r>
          <a:r>
            <a:rPr lang="es-ES_tradnl" sz="1800" b="1" kern="1200" noProof="0" dirty="0">
              <a:solidFill>
                <a:srgbClr val="00A261"/>
              </a:solidFill>
              <a:latin typeface="Gill Sans MT" panose="020B0502020104020203" pitchFamily="34" charset="0"/>
              <a:ea typeface="+mn-ea"/>
              <a:cs typeface="+mn-cs"/>
            </a:rPr>
            <a:t>Medicare A+B</a:t>
          </a: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   y </a:t>
          </a:r>
          <a:r>
            <a:rPr lang="es-ES_tradnl" sz="1800" b="1" kern="1200" noProof="0" dirty="0">
              <a:solidFill>
                <a:srgbClr val="709F1D"/>
              </a:solidFill>
              <a:latin typeface="Gill Sans MT" panose="020B0502020104020203" pitchFamily="34" charset="0"/>
              <a:ea typeface="+mn-ea"/>
              <a:cs typeface="+mn-cs"/>
            </a:rPr>
            <a:t>Condiciones Crónicas</a:t>
          </a:r>
          <a:endParaRPr lang="en-US" sz="1800" b="1" kern="1200" noProof="0" dirty="0">
            <a:solidFill>
              <a:srgbClr val="709F1D"/>
            </a:solidFill>
            <a:latin typeface="Gill Sans MT" panose="020B0502020104020203" pitchFamily="34" charset="0"/>
            <a:ea typeface="+mn-ea"/>
            <a:cs typeface="+mn-cs"/>
          </a:endParaRPr>
        </a:p>
      </dgm:t>
    </dgm:pt>
    <dgm:pt modelId="{12C7DA3B-FD72-431E-A7B0-0E091A2B4668}" type="parTrans" cxnId="{554924D8-708D-460E-9374-E2A302B0FF15}">
      <dgm:prSet/>
      <dgm:spPr/>
      <dgm:t>
        <a:bodyPr/>
        <a:lstStyle/>
        <a:p>
          <a:endParaRPr lang="en-US"/>
        </a:p>
      </dgm:t>
    </dgm:pt>
    <dgm:pt modelId="{7EF50B0D-4D60-4859-BAF4-66DB5E52D99E}" type="sibTrans" cxnId="{554924D8-708D-460E-9374-E2A302B0FF15}">
      <dgm:prSet/>
      <dgm:spPr/>
      <dgm:t>
        <a:bodyPr/>
        <a:lstStyle/>
        <a:p>
          <a:endParaRPr lang="en-US"/>
        </a:p>
      </dgm:t>
    </dgm:pt>
    <dgm:pt modelId="{8649BD71-6592-4404-9DE0-D5A8E5788514}" type="pres">
      <dgm:prSet presAssocID="{49A007B2-E0E4-4182-B9E0-9ABE404334A0}" presName="Name0" presStyleCnt="0">
        <dgm:presLayoutVars>
          <dgm:dir/>
          <dgm:animLvl val="lvl"/>
          <dgm:resizeHandles val="exact"/>
        </dgm:presLayoutVars>
      </dgm:prSet>
      <dgm:spPr/>
    </dgm:pt>
    <dgm:pt modelId="{91A859C2-2E59-444F-BD2A-222B11DBEA8B}" type="pres">
      <dgm:prSet presAssocID="{C799BC45-6C92-4569-AFEE-BC99EADBF11A}" presName="vertFlow" presStyleCnt="0"/>
      <dgm:spPr/>
    </dgm:pt>
    <dgm:pt modelId="{BBE6BAE1-6F4F-4D9D-A7B3-4E637B1E2C22}" type="pres">
      <dgm:prSet presAssocID="{C799BC45-6C92-4569-AFEE-BC99EADBF11A}" presName="header" presStyleLbl="node1" presStyleIdx="0" presStyleCnt="2"/>
      <dgm:spPr/>
    </dgm:pt>
    <dgm:pt modelId="{3C239E36-5D0A-4EF2-9BE9-0FB34C3D175F}" type="pres">
      <dgm:prSet presAssocID="{AB020C25-3C0A-4DCE-ABC2-94A1D5DB54E5}" presName="parTrans" presStyleLbl="sibTrans2D1" presStyleIdx="0" presStyleCnt="4"/>
      <dgm:spPr/>
    </dgm:pt>
    <dgm:pt modelId="{B8F00CF3-3A72-419A-B449-82A8D9524CF4}" type="pres">
      <dgm:prSet presAssocID="{5EF5224E-BBA5-4F05-9805-11419B784C8C}" presName="child" presStyleLbl="alignAccFollowNode1" presStyleIdx="0" presStyleCnt="4">
        <dgm:presLayoutVars>
          <dgm:chMax val="0"/>
          <dgm:bulletEnabled val="1"/>
        </dgm:presLayoutVars>
      </dgm:prSet>
      <dgm:spPr>
        <a:xfrm>
          <a:off x="991445" y="1115245"/>
          <a:ext cx="3300232" cy="825058"/>
        </a:xfrm>
        <a:prstGeom prst="roundRect">
          <a:avLst>
            <a:gd name="adj" fmla="val 10000"/>
          </a:avLst>
        </a:prstGeom>
      </dgm:spPr>
    </dgm:pt>
    <dgm:pt modelId="{DB6AE00A-1F33-40C0-940F-527E9DCDCB27}" type="pres">
      <dgm:prSet presAssocID="{A0227FE3-3FA5-4012-8205-2E2170C8EBE7}" presName="sibTrans" presStyleLbl="sibTrans2D1" presStyleIdx="1" presStyleCnt="4"/>
      <dgm:spPr/>
    </dgm:pt>
    <dgm:pt modelId="{90016926-9F5F-4E1E-B891-0C9F22222283}" type="pres">
      <dgm:prSet presAssocID="{5C9393C4-48E1-497E-B35D-2A4E00FEB2ED}" presName="child" presStyleLbl="alignAccFollowNode1" presStyleIdx="1" presStyleCnt="4">
        <dgm:presLayoutVars>
          <dgm:chMax val="0"/>
          <dgm:bulletEnabled val="1"/>
        </dgm:presLayoutVars>
      </dgm:prSet>
      <dgm:spPr>
        <a:xfrm>
          <a:off x="991445" y="2229074"/>
          <a:ext cx="3300232" cy="825058"/>
        </a:xfrm>
        <a:prstGeom prst="roundRect">
          <a:avLst>
            <a:gd name="adj" fmla="val 10000"/>
          </a:avLst>
        </a:prstGeom>
      </dgm:spPr>
    </dgm:pt>
    <dgm:pt modelId="{FA7016EE-2E36-41B0-B4A3-44FB08936FD2}" type="pres">
      <dgm:prSet presAssocID="{C799BC45-6C92-4569-AFEE-BC99EADBF11A}" presName="hSp" presStyleCnt="0"/>
      <dgm:spPr/>
    </dgm:pt>
    <dgm:pt modelId="{728D3416-85D0-48B0-BD65-07240830BC36}" type="pres">
      <dgm:prSet presAssocID="{87D25449-2A22-4A2F-A94D-3945D5F2B181}" presName="vertFlow" presStyleCnt="0"/>
      <dgm:spPr/>
    </dgm:pt>
    <dgm:pt modelId="{943800D0-B98B-4894-8ECF-58FA437203CC}" type="pres">
      <dgm:prSet presAssocID="{87D25449-2A22-4A2F-A94D-3945D5F2B181}" presName="header" presStyleLbl="node1" presStyleIdx="1" presStyleCnt="2"/>
      <dgm:spPr/>
    </dgm:pt>
    <dgm:pt modelId="{60D708A3-B23A-4F49-8C2B-823B8F54EF16}" type="pres">
      <dgm:prSet presAssocID="{5AF8282F-1448-48DF-8EED-7EC872A09626}" presName="parTrans" presStyleLbl="sibTrans2D1" presStyleIdx="2" presStyleCnt="4"/>
      <dgm:spPr/>
    </dgm:pt>
    <dgm:pt modelId="{9FC4FA78-A640-4EE0-8B8D-8F80CB4BFF55}" type="pres">
      <dgm:prSet presAssocID="{382B4B16-B7CC-4E13-AE54-6C341060CFD8}" presName="child" presStyleLbl="alignAccFollowNode1" presStyleIdx="2" presStyleCnt="4">
        <dgm:presLayoutVars>
          <dgm:chMax val="0"/>
          <dgm:bulletEnabled val="1"/>
        </dgm:presLayoutVars>
      </dgm:prSet>
      <dgm:spPr>
        <a:xfrm>
          <a:off x="4753710" y="1115245"/>
          <a:ext cx="3300232" cy="825058"/>
        </a:xfrm>
        <a:prstGeom prst="roundRect">
          <a:avLst>
            <a:gd name="adj" fmla="val 10000"/>
          </a:avLst>
        </a:prstGeom>
      </dgm:spPr>
    </dgm:pt>
    <dgm:pt modelId="{EC509C9D-EA3D-48B4-A1C4-8BC541E61613}" type="pres">
      <dgm:prSet presAssocID="{9A222C5F-7A30-42C8-B6EA-03FDA941BBAC}" presName="sibTrans" presStyleLbl="sibTrans2D1" presStyleIdx="3" presStyleCnt="4"/>
      <dgm:spPr/>
    </dgm:pt>
    <dgm:pt modelId="{DCCF2915-E894-420B-A638-D3D7FA130898}" type="pres">
      <dgm:prSet presAssocID="{D659FBB5-5C4F-462D-B9DB-4C4093FA7F5D}" presName="child" presStyleLbl="alignAccFollowNode1" presStyleIdx="3" presStyleCnt="4">
        <dgm:presLayoutVars>
          <dgm:chMax val="0"/>
          <dgm:bulletEnabled val="1"/>
        </dgm:presLayoutVars>
      </dgm:prSet>
      <dgm:spPr>
        <a:xfrm>
          <a:off x="4753710" y="2229074"/>
          <a:ext cx="3300232" cy="825058"/>
        </a:xfrm>
        <a:prstGeom prst="roundRect">
          <a:avLst>
            <a:gd name="adj" fmla="val 10000"/>
          </a:avLst>
        </a:prstGeom>
      </dgm:spPr>
    </dgm:pt>
  </dgm:ptLst>
  <dgm:cxnLst>
    <dgm:cxn modelId="{CB965D13-18FE-4432-8B70-F6AF1110D661}" type="presOf" srcId="{382B4B16-B7CC-4E13-AE54-6C341060CFD8}" destId="{9FC4FA78-A640-4EE0-8B8D-8F80CB4BFF55}" srcOrd="0" destOrd="0" presId="urn:microsoft.com/office/officeart/2005/8/layout/lProcess1"/>
    <dgm:cxn modelId="{3DA54428-B21C-410A-958F-BB6A09D5AE19}" srcId="{C799BC45-6C92-4569-AFEE-BC99EADBF11A}" destId="{5EF5224E-BBA5-4F05-9805-11419B784C8C}" srcOrd="0" destOrd="0" parTransId="{AB020C25-3C0A-4DCE-ABC2-94A1D5DB54E5}" sibTransId="{A0227FE3-3FA5-4012-8205-2E2170C8EBE7}"/>
    <dgm:cxn modelId="{28310E52-470C-4D47-9B46-640242CFAACC}" type="presOf" srcId="{49A007B2-E0E4-4182-B9E0-9ABE404334A0}" destId="{8649BD71-6592-4404-9DE0-D5A8E5788514}" srcOrd="0" destOrd="0" presId="urn:microsoft.com/office/officeart/2005/8/layout/lProcess1"/>
    <dgm:cxn modelId="{77405058-D16A-4B9F-B7F3-F6D7A142EC46}" type="presOf" srcId="{5AF8282F-1448-48DF-8EED-7EC872A09626}" destId="{60D708A3-B23A-4F49-8C2B-823B8F54EF16}" srcOrd="0" destOrd="0" presId="urn:microsoft.com/office/officeart/2005/8/layout/lProcess1"/>
    <dgm:cxn modelId="{3D23E961-1D93-4BDF-BBC4-6CD11946F901}" srcId="{49A007B2-E0E4-4182-B9E0-9ABE404334A0}" destId="{87D25449-2A22-4A2F-A94D-3945D5F2B181}" srcOrd="1" destOrd="0" parTransId="{318BB0A6-CF12-4084-B904-D88414350980}" sibTransId="{AA53E771-4648-4D2B-88C8-66E3D29FEB73}"/>
    <dgm:cxn modelId="{18BEDC7F-A065-4F19-AD7A-6BDC65385EF9}" type="presOf" srcId="{D659FBB5-5C4F-462D-B9DB-4C4093FA7F5D}" destId="{DCCF2915-E894-420B-A638-D3D7FA130898}" srcOrd="0" destOrd="0" presId="urn:microsoft.com/office/officeart/2005/8/layout/lProcess1"/>
    <dgm:cxn modelId="{01F9BF84-B7BA-401D-8625-CF17A199A360}" srcId="{C799BC45-6C92-4569-AFEE-BC99EADBF11A}" destId="{5C9393C4-48E1-497E-B35D-2A4E00FEB2ED}" srcOrd="1" destOrd="0" parTransId="{B2559BF3-95C6-4D3E-B712-28667045F7C6}" sibTransId="{38E0F651-A7D2-4994-8F3C-CCD74A25E94B}"/>
    <dgm:cxn modelId="{85B9B6A4-11E0-4006-9C0E-D42A97B7B61A}" type="presOf" srcId="{87D25449-2A22-4A2F-A94D-3945D5F2B181}" destId="{943800D0-B98B-4894-8ECF-58FA437203CC}" srcOrd="0" destOrd="0" presId="urn:microsoft.com/office/officeart/2005/8/layout/lProcess1"/>
    <dgm:cxn modelId="{F1AFF4AD-B037-45DC-9736-3AE74930EE4D}" srcId="{87D25449-2A22-4A2F-A94D-3945D5F2B181}" destId="{382B4B16-B7CC-4E13-AE54-6C341060CFD8}" srcOrd="0" destOrd="0" parTransId="{5AF8282F-1448-48DF-8EED-7EC872A09626}" sibTransId="{9A222C5F-7A30-42C8-B6EA-03FDA941BBAC}"/>
    <dgm:cxn modelId="{1F19DFBF-66D3-4054-9F4C-93EA4AB1F798}" type="presOf" srcId="{C799BC45-6C92-4569-AFEE-BC99EADBF11A}" destId="{BBE6BAE1-6F4F-4D9D-A7B3-4E637B1E2C22}" srcOrd="0" destOrd="0" presId="urn:microsoft.com/office/officeart/2005/8/layout/lProcess1"/>
    <dgm:cxn modelId="{554924D8-708D-460E-9374-E2A302B0FF15}" srcId="{87D25449-2A22-4A2F-A94D-3945D5F2B181}" destId="{D659FBB5-5C4F-462D-B9DB-4C4093FA7F5D}" srcOrd="1" destOrd="0" parTransId="{12C7DA3B-FD72-431E-A7B0-0E091A2B4668}" sibTransId="{7EF50B0D-4D60-4859-BAF4-66DB5E52D99E}"/>
    <dgm:cxn modelId="{FE50C1DF-35F1-4788-AF0D-2E42D6F05F8B}" type="presOf" srcId="{5EF5224E-BBA5-4F05-9805-11419B784C8C}" destId="{B8F00CF3-3A72-419A-B449-82A8D9524CF4}" srcOrd="0" destOrd="0" presId="urn:microsoft.com/office/officeart/2005/8/layout/lProcess1"/>
    <dgm:cxn modelId="{5E6C6EE6-BE1A-412C-B6DD-A6F4EBF6E37C}" type="presOf" srcId="{9A222C5F-7A30-42C8-B6EA-03FDA941BBAC}" destId="{EC509C9D-EA3D-48B4-A1C4-8BC541E61613}" srcOrd="0" destOrd="0" presId="urn:microsoft.com/office/officeart/2005/8/layout/lProcess1"/>
    <dgm:cxn modelId="{CCE566F3-E122-47E0-BD1C-D5F446B5A282}" type="presOf" srcId="{AB020C25-3C0A-4DCE-ABC2-94A1D5DB54E5}" destId="{3C239E36-5D0A-4EF2-9BE9-0FB34C3D175F}" srcOrd="0" destOrd="0" presId="urn:microsoft.com/office/officeart/2005/8/layout/lProcess1"/>
    <dgm:cxn modelId="{0D9161F5-33F7-46B6-99B8-92DFA515F9E7}" type="presOf" srcId="{5C9393C4-48E1-497E-B35D-2A4E00FEB2ED}" destId="{90016926-9F5F-4E1E-B891-0C9F22222283}" srcOrd="0" destOrd="0" presId="urn:microsoft.com/office/officeart/2005/8/layout/lProcess1"/>
    <dgm:cxn modelId="{8873D2F8-7555-4C73-8522-B7FD7B686E2D}" srcId="{49A007B2-E0E4-4182-B9E0-9ABE404334A0}" destId="{C799BC45-6C92-4569-AFEE-BC99EADBF11A}" srcOrd="0" destOrd="0" parTransId="{54168641-8CF0-4BF0-8DFC-B569FAE0D7CF}" sibTransId="{77B24E44-D0DB-455C-8215-FF16D577A64A}"/>
    <dgm:cxn modelId="{195E3EFA-8B1E-4630-9177-E7384DAEE281}" type="presOf" srcId="{A0227FE3-3FA5-4012-8205-2E2170C8EBE7}" destId="{DB6AE00A-1F33-40C0-940F-527E9DCDCB27}" srcOrd="0" destOrd="0" presId="urn:microsoft.com/office/officeart/2005/8/layout/lProcess1"/>
    <dgm:cxn modelId="{D2F63A2A-612B-4916-A6DE-F149028982E2}" type="presParOf" srcId="{8649BD71-6592-4404-9DE0-D5A8E5788514}" destId="{91A859C2-2E59-444F-BD2A-222B11DBEA8B}" srcOrd="0" destOrd="0" presId="urn:microsoft.com/office/officeart/2005/8/layout/lProcess1"/>
    <dgm:cxn modelId="{50337C5D-6372-4B31-B909-24AC2A3B4914}" type="presParOf" srcId="{91A859C2-2E59-444F-BD2A-222B11DBEA8B}" destId="{BBE6BAE1-6F4F-4D9D-A7B3-4E637B1E2C22}" srcOrd="0" destOrd="0" presId="urn:microsoft.com/office/officeart/2005/8/layout/lProcess1"/>
    <dgm:cxn modelId="{C718B133-32F1-4F63-BA00-8FF5EEB0C50E}" type="presParOf" srcId="{91A859C2-2E59-444F-BD2A-222B11DBEA8B}" destId="{3C239E36-5D0A-4EF2-9BE9-0FB34C3D175F}" srcOrd="1" destOrd="0" presId="urn:microsoft.com/office/officeart/2005/8/layout/lProcess1"/>
    <dgm:cxn modelId="{F097A174-5B65-45CD-96CA-00FD8C81DB15}" type="presParOf" srcId="{91A859C2-2E59-444F-BD2A-222B11DBEA8B}" destId="{B8F00CF3-3A72-419A-B449-82A8D9524CF4}" srcOrd="2" destOrd="0" presId="urn:microsoft.com/office/officeart/2005/8/layout/lProcess1"/>
    <dgm:cxn modelId="{C593C506-D884-4AD1-9088-B5EEBC6257F0}" type="presParOf" srcId="{91A859C2-2E59-444F-BD2A-222B11DBEA8B}" destId="{DB6AE00A-1F33-40C0-940F-527E9DCDCB27}" srcOrd="3" destOrd="0" presId="urn:microsoft.com/office/officeart/2005/8/layout/lProcess1"/>
    <dgm:cxn modelId="{80C1FF61-A42D-45FA-8849-D6C2F9841090}" type="presParOf" srcId="{91A859C2-2E59-444F-BD2A-222B11DBEA8B}" destId="{90016926-9F5F-4E1E-B891-0C9F22222283}" srcOrd="4" destOrd="0" presId="urn:microsoft.com/office/officeart/2005/8/layout/lProcess1"/>
    <dgm:cxn modelId="{36CCFE9C-3227-427C-BFE4-718FBE2D8485}" type="presParOf" srcId="{8649BD71-6592-4404-9DE0-D5A8E5788514}" destId="{FA7016EE-2E36-41B0-B4A3-44FB08936FD2}" srcOrd="1" destOrd="0" presId="urn:microsoft.com/office/officeart/2005/8/layout/lProcess1"/>
    <dgm:cxn modelId="{FEDBDB19-6427-4924-BB5E-04D8610CA5B0}" type="presParOf" srcId="{8649BD71-6592-4404-9DE0-D5A8E5788514}" destId="{728D3416-85D0-48B0-BD65-07240830BC36}" srcOrd="2" destOrd="0" presId="urn:microsoft.com/office/officeart/2005/8/layout/lProcess1"/>
    <dgm:cxn modelId="{6EB3F0C8-053A-4B13-BFCC-5CA94F22D989}" type="presParOf" srcId="{728D3416-85D0-48B0-BD65-07240830BC36}" destId="{943800D0-B98B-4894-8ECF-58FA437203CC}" srcOrd="0" destOrd="0" presId="urn:microsoft.com/office/officeart/2005/8/layout/lProcess1"/>
    <dgm:cxn modelId="{8FE6E565-A2F6-43A1-9873-8292829FA0EB}" type="presParOf" srcId="{728D3416-85D0-48B0-BD65-07240830BC36}" destId="{60D708A3-B23A-4F49-8C2B-823B8F54EF16}" srcOrd="1" destOrd="0" presId="urn:microsoft.com/office/officeart/2005/8/layout/lProcess1"/>
    <dgm:cxn modelId="{32382F0F-56F1-46A7-86A0-FFCDF725D513}" type="presParOf" srcId="{728D3416-85D0-48B0-BD65-07240830BC36}" destId="{9FC4FA78-A640-4EE0-8B8D-8F80CB4BFF55}" srcOrd="2" destOrd="0" presId="urn:microsoft.com/office/officeart/2005/8/layout/lProcess1"/>
    <dgm:cxn modelId="{2F712416-FA86-4EE9-BF4B-FEE70B8741F6}" type="presParOf" srcId="{728D3416-85D0-48B0-BD65-07240830BC36}" destId="{EC509C9D-EA3D-48B4-A1C4-8BC541E61613}" srcOrd="3" destOrd="0" presId="urn:microsoft.com/office/officeart/2005/8/layout/lProcess1"/>
    <dgm:cxn modelId="{7B472F92-C4D3-4D75-9EC7-4A27114A3D5A}" type="presParOf" srcId="{728D3416-85D0-48B0-BD65-07240830BC36}" destId="{DCCF2915-E894-420B-A638-D3D7FA130898}" srcOrd="4" destOrd="0" presId="urn:microsoft.com/office/officeart/2005/8/layout/lProcess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51A52-56FA-48E6-9BD5-9ADBE5E1BA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PR"/>
        </a:p>
      </dgm:t>
    </dgm:pt>
    <dgm:pt modelId="{EF930DA4-E460-4AFD-89BB-F40ECD0382B5}">
      <dgm:prSet custT="1"/>
      <dgm:spPr>
        <a:noFill/>
        <a:ln w="28575" cap="flat" cmpd="sng" algn="ctr">
          <a:solidFill>
            <a:srgbClr val="00A261"/>
          </a:solidFill>
          <a:prstDash val="solid"/>
          <a:miter lim="800000"/>
        </a:ln>
        <a:effectLst/>
      </dgm:spPr>
      <dgm:t>
        <a:bodyPr spcFirstLastPara="0" vert="horz" wrap="square" lIns="68580" tIns="68580" rIns="68580" bIns="68580" numCol="1" spcCol="1270" anchor="ctr" anchorCtr="0"/>
        <a:lstStyle/>
        <a:p>
          <a:pPr marL="0" lvl="0" indent="0" algn="l" defTabSz="800100">
            <a:lnSpc>
              <a:spcPct val="90000"/>
            </a:lnSpc>
            <a:spcBef>
              <a:spcPct val="0"/>
            </a:spcBef>
            <a:spcAft>
              <a:spcPct val="35000"/>
            </a:spcAft>
            <a:buNone/>
          </a:pPr>
          <a:r>
            <a:rPr lang="es-ES_tradnl" sz="1800" b="0" kern="1200" noProof="0" dirty="0">
              <a:solidFill>
                <a:prstClr val="black"/>
              </a:solidFill>
              <a:latin typeface="Gill Sans MT" panose="020B0502020104020203" pitchFamily="34" charset="0"/>
              <a:ea typeface="+mn-ea"/>
              <a:cs typeface="+mn-cs"/>
            </a:rPr>
            <a:t>Coordinar y evaluar la efectividad de la prestación de los servicios contemplados en el MOC.</a:t>
          </a:r>
          <a:endParaRPr lang="en-US" sz="1800" b="0" kern="1200" noProof="0" dirty="0">
            <a:solidFill>
              <a:schemeClr val="tx1"/>
            </a:solidFill>
            <a:latin typeface="Gill Sans MT" panose="020B0502020104020203" pitchFamily="34" charset="0"/>
            <a:ea typeface="+mn-ea"/>
            <a:cs typeface="+mn-cs"/>
          </a:endParaRPr>
        </a:p>
      </dgm:t>
    </dgm:pt>
    <dgm:pt modelId="{0A258E05-1687-47B5-8D69-BC9D1038409B}" type="parTrans" cxnId="{E606E0DB-E180-4D48-B1B8-E08AB3D07BF3}">
      <dgm:prSet/>
      <dgm:spPr/>
      <dgm:t>
        <a:bodyPr/>
        <a:lstStyle/>
        <a:p>
          <a:pPr algn="l"/>
          <a:endParaRPr lang="es-PR" sz="1600">
            <a:latin typeface="Gill Sans MT" panose="020B0502020104020203" pitchFamily="34" charset="0"/>
          </a:endParaRPr>
        </a:p>
      </dgm:t>
    </dgm:pt>
    <dgm:pt modelId="{D6E964A9-8350-42F4-B95B-1842C368AC41}" type="sibTrans" cxnId="{E606E0DB-E180-4D48-B1B8-E08AB3D07BF3}">
      <dgm:prSet/>
      <dgm:spPr/>
      <dgm:t>
        <a:bodyPr/>
        <a:lstStyle/>
        <a:p>
          <a:pPr algn="l"/>
          <a:endParaRPr lang="es-PR" sz="1600">
            <a:latin typeface="Gill Sans MT" panose="020B0502020104020203" pitchFamily="34" charset="0"/>
          </a:endParaRPr>
        </a:p>
      </dgm:t>
    </dgm:pt>
    <dgm:pt modelId="{FFEBC15F-D5BB-49F7-906F-13F9A1BE986C}">
      <dgm:prSet custT="1"/>
      <dgm:spPr>
        <a:noFill/>
        <a:ln w="28575" cap="flat" cmpd="sng" algn="ctr">
          <a:solidFill>
            <a:srgbClr val="0E6937"/>
          </a:solidFill>
          <a:prstDash val="solid"/>
          <a:miter lim="800000"/>
        </a:ln>
        <a:effectLst/>
      </dgm:spPr>
      <dgm:t>
        <a:bodyPr spcFirstLastPara="0" vert="horz" wrap="square" lIns="68580" tIns="68580" rIns="68580" bIns="68580" numCol="1" spcCol="1270" anchor="ctr" anchorCtr="0"/>
        <a:lstStyle/>
        <a:p>
          <a:pPr marL="0" lvl="0" indent="0" algn="l" defTabSz="800100">
            <a:lnSpc>
              <a:spcPct val="90000"/>
            </a:lnSpc>
            <a:spcBef>
              <a:spcPct val="0"/>
            </a:spcBef>
            <a:spcAft>
              <a:spcPct val="35000"/>
            </a:spcAft>
            <a:buNone/>
          </a:pPr>
          <a:r>
            <a:rPr lang="es-ES_tradnl" sz="1800" b="0" kern="1200" noProof="0" dirty="0">
              <a:solidFill>
                <a:prstClr val="black"/>
              </a:solidFill>
              <a:latin typeface="Gill Sans MT" panose="020B0502020104020203" pitchFamily="34" charset="0"/>
              <a:ea typeface="+mn-ea"/>
              <a:cs typeface="+mn-cs"/>
            </a:rPr>
            <a:t>Asegurar que todas las necesidades de salud y preferencias en servicios de los afiliados SNPs sean cubiertas.</a:t>
          </a:r>
          <a:endParaRPr lang="en-US" sz="1800" b="0" kern="1200" noProof="0" dirty="0">
            <a:solidFill>
              <a:schemeClr val="tx1"/>
            </a:solidFill>
            <a:latin typeface="Gill Sans MT" panose="020B0502020104020203" pitchFamily="34" charset="0"/>
            <a:ea typeface="+mn-ea"/>
            <a:cs typeface="+mn-cs"/>
          </a:endParaRPr>
        </a:p>
      </dgm:t>
    </dgm:pt>
    <dgm:pt modelId="{3F374AAC-CBE3-45C5-A3CE-0B2166735E2D}" type="parTrans" cxnId="{7824D856-4BF1-4767-BDC8-E9706D5FF6B4}">
      <dgm:prSet/>
      <dgm:spPr/>
      <dgm:t>
        <a:bodyPr/>
        <a:lstStyle/>
        <a:p>
          <a:pPr algn="l"/>
          <a:endParaRPr lang="es-PR" sz="1600">
            <a:latin typeface="Gill Sans MT" panose="020B0502020104020203" pitchFamily="34" charset="0"/>
          </a:endParaRPr>
        </a:p>
      </dgm:t>
    </dgm:pt>
    <dgm:pt modelId="{F87EBC17-DD90-451F-B3AE-AF76BD8235C6}" type="sibTrans" cxnId="{7824D856-4BF1-4767-BDC8-E9706D5FF6B4}">
      <dgm:prSet/>
      <dgm:spPr/>
      <dgm:t>
        <a:bodyPr/>
        <a:lstStyle/>
        <a:p>
          <a:pPr algn="l"/>
          <a:endParaRPr lang="es-PR" sz="1600">
            <a:latin typeface="Gill Sans MT" panose="020B0502020104020203" pitchFamily="34" charset="0"/>
          </a:endParaRPr>
        </a:p>
      </dgm:t>
    </dgm:pt>
    <dgm:pt modelId="{B98EE3AE-90B0-470D-A0B8-EFA9A980EF28}">
      <dgm:prSet custT="1"/>
      <dgm:spPr>
        <a:noFill/>
        <a:ln w="28575" cap="flat" cmpd="sng" algn="ctr">
          <a:solidFill>
            <a:srgbClr val="96C93D"/>
          </a:solidFill>
          <a:prstDash val="solid"/>
          <a:miter lim="800000"/>
        </a:ln>
        <a:effectLst/>
      </dgm:spPr>
      <dgm:t>
        <a:bodyPr spcFirstLastPara="0" vert="horz" wrap="square" lIns="68580" tIns="68580" rIns="68580" bIns="68580" numCol="1" spcCol="1270" anchor="ctr" anchorCtr="0"/>
        <a:lstStyle/>
        <a:p>
          <a:pPr marL="0" lvl="0" indent="0" algn="l" defTabSz="800100">
            <a:lnSpc>
              <a:spcPct val="90000"/>
            </a:lnSpc>
            <a:spcBef>
              <a:spcPct val="0"/>
            </a:spcBef>
            <a:spcAft>
              <a:spcPct val="35000"/>
            </a:spcAft>
            <a:buNone/>
          </a:pPr>
          <a:r>
            <a:rPr lang="es-ES_tradnl" sz="1800" b="0" kern="1200" noProof="0" dirty="0">
              <a:solidFill>
                <a:prstClr val="black"/>
              </a:solidFill>
              <a:latin typeface="Gill Sans MT" panose="020B0502020104020203" pitchFamily="34" charset="0"/>
              <a:ea typeface="+mn-ea"/>
              <a:cs typeface="+mn-cs"/>
            </a:rPr>
            <a:t>Asegurar que se comparta la información médica entre los profesionales de salud, maximizando la efectividad, la eficiencia, la alta calidad en los servicios y mejorando los resultados de salud de los afiliados.</a:t>
          </a:r>
          <a:endParaRPr lang="en-US" sz="1800" b="0" kern="1200" noProof="0" dirty="0">
            <a:solidFill>
              <a:schemeClr val="tx1"/>
            </a:solidFill>
            <a:latin typeface="Gill Sans MT" panose="020B0502020104020203" pitchFamily="34" charset="0"/>
            <a:ea typeface="+mn-ea"/>
            <a:cs typeface="+mn-cs"/>
          </a:endParaRPr>
        </a:p>
      </dgm:t>
    </dgm:pt>
    <dgm:pt modelId="{0FBA385C-F8E0-4B58-84E1-9498DE6C836D}" type="parTrans" cxnId="{C1D40202-EF23-42A3-84AA-3F1813D6909B}">
      <dgm:prSet/>
      <dgm:spPr/>
      <dgm:t>
        <a:bodyPr/>
        <a:lstStyle/>
        <a:p>
          <a:pPr algn="l"/>
          <a:endParaRPr lang="es-PR" sz="1600">
            <a:latin typeface="Gill Sans MT" panose="020B0502020104020203" pitchFamily="34" charset="0"/>
          </a:endParaRPr>
        </a:p>
      </dgm:t>
    </dgm:pt>
    <dgm:pt modelId="{EB824E81-47AF-47FC-BD68-F188505855B9}" type="sibTrans" cxnId="{C1D40202-EF23-42A3-84AA-3F1813D6909B}">
      <dgm:prSet/>
      <dgm:spPr/>
      <dgm:t>
        <a:bodyPr/>
        <a:lstStyle/>
        <a:p>
          <a:pPr algn="l"/>
          <a:endParaRPr lang="es-PR" sz="1600">
            <a:latin typeface="Gill Sans MT" panose="020B0502020104020203" pitchFamily="34" charset="0"/>
          </a:endParaRPr>
        </a:p>
      </dgm:t>
    </dgm:pt>
    <dgm:pt modelId="{343858CE-4E67-4B3B-A574-33A5E6FB2B5E}" type="pres">
      <dgm:prSet presAssocID="{67851A52-56FA-48E6-9BD5-9ADBE5E1BA79}" presName="linear" presStyleCnt="0">
        <dgm:presLayoutVars>
          <dgm:animLvl val="lvl"/>
          <dgm:resizeHandles val="exact"/>
        </dgm:presLayoutVars>
      </dgm:prSet>
      <dgm:spPr/>
    </dgm:pt>
    <dgm:pt modelId="{86E4EF01-50B9-4025-9993-73F3B77AA7DF}" type="pres">
      <dgm:prSet presAssocID="{EF930DA4-E460-4AFD-89BB-F40ECD0382B5}" presName="parentText" presStyleLbl="node1" presStyleIdx="0" presStyleCnt="3">
        <dgm:presLayoutVars>
          <dgm:chMax val="0"/>
          <dgm:bulletEnabled val="1"/>
        </dgm:presLayoutVars>
      </dgm:prSet>
      <dgm:spPr>
        <a:xfrm>
          <a:off x="0" y="13048"/>
          <a:ext cx="6102581" cy="1212120"/>
        </a:xfrm>
        <a:prstGeom prst="roundRect">
          <a:avLst/>
        </a:prstGeom>
      </dgm:spPr>
    </dgm:pt>
    <dgm:pt modelId="{AE778DAF-62A7-49E1-85B6-375D75BD23CC}" type="pres">
      <dgm:prSet presAssocID="{D6E964A9-8350-42F4-B95B-1842C368AC41}" presName="spacer" presStyleCnt="0"/>
      <dgm:spPr/>
    </dgm:pt>
    <dgm:pt modelId="{AF0DBAEA-0C8F-46BC-AB5E-9A3C942378BF}" type="pres">
      <dgm:prSet presAssocID="{FFEBC15F-D5BB-49F7-906F-13F9A1BE986C}" presName="parentText" presStyleLbl="node1" presStyleIdx="1" presStyleCnt="3">
        <dgm:presLayoutVars>
          <dgm:chMax val="0"/>
          <dgm:bulletEnabled val="1"/>
        </dgm:presLayoutVars>
      </dgm:prSet>
      <dgm:spPr>
        <a:xfrm>
          <a:off x="0" y="1331728"/>
          <a:ext cx="6102581" cy="1212120"/>
        </a:xfrm>
        <a:prstGeom prst="roundRect">
          <a:avLst/>
        </a:prstGeom>
      </dgm:spPr>
    </dgm:pt>
    <dgm:pt modelId="{F807BD7A-7E21-4BB1-9C5B-459B7C87C2F0}" type="pres">
      <dgm:prSet presAssocID="{F87EBC17-DD90-451F-B3AE-AF76BD8235C6}" presName="spacer" presStyleCnt="0"/>
      <dgm:spPr/>
    </dgm:pt>
    <dgm:pt modelId="{3BDA9BCF-F804-43C9-950C-552C6B709D20}" type="pres">
      <dgm:prSet presAssocID="{B98EE3AE-90B0-470D-A0B8-EFA9A980EF28}" presName="parentText" presStyleLbl="node1" presStyleIdx="2" presStyleCnt="3" custLinFactNeighborX="-352" custLinFactNeighborY="-5278">
        <dgm:presLayoutVars>
          <dgm:chMax val="0"/>
          <dgm:bulletEnabled val="1"/>
        </dgm:presLayoutVars>
      </dgm:prSet>
      <dgm:spPr>
        <a:xfrm>
          <a:off x="0" y="2644784"/>
          <a:ext cx="6102581" cy="1212120"/>
        </a:xfrm>
        <a:prstGeom prst="roundRect">
          <a:avLst/>
        </a:prstGeom>
      </dgm:spPr>
    </dgm:pt>
  </dgm:ptLst>
  <dgm:cxnLst>
    <dgm:cxn modelId="{C1D40202-EF23-42A3-84AA-3F1813D6909B}" srcId="{67851A52-56FA-48E6-9BD5-9ADBE5E1BA79}" destId="{B98EE3AE-90B0-470D-A0B8-EFA9A980EF28}" srcOrd="2" destOrd="0" parTransId="{0FBA385C-F8E0-4B58-84E1-9498DE6C836D}" sibTransId="{EB824E81-47AF-47FC-BD68-F188505855B9}"/>
    <dgm:cxn modelId="{7642A942-7E83-4338-B822-CC01CD59E022}" type="presOf" srcId="{FFEBC15F-D5BB-49F7-906F-13F9A1BE986C}" destId="{AF0DBAEA-0C8F-46BC-AB5E-9A3C942378BF}" srcOrd="0" destOrd="0" presId="urn:microsoft.com/office/officeart/2005/8/layout/vList2"/>
    <dgm:cxn modelId="{7824D856-4BF1-4767-BDC8-E9706D5FF6B4}" srcId="{67851A52-56FA-48E6-9BD5-9ADBE5E1BA79}" destId="{FFEBC15F-D5BB-49F7-906F-13F9A1BE986C}" srcOrd="1" destOrd="0" parTransId="{3F374AAC-CBE3-45C5-A3CE-0B2166735E2D}" sibTransId="{F87EBC17-DD90-451F-B3AE-AF76BD8235C6}"/>
    <dgm:cxn modelId="{3D2BD796-57AA-4D2B-8B47-BB6EB333509A}" type="presOf" srcId="{67851A52-56FA-48E6-9BD5-9ADBE5E1BA79}" destId="{343858CE-4E67-4B3B-A574-33A5E6FB2B5E}" srcOrd="0" destOrd="0" presId="urn:microsoft.com/office/officeart/2005/8/layout/vList2"/>
    <dgm:cxn modelId="{5E033ECC-0018-4C16-9700-169F9D21A46E}" type="presOf" srcId="{B98EE3AE-90B0-470D-A0B8-EFA9A980EF28}" destId="{3BDA9BCF-F804-43C9-950C-552C6B709D20}" srcOrd="0" destOrd="0" presId="urn:microsoft.com/office/officeart/2005/8/layout/vList2"/>
    <dgm:cxn modelId="{E606E0DB-E180-4D48-B1B8-E08AB3D07BF3}" srcId="{67851A52-56FA-48E6-9BD5-9ADBE5E1BA79}" destId="{EF930DA4-E460-4AFD-89BB-F40ECD0382B5}" srcOrd="0" destOrd="0" parTransId="{0A258E05-1687-47B5-8D69-BC9D1038409B}" sibTransId="{D6E964A9-8350-42F4-B95B-1842C368AC41}"/>
    <dgm:cxn modelId="{973C5DF9-7B09-43E3-9446-8131B706C7DC}" type="presOf" srcId="{EF930DA4-E460-4AFD-89BB-F40ECD0382B5}" destId="{86E4EF01-50B9-4025-9993-73F3B77AA7DF}" srcOrd="0" destOrd="0" presId="urn:microsoft.com/office/officeart/2005/8/layout/vList2"/>
    <dgm:cxn modelId="{EF2F06B7-AD16-4E5F-8B95-83307F0A8FB9}" type="presParOf" srcId="{343858CE-4E67-4B3B-A574-33A5E6FB2B5E}" destId="{86E4EF01-50B9-4025-9993-73F3B77AA7DF}" srcOrd="0" destOrd="0" presId="urn:microsoft.com/office/officeart/2005/8/layout/vList2"/>
    <dgm:cxn modelId="{09831448-EBF2-4775-B01D-835FF7FE9318}" type="presParOf" srcId="{343858CE-4E67-4B3B-A574-33A5E6FB2B5E}" destId="{AE778DAF-62A7-49E1-85B6-375D75BD23CC}" srcOrd="1" destOrd="0" presId="urn:microsoft.com/office/officeart/2005/8/layout/vList2"/>
    <dgm:cxn modelId="{6E49DC99-1070-45E0-BC8E-1EDA9C3780F9}" type="presParOf" srcId="{343858CE-4E67-4B3B-A574-33A5E6FB2B5E}" destId="{AF0DBAEA-0C8F-46BC-AB5E-9A3C942378BF}" srcOrd="2" destOrd="0" presId="urn:microsoft.com/office/officeart/2005/8/layout/vList2"/>
    <dgm:cxn modelId="{2DF77849-9EFC-4DC1-B6E7-5BD2EBBD1E9A}" type="presParOf" srcId="{343858CE-4E67-4B3B-A574-33A5E6FB2B5E}" destId="{F807BD7A-7E21-4BB1-9C5B-459B7C87C2F0}" srcOrd="3" destOrd="0" presId="urn:microsoft.com/office/officeart/2005/8/layout/vList2"/>
    <dgm:cxn modelId="{FF2D82BF-C31E-4DF7-9D55-71D3F7D61684}" type="presParOf" srcId="{343858CE-4E67-4B3B-A574-33A5E6FB2B5E}" destId="{3BDA9BCF-F804-43C9-950C-552C6B709D20}"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A1C709-9E59-4BB6-9AD5-4849567BEC3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0E8A534-9997-4F68-829A-0141593A0B31}">
      <dgm:prSet custT="1">
        <dgm:style>
          <a:lnRef idx="2">
            <a:schemeClr val="accent6"/>
          </a:lnRef>
          <a:fillRef idx="1">
            <a:schemeClr val="lt1"/>
          </a:fillRef>
          <a:effectRef idx="0">
            <a:schemeClr val="accent6"/>
          </a:effectRef>
          <a:fontRef idx="minor">
            <a:schemeClr val="dk1"/>
          </a:fontRef>
        </dgm:style>
      </dgm:prSet>
      <dgm:spPr/>
      <dgm:t>
        <a:bodyPr/>
        <a:lstStyle/>
        <a:p>
          <a:pPr algn="l">
            <a:lnSpc>
              <a:spcPct val="100000"/>
            </a:lnSpc>
            <a:spcAft>
              <a:spcPts val="0"/>
            </a:spcAft>
          </a:pPr>
          <a:r>
            <a:rPr lang="es-ES_tradnl" sz="1800" noProof="0">
              <a:latin typeface="Gill Sans MT" panose="020B0502020104020203" pitchFamily="34" charset="0"/>
            </a:rPr>
            <a:t>Las secciones del HRA son cuidadosamente seleccionadas por el Equipo de Cuidado Interdisciplinario (ICT, por sus siglas en inglés) para evaluar posibles riesgos y necesidades en el afiliado, tanto clínicas como no clínicas.</a:t>
          </a:r>
          <a:endParaRPr lang="en-US" sz="1800" noProof="0" dirty="0">
            <a:latin typeface="Gill Sans MT" panose="020B0502020104020203" pitchFamily="34" charset="0"/>
          </a:endParaRPr>
        </a:p>
      </dgm:t>
    </dgm:pt>
    <dgm:pt modelId="{CDF24EB1-F4C7-42DC-BBFE-E590317A8045}" type="parTrans" cxnId="{E62BAEE0-D41C-4EBE-8DB0-2C464D17FBEE}">
      <dgm:prSet/>
      <dgm:spPr/>
      <dgm:t>
        <a:bodyPr/>
        <a:lstStyle/>
        <a:p>
          <a:endParaRPr lang="en-US"/>
        </a:p>
      </dgm:t>
    </dgm:pt>
    <dgm:pt modelId="{9B466E46-71B7-4238-A851-0D8702E3891F}" type="sibTrans" cxnId="{E62BAEE0-D41C-4EBE-8DB0-2C464D17FBEE}">
      <dgm:prSet/>
      <dgm:spPr/>
      <dgm:t>
        <a:bodyPr/>
        <a:lstStyle/>
        <a:p>
          <a:endParaRPr lang="en-US"/>
        </a:p>
      </dgm:t>
    </dgm:pt>
    <dgm:pt modelId="{1604A39C-6E38-DC4A-9469-9F73EA378E52}">
      <dgm:prSet>
        <dgm:style>
          <a:lnRef idx="2">
            <a:schemeClr val="accent6"/>
          </a:lnRef>
          <a:fillRef idx="1">
            <a:schemeClr val="lt1"/>
          </a:fillRef>
          <a:effectRef idx="0">
            <a:schemeClr val="accent6"/>
          </a:effectRef>
          <a:fontRef idx="minor">
            <a:schemeClr val="dk1"/>
          </a:fontRef>
        </dgm:style>
      </dgm:prSet>
      <dgm:spPr/>
      <dgm:t>
        <a:bodyPr/>
        <a:lstStyle/>
        <a:p>
          <a:pPr algn="l"/>
          <a:r>
            <a:rPr lang="es-ES_tradnl" noProof="0" dirty="0">
              <a:latin typeface="Gill Sans MT" panose="020B0502020104020203" pitchFamily="34" charset="0"/>
            </a:rPr>
            <a:t>Las necesidades identificadas en el HRA determinan el nivel de riesgo de salud del afiliado SNP en una de las siguientes tres (3) categorías: </a:t>
          </a:r>
          <a:r>
            <a:rPr lang="es-ES_tradnl" b="1" noProof="0" dirty="0">
              <a:solidFill>
                <a:srgbClr val="00A261"/>
              </a:solidFill>
              <a:latin typeface="Gill Sans MT" panose="020B0502020104020203" pitchFamily="34" charset="0"/>
            </a:rPr>
            <a:t>Leve, Moderado o Severo</a:t>
          </a:r>
          <a:r>
            <a:rPr lang="es-ES_tradnl" noProof="0" dirty="0">
              <a:latin typeface="Gill Sans MT" panose="020B0502020104020203" pitchFamily="34" charset="0"/>
            </a:rPr>
            <a:t>. También se genera el plan de cuidado individualizado, y se comparte con el afiliado y su PCP.</a:t>
          </a:r>
        </a:p>
      </dgm:t>
    </dgm:pt>
    <dgm:pt modelId="{4EF89D0D-144C-984B-B020-71F9633C3AD2}" type="parTrans" cxnId="{3F2E6F2B-ADAB-6843-8A37-5D6AD0A924F3}">
      <dgm:prSet/>
      <dgm:spPr/>
      <dgm:t>
        <a:bodyPr/>
        <a:lstStyle/>
        <a:p>
          <a:endParaRPr lang="en-US"/>
        </a:p>
      </dgm:t>
    </dgm:pt>
    <dgm:pt modelId="{2D3084BF-1207-D541-B38C-9E5AB74EF7B5}" type="sibTrans" cxnId="{3F2E6F2B-ADAB-6843-8A37-5D6AD0A924F3}">
      <dgm:prSet/>
      <dgm:spPr/>
      <dgm:t>
        <a:bodyPr/>
        <a:lstStyle/>
        <a:p>
          <a:endParaRPr lang="en-US"/>
        </a:p>
      </dgm:t>
    </dgm:pt>
    <dgm:pt modelId="{16C3CB80-2A71-429A-A1FF-F6DAC52AD325}" type="pres">
      <dgm:prSet presAssocID="{3EA1C709-9E59-4BB6-9AD5-4849567BEC39}" presName="linear" presStyleCnt="0">
        <dgm:presLayoutVars>
          <dgm:animLvl val="lvl"/>
          <dgm:resizeHandles val="exact"/>
        </dgm:presLayoutVars>
      </dgm:prSet>
      <dgm:spPr/>
    </dgm:pt>
    <dgm:pt modelId="{A2F46B46-CFD6-4362-B9AD-17924A1833A8}" type="pres">
      <dgm:prSet presAssocID="{B0E8A534-9997-4F68-829A-0141593A0B31}" presName="parentText" presStyleLbl="node1" presStyleIdx="0" presStyleCnt="2" custScaleY="83805" custLinFactNeighborY="-36564">
        <dgm:presLayoutVars>
          <dgm:chMax val="0"/>
          <dgm:bulletEnabled val="1"/>
        </dgm:presLayoutVars>
      </dgm:prSet>
      <dgm:spPr/>
    </dgm:pt>
    <dgm:pt modelId="{40370A0D-66E0-4EEA-ABE8-1ED198033D2F}" type="pres">
      <dgm:prSet presAssocID="{9B466E46-71B7-4238-A851-0D8702E3891F}" presName="spacer" presStyleCnt="0"/>
      <dgm:spPr/>
    </dgm:pt>
    <dgm:pt modelId="{3813C355-B835-BC41-819E-F77C597F01E6}" type="pres">
      <dgm:prSet presAssocID="{1604A39C-6E38-DC4A-9469-9F73EA378E52}" presName="parentText" presStyleLbl="node1" presStyleIdx="1" presStyleCnt="2" custLinFactY="2620" custLinFactNeighborY="100000">
        <dgm:presLayoutVars>
          <dgm:chMax val="0"/>
          <dgm:bulletEnabled val="1"/>
        </dgm:presLayoutVars>
      </dgm:prSet>
      <dgm:spPr/>
    </dgm:pt>
  </dgm:ptLst>
  <dgm:cxnLst>
    <dgm:cxn modelId="{3F2E6F2B-ADAB-6843-8A37-5D6AD0A924F3}" srcId="{3EA1C709-9E59-4BB6-9AD5-4849567BEC39}" destId="{1604A39C-6E38-DC4A-9469-9F73EA378E52}" srcOrd="1" destOrd="0" parTransId="{4EF89D0D-144C-984B-B020-71F9633C3AD2}" sibTransId="{2D3084BF-1207-D541-B38C-9E5AB74EF7B5}"/>
    <dgm:cxn modelId="{8D069A37-C5A4-468A-9AF4-56CD71AFA922}" type="presOf" srcId="{3EA1C709-9E59-4BB6-9AD5-4849567BEC39}" destId="{16C3CB80-2A71-429A-A1FF-F6DAC52AD325}" srcOrd="0" destOrd="0" presId="urn:microsoft.com/office/officeart/2005/8/layout/vList2"/>
    <dgm:cxn modelId="{09918248-15CA-4312-B9DD-BA3D23427141}" type="presOf" srcId="{B0E8A534-9997-4F68-829A-0141593A0B31}" destId="{A2F46B46-CFD6-4362-B9AD-17924A1833A8}" srcOrd="0" destOrd="0" presId="urn:microsoft.com/office/officeart/2005/8/layout/vList2"/>
    <dgm:cxn modelId="{CE12278A-A1EF-C84A-99C5-D257438A81F5}" type="presOf" srcId="{1604A39C-6E38-DC4A-9469-9F73EA378E52}" destId="{3813C355-B835-BC41-819E-F77C597F01E6}" srcOrd="0" destOrd="0" presId="urn:microsoft.com/office/officeart/2005/8/layout/vList2"/>
    <dgm:cxn modelId="{E62BAEE0-D41C-4EBE-8DB0-2C464D17FBEE}" srcId="{3EA1C709-9E59-4BB6-9AD5-4849567BEC39}" destId="{B0E8A534-9997-4F68-829A-0141593A0B31}" srcOrd="0" destOrd="0" parTransId="{CDF24EB1-F4C7-42DC-BBFE-E590317A8045}" sibTransId="{9B466E46-71B7-4238-A851-0D8702E3891F}"/>
    <dgm:cxn modelId="{575FE22A-0C5D-4D3E-BCE6-3581B12F06B0}" type="presParOf" srcId="{16C3CB80-2A71-429A-A1FF-F6DAC52AD325}" destId="{A2F46B46-CFD6-4362-B9AD-17924A1833A8}" srcOrd="0" destOrd="0" presId="urn:microsoft.com/office/officeart/2005/8/layout/vList2"/>
    <dgm:cxn modelId="{8A952E29-6B48-43BE-8015-BBB4247661CA}" type="presParOf" srcId="{16C3CB80-2A71-429A-A1FF-F6DAC52AD325}" destId="{40370A0D-66E0-4EEA-ABE8-1ED198033D2F}" srcOrd="1" destOrd="0" presId="urn:microsoft.com/office/officeart/2005/8/layout/vList2"/>
    <dgm:cxn modelId="{70614819-6E48-C741-8D40-6CCDDA3F2D2F}" type="presParOf" srcId="{16C3CB80-2A71-429A-A1FF-F6DAC52AD325}" destId="{3813C355-B835-BC41-819E-F77C597F01E6}"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833BB72-D11B-4F45-9785-EAAC6B5DF731}" type="doc">
      <dgm:prSet loTypeId="urn:microsoft.com/office/officeart/2005/8/layout/process1" loCatId="process" qsTypeId="urn:microsoft.com/office/officeart/2005/8/quickstyle/simple1" qsCatId="simple" csTypeId="urn:microsoft.com/office/officeart/2005/8/colors/accent3_1" csCatId="accent3" phldr="1"/>
      <dgm:spPr/>
      <dgm:t>
        <a:bodyPr/>
        <a:lstStyle/>
        <a:p>
          <a:endParaRPr lang="en-US"/>
        </a:p>
      </dgm:t>
    </dgm:pt>
    <dgm:pt modelId="{FEC56E20-E067-4EC4-BF21-4B2F317E49A5}">
      <dgm:prSet phldrT="[Text]" custT="1">
        <dgm:style>
          <a:lnRef idx="0">
            <a:schemeClr val="accent6"/>
          </a:lnRef>
          <a:fillRef idx="3">
            <a:schemeClr val="accent6"/>
          </a:fillRef>
          <a:effectRef idx="3">
            <a:schemeClr val="accent6"/>
          </a:effectRef>
          <a:fontRef idx="minor">
            <a:schemeClr val="lt1"/>
          </a:fontRef>
        </dgm:style>
      </dgm:prSet>
      <dgm:spPr>
        <a:solidFill>
          <a:srgbClr val="00A26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lIns="68580"/>
        <a:lstStyle/>
        <a:p>
          <a:r>
            <a:rPr lang="es-ES_tradnl" sz="1800" noProof="0" dirty="0">
              <a:solidFill>
                <a:schemeClr val="tx1"/>
              </a:solidFill>
              <a:effectLst/>
              <a:latin typeface="Gill Sans MT" panose="020B0502020104020203" pitchFamily="34" charset="0"/>
            </a:rPr>
            <a:t>Médico</a:t>
          </a:r>
          <a:endParaRPr lang="en-US" sz="1800" noProof="0" dirty="0">
            <a:solidFill>
              <a:schemeClr val="tx1"/>
            </a:solidFill>
            <a:effectLst/>
            <a:latin typeface="Gill Sans MT" panose="020B0502020104020203" pitchFamily="34" charset="0"/>
          </a:endParaRPr>
        </a:p>
      </dgm:t>
    </dgm:pt>
    <dgm:pt modelId="{0937DF1C-2B3D-4CE6-899F-74BC92E9CC69}" type="parTrans" cxnId="{D8C36F8F-27AF-48D4-A3A5-A3D65DE2885C}">
      <dgm:prSet/>
      <dgm:spPr/>
      <dgm:t>
        <a:bodyPr/>
        <a:lstStyle/>
        <a:p>
          <a:endParaRPr lang="en-US" sz="1800"/>
        </a:p>
      </dgm:t>
    </dgm:pt>
    <dgm:pt modelId="{4B870830-92D2-4BCC-8864-6861129A1651}" type="sibTrans" cxnId="{D8C36F8F-27AF-48D4-A3A5-A3D65DE2885C}">
      <dgm:prSet custT="1"/>
      <dgm:spPr>
        <a:solidFill>
          <a:schemeClr val="bg1">
            <a:lumMod val="50000"/>
          </a:schemeClr>
        </a:solidFill>
      </dgm:spPr>
      <dgm:t>
        <a:bodyPr/>
        <a:lstStyle/>
        <a:p>
          <a:endParaRPr lang="en-US" sz="1800" noProof="0" dirty="0"/>
        </a:p>
      </dgm:t>
    </dgm:pt>
    <dgm:pt modelId="{89C8210D-DCAB-2342-ADCA-0404D7034782}">
      <dgm:prSet phldrT="[Text]">
        <dgm:style>
          <a:lnRef idx="0">
            <a:schemeClr val="accent6"/>
          </a:lnRef>
          <a:fillRef idx="3">
            <a:schemeClr val="accent6"/>
          </a:fillRef>
          <a:effectRef idx="3">
            <a:schemeClr val="accent6"/>
          </a:effectRef>
          <a:fontRef idx="minor">
            <a:schemeClr val="lt1"/>
          </a:fontRef>
        </dgm:style>
      </dgm:prSet>
      <dgm:spPr>
        <a:solidFill>
          <a:srgbClr val="96C93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es-ES_tradnl" noProof="0" dirty="0">
              <a:solidFill>
                <a:schemeClr val="tx1"/>
              </a:solidFill>
              <a:effectLst/>
              <a:latin typeface="Gill Sans MT" panose="020B0502020104020203" pitchFamily="34" charset="0"/>
            </a:rPr>
            <a:t>Funcional</a:t>
          </a:r>
        </a:p>
      </dgm:t>
    </dgm:pt>
    <dgm:pt modelId="{E5AD7F64-CA9D-4147-A420-D4537A1DF45F}" type="parTrans" cxnId="{F89164A0-3DE4-104B-8A11-1D51EFE4FB67}">
      <dgm:prSet/>
      <dgm:spPr/>
      <dgm:t>
        <a:bodyPr/>
        <a:lstStyle/>
        <a:p>
          <a:endParaRPr lang="en-US"/>
        </a:p>
      </dgm:t>
    </dgm:pt>
    <dgm:pt modelId="{8BCFCC80-323C-4547-A7E5-AD927F9C82B7}" type="sibTrans" cxnId="{F89164A0-3DE4-104B-8A11-1D51EFE4FB67}">
      <dgm:prSet/>
      <dgm:spPr/>
      <dgm:t>
        <a:bodyPr/>
        <a:lstStyle/>
        <a:p>
          <a:endParaRPr lang="en-US"/>
        </a:p>
      </dgm:t>
    </dgm:pt>
    <dgm:pt modelId="{A9180C13-F2A0-1A4E-913C-53682070347F}">
      <dgm:prSet phldrT="[Text]">
        <dgm:style>
          <a:lnRef idx="0">
            <a:schemeClr val="accent6"/>
          </a:lnRef>
          <a:fillRef idx="3">
            <a:schemeClr val="accent6"/>
          </a:fillRef>
          <a:effectRef idx="3">
            <a:schemeClr val="accent6"/>
          </a:effectRef>
          <a:fontRef idx="minor">
            <a:schemeClr val="lt1"/>
          </a:fontRef>
        </dgm:style>
      </dgm:prSet>
      <dgm:spPr>
        <a:solidFill>
          <a:srgbClr val="0E693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es-ES_tradnl" noProof="0" dirty="0">
              <a:solidFill>
                <a:srgbClr val="C6E5CE"/>
              </a:solidFill>
              <a:effectLst/>
              <a:latin typeface="Gill Sans MT" panose="020B0502020104020203" pitchFamily="34" charset="0"/>
            </a:rPr>
            <a:t>Cognitivo</a:t>
          </a:r>
        </a:p>
      </dgm:t>
    </dgm:pt>
    <dgm:pt modelId="{30B2196E-3C3C-F44F-BE5E-7DCEE865A27B}" type="parTrans" cxnId="{5B658BBD-478B-4445-A704-9F35F572342D}">
      <dgm:prSet/>
      <dgm:spPr/>
      <dgm:t>
        <a:bodyPr/>
        <a:lstStyle/>
        <a:p>
          <a:endParaRPr lang="en-US"/>
        </a:p>
      </dgm:t>
    </dgm:pt>
    <dgm:pt modelId="{479536B2-BB00-2D41-A5D8-39CFE739FE9A}" type="sibTrans" cxnId="{5B658BBD-478B-4445-A704-9F35F572342D}">
      <dgm:prSet/>
      <dgm:spPr/>
      <dgm:t>
        <a:bodyPr/>
        <a:lstStyle/>
        <a:p>
          <a:endParaRPr lang="en-US"/>
        </a:p>
      </dgm:t>
    </dgm:pt>
    <dgm:pt modelId="{EB6E6654-EB47-ED4C-9781-2CFF4483CF96}">
      <dgm:prSet phldrT="[Text]">
        <dgm:style>
          <a:lnRef idx="0">
            <a:schemeClr val="accent6"/>
          </a:lnRef>
          <a:fillRef idx="3">
            <a:schemeClr val="accent6"/>
          </a:fillRef>
          <a:effectRef idx="3">
            <a:schemeClr val="accent6"/>
          </a:effectRef>
          <a:fontRef idx="minor">
            <a:schemeClr val="lt1"/>
          </a:fontRef>
        </dgm:style>
      </dgm:prSet>
      <dgm:spPr>
        <a:solidFill>
          <a:srgbClr val="C6E5CE"/>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es-ES_tradnl" noProof="0" dirty="0">
              <a:solidFill>
                <a:schemeClr val="tx1"/>
              </a:solidFill>
              <a:effectLst/>
              <a:latin typeface="Gill Sans MT" panose="020B0502020104020203" pitchFamily="34" charset="0"/>
            </a:rPr>
            <a:t>Psicosocial</a:t>
          </a:r>
        </a:p>
      </dgm:t>
    </dgm:pt>
    <dgm:pt modelId="{4BDEFA5F-943C-1C4B-ACBB-9C56D9E1351A}" type="parTrans" cxnId="{10F4E737-DCCB-6F45-AA31-11606FBC8C03}">
      <dgm:prSet/>
      <dgm:spPr/>
      <dgm:t>
        <a:bodyPr/>
        <a:lstStyle/>
        <a:p>
          <a:endParaRPr lang="en-US"/>
        </a:p>
      </dgm:t>
    </dgm:pt>
    <dgm:pt modelId="{D984F99C-D9CC-8A49-89D4-3D704894E7FE}" type="sibTrans" cxnId="{10F4E737-DCCB-6F45-AA31-11606FBC8C03}">
      <dgm:prSet/>
      <dgm:spPr/>
      <dgm:t>
        <a:bodyPr/>
        <a:lstStyle/>
        <a:p>
          <a:endParaRPr lang="en-US"/>
        </a:p>
      </dgm:t>
    </dgm:pt>
    <dgm:pt modelId="{F238F9C5-47C7-8148-B86F-B58BDFB1BCE3}">
      <dgm:prSet phldrT="[Text]">
        <dgm:style>
          <a:lnRef idx="0">
            <a:schemeClr val="accent6"/>
          </a:lnRef>
          <a:fillRef idx="3">
            <a:schemeClr val="accent6"/>
          </a:fillRef>
          <a:effectRef idx="3">
            <a:schemeClr val="accent6"/>
          </a:effectRef>
          <a:fontRef idx="minor">
            <a:schemeClr val="lt1"/>
          </a:fontRef>
        </dgm:style>
      </dgm:prSet>
      <dgm:spPr>
        <a:solidFill>
          <a:schemeClr val="accent6">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es-ES_tradnl" noProof="0" dirty="0">
              <a:solidFill>
                <a:schemeClr val="tx1"/>
              </a:solidFill>
              <a:effectLst/>
              <a:latin typeface="Gill Sans MT" panose="020B0502020104020203" pitchFamily="34" charset="0"/>
            </a:rPr>
            <a:t>Determinantes Sociales</a:t>
          </a:r>
        </a:p>
      </dgm:t>
    </dgm:pt>
    <dgm:pt modelId="{293D5A30-E883-CF4C-B8F3-DF11ABB0C356}" type="parTrans" cxnId="{2E82B85D-88F6-5D4A-A5E6-D848E48B2545}">
      <dgm:prSet/>
      <dgm:spPr/>
      <dgm:t>
        <a:bodyPr/>
        <a:lstStyle/>
        <a:p>
          <a:endParaRPr lang="en-US"/>
        </a:p>
      </dgm:t>
    </dgm:pt>
    <dgm:pt modelId="{F5D2E21C-06AB-9E41-82AF-084FFB40524C}" type="sibTrans" cxnId="{2E82B85D-88F6-5D4A-A5E6-D848E48B2545}">
      <dgm:prSet/>
      <dgm:spPr/>
      <dgm:t>
        <a:bodyPr/>
        <a:lstStyle/>
        <a:p>
          <a:endParaRPr lang="en-US"/>
        </a:p>
      </dgm:t>
    </dgm:pt>
    <dgm:pt modelId="{8BB8EA97-458F-794C-8671-BAFBB88E1866}">
      <dgm:prSet phldrT="[Text]">
        <dgm:style>
          <a:lnRef idx="0">
            <a:schemeClr val="accent6"/>
          </a:lnRef>
          <a:fillRef idx="3">
            <a:schemeClr val="accent6"/>
          </a:fillRef>
          <a:effectRef idx="3">
            <a:schemeClr val="accent6"/>
          </a:effectRef>
          <a:fontRef idx="minor">
            <a:schemeClr val="lt1"/>
          </a:fontRef>
        </dgm:style>
      </dgm:prSet>
      <dgm:spPr>
        <a:solidFill>
          <a:schemeClr val="accent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es-ES_tradnl" noProof="0" dirty="0">
              <a:solidFill>
                <a:schemeClr val="tx1"/>
              </a:solidFill>
              <a:effectLst/>
              <a:latin typeface="Gill Sans MT" panose="020B0502020104020203" pitchFamily="34" charset="0"/>
            </a:rPr>
            <a:t>Salud</a:t>
          </a:r>
        </a:p>
        <a:p>
          <a:r>
            <a:rPr lang="es-ES_tradnl" noProof="0" dirty="0">
              <a:solidFill>
                <a:schemeClr val="tx1"/>
              </a:solidFill>
              <a:effectLst/>
              <a:latin typeface="Gill Sans MT" panose="020B0502020104020203" pitchFamily="34" charset="0"/>
            </a:rPr>
            <a:t> Mental</a:t>
          </a:r>
          <a:endParaRPr lang="en-US"/>
        </a:p>
      </dgm:t>
    </dgm:pt>
    <dgm:pt modelId="{35B4D9DD-180A-2A4B-AE8F-4DC200E6E99B}" type="parTrans" cxnId="{C1602B96-A3AC-684C-BC4C-5769B4B5687C}">
      <dgm:prSet/>
      <dgm:spPr/>
      <dgm:t>
        <a:bodyPr/>
        <a:lstStyle/>
        <a:p>
          <a:endParaRPr lang="en-US"/>
        </a:p>
      </dgm:t>
    </dgm:pt>
    <dgm:pt modelId="{2B96BE68-CAEF-4D49-B03C-632D2E3C6134}" type="sibTrans" cxnId="{C1602B96-A3AC-684C-BC4C-5769B4B5687C}">
      <dgm:prSet/>
      <dgm:spPr/>
      <dgm:t>
        <a:bodyPr/>
        <a:lstStyle/>
        <a:p>
          <a:endParaRPr lang="en-US"/>
        </a:p>
      </dgm:t>
    </dgm:pt>
    <dgm:pt modelId="{B89BF7F4-E2E1-4C9D-88DF-1A4A8BB1BC3A}" type="pres">
      <dgm:prSet presAssocID="{F833BB72-D11B-4F45-9785-EAAC6B5DF731}" presName="Name0" presStyleCnt="0">
        <dgm:presLayoutVars>
          <dgm:dir/>
          <dgm:resizeHandles val="exact"/>
        </dgm:presLayoutVars>
      </dgm:prSet>
      <dgm:spPr/>
    </dgm:pt>
    <dgm:pt modelId="{62B4EF83-9FCE-4594-A2A2-3C4B70E31BAB}" type="pres">
      <dgm:prSet presAssocID="{FEC56E20-E067-4EC4-BF21-4B2F317E49A5}" presName="node" presStyleLbl="node1" presStyleIdx="0" presStyleCnt="6" custScaleX="97083" custScaleY="97156" custLinFactNeighborY="-70500">
        <dgm:presLayoutVars>
          <dgm:bulletEnabled val="1"/>
        </dgm:presLayoutVars>
      </dgm:prSet>
      <dgm:spPr/>
    </dgm:pt>
    <dgm:pt modelId="{5CA482E7-FC81-4023-98AD-BC6996F208AF}" type="pres">
      <dgm:prSet presAssocID="{4B870830-92D2-4BCC-8864-6861129A1651}" presName="sibTrans" presStyleLbl="sibTrans2D1" presStyleIdx="0" presStyleCnt="5"/>
      <dgm:spPr/>
    </dgm:pt>
    <dgm:pt modelId="{E2E4AB47-2518-4AFD-A586-CCB0B9E35F11}" type="pres">
      <dgm:prSet presAssocID="{4B870830-92D2-4BCC-8864-6861129A1651}" presName="connectorText" presStyleLbl="sibTrans2D1" presStyleIdx="0" presStyleCnt="5"/>
      <dgm:spPr/>
    </dgm:pt>
    <dgm:pt modelId="{DE4FE538-B1F0-194C-B1C1-122E3205391B}" type="pres">
      <dgm:prSet presAssocID="{89C8210D-DCAB-2342-ADCA-0404D7034782}" presName="node" presStyleLbl="node1" presStyleIdx="1" presStyleCnt="6" custScaleX="118972" custScaleY="100495" custLinFactNeighborY="-67863">
        <dgm:presLayoutVars>
          <dgm:bulletEnabled val="1"/>
        </dgm:presLayoutVars>
      </dgm:prSet>
      <dgm:spPr/>
    </dgm:pt>
    <dgm:pt modelId="{80C9D0B3-7F7B-3340-AF85-0CCDC9BE0F91}" type="pres">
      <dgm:prSet presAssocID="{8BCFCC80-323C-4547-A7E5-AD927F9C82B7}" presName="sibTrans" presStyleLbl="sibTrans2D1" presStyleIdx="1" presStyleCnt="5"/>
      <dgm:spPr/>
    </dgm:pt>
    <dgm:pt modelId="{0F93F519-1500-9849-BCEC-323D596106B3}" type="pres">
      <dgm:prSet presAssocID="{8BCFCC80-323C-4547-A7E5-AD927F9C82B7}" presName="connectorText" presStyleLbl="sibTrans2D1" presStyleIdx="1" presStyleCnt="5"/>
      <dgm:spPr/>
    </dgm:pt>
    <dgm:pt modelId="{B9B059D9-EF5F-DA41-A452-17C44C1F08BB}" type="pres">
      <dgm:prSet presAssocID="{A9180C13-F2A0-1A4E-913C-53682070347F}" presName="node" presStyleLbl="node1" presStyleIdx="2" presStyleCnt="6" custScaleX="125566" custLinFactNeighborX="-12300" custLinFactNeighborY="-64145">
        <dgm:presLayoutVars>
          <dgm:bulletEnabled val="1"/>
        </dgm:presLayoutVars>
      </dgm:prSet>
      <dgm:spPr/>
    </dgm:pt>
    <dgm:pt modelId="{AABEA395-A0A7-7948-9737-792FAAAA93A1}" type="pres">
      <dgm:prSet presAssocID="{479536B2-BB00-2D41-A5D8-39CFE739FE9A}" presName="sibTrans" presStyleLbl="sibTrans2D1" presStyleIdx="2" presStyleCnt="5"/>
      <dgm:spPr/>
    </dgm:pt>
    <dgm:pt modelId="{879ABBF9-80CA-9545-9AF5-FA77087E166C}" type="pres">
      <dgm:prSet presAssocID="{479536B2-BB00-2D41-A5D8-39CFE739FE9A}" presName="connectorText" presStyleLbl="sibTrans2D1" presStyleIdx="2" presStyleCnt="5"/>
      <dgm:spPr/>
    </dgm:pt>
    <dgm:pt modelId="{859F4706-3E05-FF45-8B91-3362F77F3A95}" type="pres">
      <dgm:prSet presAssocID="{EB6E6654-EB47-ED4C-9781-2CFF4483CF96}" presName="node" presStyleLbl="node1" presStyleIdx="3" presStyleCnt="6" custScaleX="121533" custLinFactNeighborY="-63877">
        <dgm:presLayoutVars>
          <dgm:bulletEnabled val="1"/>
        </dgm:presLayoutVars>
      </dgm:prSet>
      <dgm:spPr/>
    </dgm:pt>
    <dgm:pt modelId="{F67D429A-7929-F74B-927D-EB781BEF729C}" type="pres">
      <dgm:prSet presAssocID="{D984F99C-D9CC-8A49-89D4-3D704894E7FE}" presName="sibTrans" presStyleLbl="sibTrans2D1" presStyleIdx="3" presStyleCnt="5"/>
      <dgm:spPr/>
    </dgm:pt>
    <dgm:pt modelId="{038CDB8A-3DCA-254C-ABAA-01E74104FB18}" type="pres">
      <dgm:prSet presAssocID="{D984F99C-D9CC-8A49-89D4-3D704894E7FE}" presName="connectorText" presStyleLbl="sibTrans2D1" presStyleIdx="3" presStyleCnt="5"/>
      <dgm:spPr/>
    </dgm:pt>
    <dgm:pt modelId="{A7049F9A-6880-A14A-97FB-10A1BB662F57}" type="pres">
      <dgm:prSet presAssocID="{F238F9C5-47C7-8148-B86F-B58BDFB1BCE3}" presName="node" presStyleLbl="node1" presStyleIdx="4" presStyleCnt="6" custScaleX="148469" custLinFactNeighborX="3484" custLinFactNeighborY="-58854">
        <dgm:presLayoutVars>
          <dgm:bulletEnabled val="1"/>
        </dgm:presLayoutVars>
      </dgm:prSet>
      <dgm:spPr/>
    </dgm:pt>
    <dgm:pt modelId="{80F1D13E-16F4-BB43-A22E-0E8A4DB535E5}" type="pres">
      <dgm:prSet presAssocID="{F5D2E21C-06AB-9E41-82AF-084FFB40524C}" presName="sibTrans" presStyleLbl="sibTrans2D1" presStyleIdx="4" presStyleCnt="5"/>
      <dgm:spPr/>
    </dgm:pt>
    <dgm:pt modelId="{B4A8BE5A-8BA4-9E4A-BA14-AAA07EEA8004}" type="pres">
      <dgm:prSet presAssocID="{F5D2E21C-06AB-9E41-82AF-084FFB40524C}" presName="connectorText" presStyleLbl="sibTrans2D1" presStyleIdx="4" presStyleCnt="5"/>
      <dgm:spPr/>
    </dgm:pt>
    <dgm:pt modelId="{99BF2176-C2E0-6740-9071-29905C0ED5BC}" type="pres">
      <dgm:prSet presAssocID="{8BB8EA97-458F-794C-8671-BAFBB88E1866}" presName="node" presStyleLbl="node1" presStyleIdx="5" presStyleCnt="6" custScaleX="145889" custLinFactNeighborX="-12516" custLinFactNeighborY="-61480">
        <dgm:presLayoutVars>
          <dgm:bulletEnabled val="1"/>
        </dgm:presLayoutVars>
      </dgm:prSet>
      <dgm:spPr/>
    </dgm:pt>
  </dgm:ptLst>
  <dgm:cxnLst>
    <dgm:cxn modelId="{6368280A-A566-AB40-96BD-AD3DFC46AECC}" type="presOf" srcId="{479536B2-BB00-2D41-A5D8-39CFE739FE9A}" destId="{AABEA395-A0A7-7948-9737-792FAAAA93A1}" srcOrd="0" destOrd="0" presId="urn:microsoft.com/office/officeart/2005/8/layout/process1"/>
    <dgm:cxn modelId="{E432870E-A569-6B43-A773-F57D1C40C835}" type="presOf" srcId="{F238F9C5-47C7-8148-B86F-B58BDFB1BCE3}" destId="{A7049F9A-6880-A14A-97FB-10A1BB662F57}" srcOrd="0" destOrd="0" presId="urn:microsoft.com/office/officeart/2005/8/layout/process1"/>
    <dgm:cxn modelId="{79FDFA15-39EB-884A-962C-2E343CBBBD9E}" type="presOf" srcId="{479536B2-BB00-2D41-A5D8-39CFE739FE9A}" destId="{879ABBF9-80CA-9545-9AF5-FA77087E166C}" srcOrd="1" destOrd="0" presId="urn:microsoft.com/office/officeart/2005/8/layout/process1"/>
    <dgm:cxn modelId="{379D5E1E-3AB0-42C7-92EE-7B2038289791}" type="presOf" srcId="{4B870830-92D2-4BCC-8864-6861129A1651}" destId="{E2E4AB47-2518-4AFD-A586-CCB0B9E35F11}" srcOrd="1" destOrd="0" presId="urn:microsoft.com/office/officeart/2005/8/layout/process1"/>
    <dgm:cxn modelId="{74E11D2A-1567-A243-9CE2-3A36780F5B47}" type="presOf" srcId="{EB6E6654-EB47-ED4C-9781-2CFF4483CF96}" destId="{859F4706-3E05-FF45-8B91-3362F77F3A95}" srcOrd="0" destOrd="0" presId="urn:microsoft.com/office/officeart/2005/8/layout/process1"/>
    <dgm:cxn modelId="{5314DE33-9D69-814B-84F6-085A3524A15D}" type="presOf" srcId="{D984F99C-D9CC-8A49-89D4-3D704894E7FE}" destId="{F67D429A-7929-F74B-927D-EB781BEF729C}" srcOrd="0" destOrd="0" presId="urn:microsoft.com/office/officeart/2005/8/layout/process1"/>
    <dgm:cxn modelId="{10F4E737-DCCB-6F45-AA31-11606FBC8C03}" srcId="{F833BB72-D11B-4F45-9785-EAAC6B5DF731}" destId="{EB6E6654-EB47-ED4C-9781-2CFF4483CF96}" srcOrd="3" destOrd="0" parTransId="{4BDEFA5F-943C-1C4B-ACBB-9C56D9E1351A}" sibTransId="{D984F99C-D9CC-8A49-89D4-3D704894E7FE}"/>
    <dgm:cxn modelId="{C8BED038-F0B1-4D79-948B-D6FD82255A0B}" type="presOf" srcId="{4B870830-92D2-4BCC-8864-6861129A1651}" destId="{5CA482E7-FC81-4023-98AD-BC6996F208AF}" srcOrd="0" destOrd="0" presId="urn:microsoft.com/office/officeart/2005/8/layout/process1"/>
    <dgm:cxn modelId="{2724DA38-C60E-40F4-8971-3FE425BE489D}" type="presOf" srcId="{F833BB72-D11B-4F45-9785-EAAC6B5DF731}" destId="{B89BF7F4-E2E1-4C9D-88DF-1A4A8BB1BC3A}" srcOrd="0" destOrd="0" presId="urn:microsoft.com/office/officeart/2005/8/layout/process1"/>
    <dgm:cxn modelId="{855A1741-0B72-FF42-B81D-3288663434C4}" type="presOf" srcId="{89C8210D-DCAB-2342-ADCA-0404D7034782}" destId="{DE4FE538-B1F0-194C-B1C1-122E3205391B}" srcOrd="0" destOrd="0" presId="urn:microsoft.com/office/officeart/2005/8/layout/process1"/>
    <dgm:cxn modelId="{C9D0C64C-EB16-7C4B-BB09-1D263313B36C}" type="presOf" srcId="{D984F99C-D9CC-8A49-89D4-3D704894E7FE}" destId="{038CDB8A-3DCA-254C-ABAA-01E74104FB18}" srcOrd="1" destOrd="0" presId="urn:microsoft.com/office/officeart/2005/8/layout/process1"/>
    <dgm:cxn modelId="{FE5B734F-E84F-AA4E-A64B-4F9A1AA24D18}" type="presOf" srcId="{A9180C13-F2A0-1A4E-913C-53682070347F}" destId="{B9B059D9-EF5F-DA41-A452-17C44C1F08BB}" srcOrd="0" destOrd="0" presId="urn:microsoft.com/office/officeart/2005/8/layout/process1"/>
    <dgm:cxn modelId="{2E82B85D-88F6-5D4A-A5E6-D848E48B2545}" srcId="{F833BB72-D11B-4F45-9785-EAAC6B5DF731}" destId="{F238F9C5-47C7-8148-B86F-B58BDFB1BCE3}" srcOrd="4" destOrd="0" parTransId="{293D5A30-E883-CF4C-B8F3-DF11ABB0C356}" sibTransId="{F5D2E21C-06AB-9E41-82AF-084FFB40524C}"/>
    <dgm:cxn modelId="{BAC5F35E-CF3F-1D43-8FC6-A9A9235AD821}" type="presOf" srcId="{8BCFCC80-323C-4547-A7E5-AD927F9C82B7}" destId="{0F93F519-1500-9849-BCEC-323D596106B3}" srcOrd="1" destOrd="0" presId="urn:microsoft.com/office/officeart/2005/8/layout/process1"/>
    <dgm:cxn modelId="{AEE20175-6455-8149-BC7A-843AFBE392B4}" type="presOf" srcId="{F5D2E21C-06AB-9E41-82AF-084FFB40524C}" destId="{80F1D13E-16F4-BB43-A22E-0E8A4DB535E5}" srcOrd="0" destOrd="0" presId="urn:microsoft.com/office/officeart/2005/8/layout/process1"/>
    <dgm:cxn modelId="{A67BB388-0C52-0A42-9FD4-AFDF4231FD11}" type="presOf" srcId="{8BCFCC80-323C-4547-A7E5-AD927F9C82B7}" destId="{80C9D0B3-7F7B-3340-AF85-0CCDC9BE0F91}" srcOrd="0" destOrd="0" presId="urn:microsoft.com/office/officeart/2005/8/layout/process1"/>
    <dgm:cxn modelId="{D8C36F8F-27AF-48D4-A3A5-A3D65DE2885C}" srcId="{F833BB72-D11B-4F45-9785-EAAC6B5DF731}" destId="{FEC56E20-E067-4EC4-BF21-4B2F317E49A5}" srcOrd="0" destOrd="0" parTransId="{0937DF1C-2B3D-4CE6-899F-74BC92E9CC69}" sibTransId="{4B870830-92D2-4BCC-8864-6861129A1651}"/>
    <dgm:cxn modelId="{C1602B96-A3AC-684C-BC4C-5769B4B5687C}" srcId="{F833BB72-D11B-4F45-9785-EAAC6B5DF731}" destId="{8BB8EA97-458F-794C-8671-BAFBB88E1866}" srcOrd="5" destOrd="0" parTransId="{35B4D9DD-180A-2A4B-AE8F-4DC200E6E99B}" sibTransId="{2B96BE68-CAEF-4D49-B03C-632D2E3C6134}"/>
    <dgm:cxn modelId="{F89164A0-3DE4-104B-8A11-1D51EFE4FB67}" srcId="{F833BB72-D11B-4F45-9785-EAAC6B5DF731}" destId="{89C8210D-DCAB-2342-ADCA-0404D7034782}" srcOrd="1" destOrd="0" parTransId="{E5AD7F64-CA9D-4147-A420-D4537A1DF45F}" sibTransId="{8BCFCC80-323C-4547-A7E5-AD927F9C82B7}"/>
    <dgm:cxn modelId="{5B658BBD-478B-4445-A704-9F35F572342D}" srcId="{F833BB72-D11B-4F45-9785-EAAC6B5DF731}" destId="{A9180C13-F2A0-1A4E-913C-53682070347F}" srcOrd="2" destOrd="0" parTransId="{30B2196E-3C3C-F44F-BE5E-7DCEE865A27B}" sibTransId="{479536B2-BB00-2D41-A5D8-39CFE739FE9A}"/>
    <dgm:cxn modelId="{710A74E5-1E2E-4DD0-9035-F3B0A80E8AF1}" type="presOf" srcId="{FEC56E20-E067-4EC4-BF21-4B2F317E49A5}" destId="{62B4EF83-9FCE-4594-A2A2-3C4B70E31BAB}" srcOrd="0" destOrd="0" presId="urn:microsoft.com/office/officeart/2005/8/layout/process1"/>
    <dgm:cxn modelId="{34E6B1E5-0F3F-D143-83B1-04BD976689A3}" type="presOf" srcId="{8BB8EA97-458F-794C-8671-BAFBB88E1866}" destId="{99BF2176-C2E0-6740-9071-29905C0ED5BC}" srcOrd="0" destOrd="0" presId="urn:microsoft.com/office/officeart/2005/8/layout/process1"/>
    <dgm:cxn modelId="{E05A94E8-1F1B-9049-B64B-0F948CD809A8}" type="presOf" srcId="{F5D2E21C-06AB-9E41-82AF-084FFB40524C}" destId="{B4A8BE5A-8BA4-9E4A-BA14-AAA07EEA8004}" srcOrd="1" destOrd="0" presId="urn:microsoft.com/office/officeart/2005/8/layout/process1"/>
    <dgm:cxn modelId="{4DE9E1BB-D459-4C5F-A7B2-E2AAB0C6740E}" type="presParOf" srcId="{B89BF7F4-E2E1-4C9D-88DF-1A4A8BB1BC3A}" destId="{62B4EF83-9FCE-4594-A2A2-3C4B70E31BAB}" srcOrd="0" destOrd="0" presId="urn:microsoft.com/office/officeart/2005/8/layout/process1"/>
    <dgm:cxn modelId="{57CCB065-7AB5-4F3E-822C-4F381622AD5F}" type="presParOf" srcId="{B89BF7F4-E2E1-4C9D-88DF-1A4A8BB1BC3A}" destId="{5CA482E7-FC81-4023-98AD-BC6996F208AF}" srcOrd="1" destOrd="0" presId="urn:microsoft.com/office/officeart/2005/8/layout/process1"/>
    <dgm:cxn modelId="{13A8209E-BFB8-4413-8E8B-A3DA8345A025}" type="presParOf" srcId="{5CA482E7-FC81-4023-98AD-BC6996F208AF}" destId="{E2E4AB47-2518-4AFD-A586-CCB0B9E35F11}" srcOrd="0" destOrd="0" presId="urn:microsoft.com/office/officeart/2005/8/layout/process1"/>
    <dgm:cxn modelId="{74AECB8A-AA03-A64F-8710-D99F8EAE0AAD}" type="presParOf" srcId="{B89BF7F4-E2E1-4C9D-88DF-1A4A8BB1BC3A}" destId="{DE4FE538-B1F0-194C-B1C1-122E3205391B}" srcOrd="2" destOrd="0" presId="urn:microsoft.com/office/officeart/2005/8/layout/process1"/>
    <dgm:cxn modelId="{7065E26C-5237-6F4B-844F-00BA6E349FF8}" type="presParOf" srcId="{B89BF7F4-E2E1-4C9D-88DF-1A4A8BB1BC3A}" destId="{80C9D0B3-7F7B-3340-AF85-0CCDC9BE0F91}" srcOrd="3" destOrd="0" presId="urn:microsoft.com/office/officeart/2005/8/layout/process1"/>
    <dgm:cxn modelId="{5365F788-34D1-164F-AA87-F8791060C3EE}" type="presParOf" srcId="{80C9D0B3-7F7B-3340-AF85-0CCDC9BE0F91}" destId="{0F93F519-1500-9849-BCEC-323D596106B3}" srcOrd="0" destOrd="0" presId="urn:microsoft.com/office/officeart/2005/8/layout/process1"/>
    <dgm:cxn modelId="{8B871DD9-850B-BC43-876E-E6B2057D16A6}" type="presParOf" srcId="{B89BF7F4-E2E1-4C9D-88DF-1A4A8BB1BC3A}" destId="{B9B059D9-EF5F-DA41-A452-17C44C1F08BB}" srcOrd="4" destOrd="0" presId="urn:microsoft.com/office/officeart/2005/8/layout/process1"/>
    <dgm:cxn modelId="{F287CAA0-933F-A642-A963-9B16BC868BF5}" type="presParOf" srcId="{B89BF7F4-E2E1-4C9D-88DF-1A4A8BB1BC3A}" destId="{AABEA395-A0A7-7948-9737-792FAAAA93A1}" srcOrd="5" destOrd="0" presId="urn:microsoft.com/office/officeart/2005/8/layout/process1"/>
    <dgm:cxn modelId="{74FC8819-AD08-E344-9ADE-24F0304A0CA6}" type="presParOf" srcId="{AABEA395-A0A7-7948-9737-792FAAAA93A1}" destId="{879ABBF9-80CA-9545-9AF5-FA77087E166C}" srcOrd="0" destOrd="0" presId="urn:microsoft.com/office/officeart/2005/8/layout/process1"/>
    <dgm:cxn modelId="{C352313E-830B-DF4A-8962-44C0AF933EBA}" type="presParOf" srcId="{B89BF7F4-E2E1-4C9D-88DF-1A4A8BB1BC3A}" destId="{859F4706-3E05-FF45-8B91-3362F77F3A95}" srcOrd="6" destOrd="0" presId="urn:microsoft.com/office/officeart/2005/8/layout/process1"/>
    <dgm:cxn modelId="{0FA4BFD2-C7EA-554F-8722-57FB9A648E33}" type="presParOf" srcId="{B89BF7F4-E2E1-4C9D-88DF-1A4A8BB1BC3A}" destId="{F67D429A-7929-F74B-927D-EB781BEF729C}" srcOrd="7" destOrd="0" presId="urn:microsoft.com/office/officeart/2005/8/layout/process1"/>
    <dgm:cxn modelId="{28C91314-4B3C-1944-B676-542439C16CF1}" type="presParOf" srcId="{F67D429A-7929-F74B-927D-EB781BEF729C}" destId="{038CDB8A-3DCA-254C-ABAA-01E74104FB18}" srcOrd="0" destOrd="0" presId="urn:microsoft.com/office/officeart/2005/8/layout/process1"/>
    <dgm:cxn modelId="{357A3BB3-E39C-B44A-8DAD-1A631D576E5A}" type="presParOf" srcId="{B89BF7F4-E2E1-4C9D-88DF-1A4A8BB1BC3A}" destId="{A7049F9A-6880-A14A-97FB-10A1BB662F57}" srcOrd="8" destOrd="0" presId="urn:microsoft.com/office/officeart/2005/8/layout/process1"/>
    <dgm:cxn modelId="{1EE3EA1D-9043-C742-B6A2-D4500A5DC43F}" type="presParOf" srcId="{B89BF7F4-E2E1-4C9D-88DF-1A4A8BB1BC3A}" destId="{80F1D13E-16F4-BB43-A22E-0E8A4DB535E5}" srcOrd="9" destOrd="0" presId="urn:microsoft.com/office/officeart/2005/8/layout/process1"/>
    <dgm:cxn modelId="{2315C12F-70E7-8642-A83F-9EE73E537A6C}" type="presParOf" srcId="{80F1D13E-16F4-BB43-A22E-0E8A4DB535E5}" destId="{B4A8BE5A-8BA4-9E4A-BA14-AAA07EEA8004}" srcOrd="0" destOrd="0" presId="urn:microsoft.com/office/officeart/2005/8/layout/process1"/>
    <dgm:cxn modelId="{3AB3B58F-AB3F-FF4D-8D95-A47CF0B2931D}" type="presParOf" srcId="{B89BF7F4-E2E1-4C9D-88DF-1A4A8BB1BC3A}" destId="{99BF2176-C2E0-6740-9071-29905C0ED5BC}" srcOrd="10" destOrd="0" presId="urn:microsoft.com/office/officeart/2005/8/layout/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7A35330-3152-4E0C-A3B0-E3E3999D96F2}" type="doc">
      <dgm:prSet loTypeId="urn:microsoft.com/office/officeart/2008/layout/LinedList" loCatId="list" qsTypeId="urn:microsoft.com/office/officeart/2005/8/quickstyle/simple1" qsCatId="simple" csTypeId="urn:microsoft.com/office/officeart/2005/8/colors/accent6_5" csCatId="accent6" phldr="1"/>
      <dgm:spPr/>
      <dgm:t>
        <a:bodyPr/>
        <a:lstStyle/>
        <a:p>
          <a:endParaRPr lang="es-ES"/>
        </a:p>
      </dgm:t>
    </dgm:pt>
    <dgm:pt modelId="{B3ADF1AE-2450-4AF5-8CFA-06A6710FA360}">
      <dgm:prSet custT="1"/>
      <dgm:spPr/>
      <dgm:t>
        <a:bodyPr/>
        <a:lstStyle/>
        <a:p>
          <a:pPr algn="l"/>
          <a:r>
            <a:rPr lang="es-ES_tradnl" sz="1800" noProof="0">
              <a:latin typeface="Gill Sans MT" panose="020B0502020104020203" pitchFamily="34" charset="0"/>
            </a:rPr>
            <a:t>El </a:t>
          </a:r>
          <a:r>
            <a:rPr lang="es-ES_tradnl" sz="1800" i="1" noProof="0">
              <a:latin typeface="Gill Sans MT" panose="020B0502020104020203" pitchFamily="34" charset="0"/>
            </a:rPr>
            <a:t>Comprehensive Health Risk Assessment Tool </a:t>
          </a:r>
          <a:r>
            <a:rPr lang="es-ES_tradnl" sz="1800" noProof="0">
              <a:latin typeface="Gill Sans MT" panose="020B0502020104020203" pitchFamily="34" charset="0"/>
            </a:rPr>
            <a:t>(CHRAT, por sus siglas en inglés) es administrado por el PCP y es inclusivo del ICT.</a:t>
          </a:r>
          <a:endParaRPr lang="en-US" sz="1800" noProof="0" dirty="0">
            <a:latin typeface="Gill Sans MT" panose="020B0502020104020203" pitchFamily="34" charset="0"/>
          </a:endParaRPr>
        </a:p>
      </dgm:t>
    </dgm:pt>
    <dgm:pt modelId="{164FD7E2-3A78-43FB-BD08-7FFB03C1E0CD}" type="parTrans" cxnId="{2B2B1B10-536A-4627-A249-7554FEB827D6}">
      <dgm:prSet/>
      <dgm:spPr/>
      <dgm:t>
        <a:bodyPr/>
        <a:lstStyle/>
        <a:p>
          <a:pPr algn="l"/>
          <a:endParaRPr lang="es-ES" sz="1800"/>
        </a:p>
      </dgm:t>
    </dgm:pt>
    <dgm:pt modelId="{117ED7AB-55EF-49A9-95C5-641A705E9F61}" type="sibTrans" cxnId="{2B2B1B10-536A-4627-A249-7554FEB827D6}">
      <dgm:prSet/>
      <dgm:spPr/>
      <dgm:t>
        <a:bodyPr/>
        <a:lstStyle/>
        <a:p>
          <a:pPr algn="l"/>
          <a:endParaRPr lang="es-ES" sz="1800"/>
        </a:p>
      </dgm:t>
    </dgm:pt>
    <dgm:pt modelId="{C0DB92E6-C0AF-2F44-BD91-8B977CE74DC9}">
      <dgm:prSet custT="1"/>
      <dgm:spPr/>
      <dgm:t>
        <a:bodyPr/>
        <a:lstStyle/>
        <a:p>
          <a:pPr algn="l"/>
          <a:r>
            <a:rPr lang="es-ES_tradnl" sz="1800" noProof="0" dirty="0">
              <a:latin typeface="Gill Sans MT" panose="020B0502020104020203" pitchFamily="34" charset="0"/>
            </a:rPr>
            <a:t>El proceso del CHRAT permite al PCP o al médico obtener un perfil de salud actualizado de sus pacientes y desarrollar el Plan de Cuidado Individualizado (ICP, por sus siglas en inglés) junto con el afiliado al momento de la administración.</a:t>
          </a:r>
        </a:p>
      </dgm:t>
    </dgm:pt>
    <dgm:pt modelId="{79A91248-9B4A-AC45-95A3-D1A2CD593FAC}" type="parTrans" cxnId="{28CC6F23-D902-9A40-951C-F65FA10C0493}">
      <dgm:prSet/>
      <dgm:spPr/>
      <dgm:t>
        <a:bodyPr/>
        <a:lstStyle/>
        <a:p>
          <a:pPr algn="l"/>
          <a:endParaRPr lang="en-US" sz="1800"/>
        </a:p>
      </dgm:t>
    </dgm:pt>
    <dgm:pt modelId="{5E9DD15D-3727-9340-A37F-0F82FB4FD060}" type="sibTrans" cxnId="{28CC6F23-D902-9A40-951C-F65FA10C0493}">
      <dgm:prSet/>
      <dgm:spPr/>
      <dgm:t>
        <a:bodyPr/>
        <a:lstStyle/>
        <a:p>
          <a:pPr algn="l"/>
          <a:endParaRPr lang="en-US" sz="1800"/>
        </a:p>
      </dgm:t>
    </dgm:pt>
    <dgm:pt modelId="{B8353F76-5531-234A-A4FF-4B69F31451BE}">
      <dgm:prSet custT="1"/>
      <dgm:spPr/>
      <dgm:t>
        <a:bodyPr/>
        <a:lstStyle/>
        <a:p>
          <a:pPr algn="l"/>
          <a:r>
            <a:rPr lang="es-ES_tradnl" sz="1800" noProof="0" dirty="0">
              <a:latin typeface="Gill Sans MT" panose="020B0502020104020203" pitchFamily="34" charset="0"/>
            </a:rPr>
            <a:t>El Plan de Cuidado Individualizado contiene estrategias y recomendaciones personalizadas para ayudar al paciente a alcanzar sus metas de salud de manera efectiva, tomando en consideración las preferencias  del paciente en el cuidado de su salud. La información compartida incluye problemas de salud, intervenciones, recomendaciones y metas medibles.</a:t>
          </a:r>
        </a:p>
      </dgm:t>
    </dgm:pt>
    <dgm:pt modelId="{34F187B4-352E-AC4D-97E7-174BF069F604}" type="parTrans" cxnId="{FA660C2A-F347-4F4E-8804-D36A212EFE2B}">
      <dgm:prSet/>
      <dgm:spPr/>
      <dgm:t>
        <a:bodyPr/>
        <a:lstStyle/>
        <a:p>
          <a:pPr algn="l"/>
          <a:endParaRPr lang="en-US" sz="1800"/>
        </a:p>
      </dgm:t>
    </dgm:pt>
    <dgm:pt modelId="{10E1E8B5-F650-4846-9D4C-79DEFC2C74CE}" type="sibTrans" cxnId="{FA660C2A-F347-4F4E-8804-D36A212EFE2B}">
      <dgm:prSet/>
      <dgm:spPr/>
      <dgm:t>
        <a:bodyPr/>
        <a:lstStyle/>
        <a:p>
          <a:pPr algn="l"/>
          <a:endParaRPr lang="en-US" sz="1800"/>
        </a:p>
      </dgm:t>
    </dgm:pt>
    <dgm:pt modelId="{9474E75C-C31F-7F4B-8A54-F6804FD65762}">
      <dgm:prSet custT="1"/>
      <dgm:spPr/>
      <dgm:t>
        <a:bodyPr/>
        <a:lstStyle/>
        <a:p>
          <a:pPr algn="l"/>
          <a:r>
            <a:rPr lang="es-ES_tradnl" sz="1800" noProof="0" dirty="0">
              <a:latin typeface="Gill Sans MT" panose="020B0502020104020203" pitchFamily="34" charset="0"/>
            </a:rPr>
            <a:t>Un CHRAT inicial y anual se puede realizar cara a cara o a través de una cita médica de telesalud entre el PCP/médico y el afiliado.</a:t>
          </a:r>
        </a:p>
      </dgm:t>
    </dgm:pt>
    <dgm:pt modelId="{994A83A9-0981-F945-B4E4-F4BECAD546DC}" type="parTrans" cxnId="{60D79E2D-DB6A-754E-BD84-F4F13BA6E293}">
      <dgm:prSet/>
      <dgm:spPr/>
      <dgm:t>
        <a:bodyPr/>
        <a:lstStyle/>
        <a:p>
          <a:pPr algn="l"/>
          <a:endParaRPr lang="en-US" sz="1800"/>
        </a:p>
      </dgm:t>
    </dgm:pt>
    <dgm:pt modelId="{C02A4BD2-B51E-FB47-ADA8-91B893316A0A}" type="sibTrans" cxnId="{60D79E2D-DB6A-754E-BD84-F4F13BA6E293}">
      <dgm:prSet/>
      <dgm:spPr/>
      <dgm:t>
        <a:bodyPr/>
        <a:lstStyle/>
        <a:p>
          <a:pPr algn="l"/>
          <a:endParaRPr lang="en-US" sz="1800"/>
        </a:p>
      </dgm:t>
    </dgm:pt>
    <dgm:pt modelId="{9B96EE6B-F160-8F4E-939D-93A3AFECD84A}">
      <dgm:prSet custT="1"/>
      <dgm:spPr/>
      <dgm:t>
        <a:bodyPr/>
        <a:lstStyle/>
        <a:p>
          <a:pPr algn="l"/>
          <a:r>
            <a:rPr lang="es-ES_tradnl" sz="1800" noProof="0" dirty="0">
              <a:latin typeface="Gill Sans MT" panose="020B0502020104020203" pitchFamily="34" charset="0"/>
            </a:rPr>
            <a:t>El Plan de Cuidado y la Evaluación de Riesgo están accesibles a los miembros del ICT. </a:t>
          </a:r>
        </a:p>
      </dgm:t>
    </dgm:pt>
    <dgm:pt modelId="{42B0C9E0-5C18-7B4C-9EC8-C61C5A8250AE}" type="parTrans" cxnId="{9FEF04DC-059C-5D41-A5D3-6C8B3C805535}">
      <dgm:prSet/>
      <dgm:spPr/>
      <dgm:t>
        <a:bodyPr/>
        <a:lstStyle/>
        <a:p>
          <a:pPr algn="l"/>
          <a:endParaRPr lang="en-US" sz="1800"/>
        </a:p>
      </dgm:t>
    </dgm:pt>
    <dgm:pt modelId="{EFE0F844-752E-0045-8D09-0450A55FAEFC}" type="sibTrans" cxnId="{9FEF04DC-059C-5D41-A5D3-6C8B3C805535}">
      <dgm:prSet/>
      <dgm:spPr/>
      <dgm:t>
        <a:bodyPr/>
        <a:lstStyle/>
        <a:p>
          <a:pPr algn="l"/>
          <a:endParaRPr lang="en-US" sz="1800"/>
        </a:p>
      </dgm:t>
    </dgm:pt>
    <dgm:pt modelId="{501269B3-3B48-DE46-B369-223A1320744B}">
      <dgm:prSet custT="1"/>
      <dgm:spPr/>
      <dgm:t>
        <a:bodyPr/>
        <a:lstStyle/>
        <a:p>
          <a:pPr algn="l"/>
          <a:r>
            <a:rPr lang="es-ES_tradnl" sz="1800" noProof="0" dirty="0">
              <a:latin typeface="Gill Sans MT" panose="020B0502020104020203" pitchFamily="34" charset="0"/>
            </a:rPr>
            <a:t>Cuando  no es posible la reunión entre el PCP y el paciente para completar su CHRA, MCS </a:t>
          </a:r>
          <a:r>
            <a:rPr lang="es-ES_tradnl" sz="1800" noProof="0" dirty="0" err="1">
              <a:latin typeface="Gill Sans MT" panose="020B0502020104020203" pitchFamily="34" charset="0"/>
            </a:rPr>
            <a:t>Classicare</a:t>
          </a:r>
          <a:r>
            <a:rPr lang="es-ES_tradnl" sz="1800" noProof="0" dirty="0">
              <a:latin typeface="Gill Sans MT" panose="020B0502020104020203" pitchFamily="34" charset="0"/>
            </a:rPr>
            <a:t> provee recursos alternos que asisten al paciente para completar su HRA y recibir un plan de cuidado.</a:t>
          </a:r>
        </a:p>
      </dgm:t>
    </dgm:pt>
    <dgm:pt modelId="{1F026C4D-628D-7744-87FB-2CCFF4BF3DD5}" type="parTrans" cxnId="{53381285-ED42-0148-A48A-BADCB3C2A302}">
      <dgm:prSet/>
      <dgm:spPr/>
      <dgm:t>
        <a:bodyPr/>
        <a:lstStyle/>
        <a:p>
          <a:pPr algn="l"/>
          <a:endParaRPr lang="en-US" sz="1800"/>
        </a:p>
      </dgm:t>
    </dgm:pt>
    <dgm:pt modelId="{7C22A24E-466F-4345-B539-E0DD66BFE3D3}" type="sibTrans" cxnId="{53381285-ED42-0148-A48A-BADCB3C2A302}">
      <dgm:prSet/>
      <dgm:spPr/>
      <dgm:t>
        <a:bodyPr/>
        <a:lstStyle/>
        <a:p>
          <a:pPr algn="l"/>
          <a:endParaRPr lang="en-US" sz="1800"/>
        </a:p>
      </dgm:t>
    </dgm:pt>
    <dgm:pt modelId="{34DC2CEA-F61E-45B7-BE49-CF3D3A586856}" type="pres">
      <dgm:prSet presAssocID="{F7A35330-3152-4E0C-A3B0-E3E3999D96F2}" presName="vert0" presStyleCnt="0">
        <dgm:presLayoutVars>
          <dgm:dir/>
          <dgm:animOne val="branch"/>
          <dgm:animLvl val="lvl"/>
        </dgm:presLayoutVars>
      </dgm:prSet>
      <dgm:spPr/>
    </dgm:pt>
    <dgm:pt modelId="{CB23C35A-23FB-4EBD-83F6-10EC90525A37}" type="pres">
      <dgm:prSet presAssocID="{B3ADF1AE-2450-4AF5-8CFA-06A6710FA360}" presName="thickLine" presStyleLbl="alignNode1" presStyleIdx="0" presStyleCnt="6"/>
      <dgm:spPr/>
    </dgm:pt>
    <dgm:pt modelId="{8C1AFD5A-9BE4-4535-B6D9-1E70536B7D5B}" type="pres">
      <dgm:prSet presAssocID="{B3ADF1AE-2450-4AF5-8CFA-06A6710FA360}" presName="horz1" presStyleCnt="0"/>
      <dgm:spPr/>
    </dgm:pt>
    <dgm:pt modelId="{E49149D6-7664-4325-B113-A42154D23835}" type="pres">
      <dgm:prSet presAssocID="{B3ADF1AE-2450-4AF5-8CFA-06A6710FA360}" presName="tx1" presStyleLbl="revTx" presStyleIdx="0" presStyleCnt="6"/>
      <dgm:spPr/>
    </dgm:pt>
    <dgm:pt modelId="{AEB11827-DE9A-4232-8FA4-FC49584BC74E}" type="pres">
      <dgm:prSet presAssocID="{B3ADF1AE-2450-4AF5-8CFA-06A6710FA360}" presName="vert1" presStyleCnt="0"/>
      <dgm:spPr/>
    </dgm:pt>
    <dgm:pt modelId="{5AAF85BE-F805-E548-8361-8F2EFB44D88F}" type="pres">
      <dgm:prSet presAssocID="{C0DB92E6-C0AF-2F44-BD91-8B977CE74DC9}" presName="thickLine" presStyleLbl="alignNode1" presStyleIdx="1" presStyleCnt="6"/>
      <dgm:spPr/>
    </dgm:pt>
    <dgm:pt modelId="{3C2FD08A-4032-A44D-B7AD-3A3B45242EBF}" type="pres">
      <dgm:prSet presAssocID="{C0DB92E6-C0AF-2F44-BD91-8B977CE74DC9}" presName="horz1" presStyleCnt="0"/>
      <dgm:spPr/>
    </dgm:pt>
    <dgm:pt modelId="{4E56A207-AEBB-0A4C-9E15-D45DE2ED595E}" type="pres">
      <dgm:prSet presAssocID="{C0DB92E6-C0AF-2F44-BD91-8B977CE74DC9}" presName="tx1" presStyleLbl="revTx" presStyleIdx="1" presStyleCnt="6"/>
      <dgm:spPr/>
    </dgm:pt>
    <dgm:pt modelId="{FC8669E2-B7D5-1D46-B036-C50491D3E0B2}" type="pres">
      <dgm:prSet presAssocID="{C0DB92E6-C0AF-2F44-BD91-8B977CE74DC9}" presName="vert1" presStyleCnt="0"/>
      <dgm:spPr/>
    </dgm:pt>
    <dgm:pt modelId="{13854203-B60A-DC4A-B84B-2287AD8854EF}" type="pres">
      <dgm:prSet presAssocID="{B8353F76-5531-234A-A4FF-4B69F31451BE}" presName="thickLine" presStyleLbl="alignNode1" presStyleIdx="2" presStyleCnt="6"/>
      <dgm:spPr/>
    </dgm:pt>
    <dgm:pt modelId="{50A32987-78DB-A141-9A58-F3190DDA9780}" type="pres">
      <dgm:prSet presAssocID="{B8353F76-5531-234A-A4FF-4B69F31451BE}" presName="horz1" presStyleCnt="0"/>
      <dgm:spPr/>
    </dgm:pt>
    <dgm:pt modelId="{297F623F-4C4D-FE49-8DC1-BEF96B83C690}" type="pres">
      <dgm:prSet presAssocID="{B8353F76-5531-234A-A4FF-4B69F31451BE}" presName="tx1" presStyleLbl="revTx" presStyleIdx="2" presStyleCnt="6" custScaleY="131128"/>
      <dgm:spPr/>
    </dgm:pt>
    <dgm:pt modelId="{E05EEED9-9D2C-024A-B97E-F3F8854F2A49}" type="pres">
      <dgm:prSet presAssocID="{B8353F76-5531-234A-A4FF-4B69F31451BE}" presName="vert1" presStyleCnt="0"/>
      <dgm:spPr/>
    </dgm:pt>
    <dgm:pt modelId="{8EA91730-455F-DA4F-A8B1-808456B0C19E}" type="pres">
      <dgm:prSet presAssocID="{9474E75C-C31F-7F4B-8A54-F6804FD65762}" presName="thickLine" presStyleLbl="alignNode1" presStyleIdx="3" presStyleCnt="6"/>
      <dgm:spPr/>
    </dgm:pt>
    <dgm:pt modelId="{B564BAB4-0F23-6D42-8462-733DCF9097D4}" type="pres">
      <dgm:prSet presAssocID="{9474E75C-C31F-7F4B-8A54-F6804FD65762}" presName="horz1" presStyleCnt="0"/>
      <dgm:spPr/>
    </dgm:pt>
    <dgm:pt modelId="{DE98380B-3F0F-0943-82BC-DDDA9FB3268C}" type="pres">
      <dgm:prSet presAssocID="{9474E75C-C31F-7F4B-8A54-F6804FD65762}" presName="tx1" presStyleLbl="revTx" presStyleIdx="3" presStyleCnt="6"/>
      <dgm:spPr/>
    </dgm:pt>
    <dgm:pt modelId="{4148A360-3C48-7740-A40F-8C5270662DA5}" type="pres">
      <dgm:prSet presAssocID="{9474E75C-C31F-7F4B-8A54-F6804FD65762}" presName="vert1" presStyleCnt="0"/>
      <dgm:spPr/>
    </dgm:pt>
    <dgm:pt modelId="{74C23BE3-8756-1E46-A1E2-CB54A46E1182}" type="pres">
      <dgm:prSet presAssocID="{9B96EE6B-F160-8F4E-939D-93A3AFECD84A}" presName="thickLine" presStyleLbl="alignNode1" presStyleIdx="4" presStyleCnt="6"/>
      <dgm:spPr/>
    </dgm:pt>
    <dgm:pt modelId="{5C5EBDFA-B39F-304D-A2B8-79E850F5A5CA}" type="pres">
      <dgm:prSet presAssocID="{9B96EE6B-F160-8F4E-939D-93A3AFECD84A}" presName="horz1" presStyleCnt="0"/>
      <dgm:spPr/>
    </dgm:pt>
    <dgm:pt modelId="{841E042B-95AD-9847-8A0C-307D998C168D}" type="pres">
      <dgm:prSet presAssocID="{9B96EE6B-F160-8F4E-939D-93A3AFECD84A}" presName="tx1" presStyleLbl="revTx" presStyleIdx="4" presStyleCnt="6"/>
      <dgm:spPr/>
    </dgm:pt>
    <dgm:pt modelId="{8F422BD6-0BE5-C249-AD65-77DBD8C34F21}" type="pres">
      <dgm:prSet presAssocID="{9B96EE6B-F160-8F4E-939D-93A3AFECD84A}" presName="vert1" presStyleCnt="0"/>
      <dgm:spPr/>
    </dgm:pt>
    <dgm:pt modelId="{2954F8CC-3802-AA47-8F9D-7C2FB1B55686}" type="pres">
      <dgm:prSet presAssocID="{501269B3-3B48-DE46-B369-223A1320744B}" presName="thickLine" presStyleLbl="alignNode1" presStyleIdx="5" presStyleCnt="6"/>
      <dgm:spPr/>
    </dgm:pt>
    <dgm:pt modelId="{66EAD93C-B849-704C-B378-52930B01F20D}" type="pres">
      <dgm:prSet presAssocID="{501269B3-3B48-DE46-B369-223A1320744B}" presName="horz1" presStyleCnt="0"/>
      <dgm:spPr/>
    </dgm:pt>
    <dgm:pt modelId="{320EEFB9-28EE-1343-BFFB-6A1291E7E231}" type="pres">
      <dgm:prSet presAssocID="{501269B3-3B48-DE46-B369-223A1320744B}" presName="tx1" presStyleLbl="revTx" presStyleIdx="5" presStyleCnt="6" custScaleY="149496"/>
      <dgm:spPr/>
    </dgm:pt>
    <dgm:pt modelId="{05413350-F42D-0E4B-AA1B-38CD671A21DC}" type="pres">
      <dgm:prSet presAssocID="{501269B3-3B48-DE46-B369-223A1320744B}" presName="vert1" presStyleCnt="0"/>
      <dgm:spPr/>
    </dgm:pt>
  </dgm:ptLst>
  <dgm:cxnLst>
    <dgm:cxn modelId="{9076FA06-027C-458E-8729-137479B1FC21}" type="presOf" srcId="{B3ADF1AE-2450-4AF5-8CFA-06A6710FA360}" destId="{E49149D6-7664-4325-B113-A42154D23835}" srcOrd="0" destOrd="0" presId="urn:microsoft.com/office/officeart/2008/layout/LinedList"/>
    <dgm:cxn modelId="{2B2B1B10-536A-4627-A249-7554FEB827D6}" srcId="{F7A35330-3152-4E0C-A3B0-E3E3999D96F2}" destId="{B3ADF1AE-2450-4AF5-8CFA-06A6710FA360}" srcOrd="0" destOrd="0" parTransId="{164FD7E2-3A78-43FB-BD08-7FFB03C1E0CD}" sibTransId="{117ED7AB-55EF-49A9-95C5-641A705E9F61}"/>
    <dgm:cxn modelId="{28CC6F23-D902-9A40-951C-F65FA10C0493}" srcId="{F7A35330-3152-4E0C-A3B0-E3E3999D96F2}" destId="{C0DB92E6-C0AF-2F44-BD91-8B977CE74DC9}" srcOrd="1" destOrd="0" parTransId="{79A91248-9B4A-AC45-95A3-D1A2CD593FAC}" sibTransId="{5E9DD15D-3727-9340-A37F-0F82FB4FD060}"/>
    <dgm:cxn modelId="{FA660C2A-F347-4F4E-8804-D36A212EFE2B}" srcId="{F7A35330-3152-4E0C-A3B0-E3E3999D96F2}" destId="{B8353F76-5531-234A-A4FF-4B69F31451BE}" srcOrd="2" destOrd="0" parTransId="{34F187B4-352E-AC4D-97E7-174BF069F604}" sibTransId="{10E1E8B5-F650-4846-9D4C-79DEFC2C74CE}"/>
    <dgm:cxn modelId="{60D79E2D-DB6A-754E-BD84-F4F13BA6E293}" srcId="{F7A35330-3152-4E0C-A3B0-E3E3999D96F2}" destId="{9474E75C-C31F-7F4B-8A54-F6804FD65762}" srcOrd="3" destOrd="0" parTransId="{994A83A9-0981-F945-B4E4-F4BECAD546DC}" sibTransId="{C02A4BD2-B51E-FB47-ADA8-91B893316A0A}"/>
    <dgm:cxn modelId="{720CDE74-548B-A141-A5A9-6560A3437A4E}" type="presOf" srcId="{C0DB92E6-C0AF-2F44-BD91-8B977CE74DC9}" destId="{4E56A207-AEBB-0A4C-9E15-D45DE2ED595E}" srcOrd="0" destOrd="0" presId="urn:microsoft.com/office/officeart/2008/layout/LinedList"/>
    <dgm:cxn modelId="{24446182-4963-524F-BA7A-044627C185A1}" type="presOf" srcId="{9B96EE6B-F160-8F4E-939D-93A3AFECD84A}" destId="{841E042B-95AD-9847-8A0C-307D998C168D}" srcOrd="0" destOrd="0" presId="urn:microsoft.com/office/officeart/2008/layout/LinedList"/>
    <dgm:cxn modelId="{53381285-ED42-0148-A48A-BADCB3C2A302}" srcId="{F7A35330-3152-4E0C-A3B0-E3E3999D96F2}" destId="{501269B3-3B48-DE46-B369-223A1320744B}" srcOrd="5" destOrd="0" parTransId="{1F026C4D-628D-7744-87FB-2CCFF4BF3DD5}" sibTransId="{7C22A24E-466F-4345-B539-E0DD66BFE3D3}"/>
    <dgm:cxn modelId="{280CF2B9-31CB-BF4E-B5A8-B90F9D7E9646}" type="presOf" srcId="{501269B3-3B48-DE46-B369-223A1320744B}" destId="{320EEFB9-28EE-1343-BFFB-6A1291E7E231}" srcOrd="0" destOrd="0" presId="urn:microsoft.com/office/officeart/2008/layout/LinedList"/>
    <dgm:cxn modelId="{770F01C8-A2F2-4927-A050-C4292FCA9F9C}" type="presOf" srcId="{F7A35330-3152-4E0C-A3B0-E3E3999D96F2}" destId="{34DC2CEA-F61E-45B7-BE49-CF3D3A586856}" srcOrd="0" destOrd="0" presId="urn:microsoft.com/office/officeart/2008/layout/LinedList"/>
    <dgm:cxn modelId="{9FEF04DC-059C-5D41-A5D3-6C8B3C805535}" srcId="{F7A35330-3152-4E0C-A3B0-E3E3999D96F2}" destId="{9B96EE6B-F160-8F4E-939D-93A3AFECD84A}" srcOrd="4" destOrd="0" parTransId="{42B0C9E0-5C18-7B4C-9EC8-C61C5A8250AE}" sibTransId="{EFE0F844-752E-0045-8D09-0450A55FAEFC}"/>
    <dgm:cxn modelId="{2091AEDC-A6AA-894F-B53F-E0D942671E40}" type="presOf" srcId="{9474E75C-C31F-7F4B-8A54-F6804FD65762}" destId="{DE98380B-3F0F-0943-82BC-DDDA9FB3268C}" srcOrd="0" destOrd="0" presId="urn:microsoft.com/office/officeart/2008/layout/LinedList"/>
    <dgm:cxn modelId="{55CDFFE4-4F4E-3642-82FE-97A82F5F00A3}" type="presOf" srcId="{B8353F76-5531-234A-A4FF-4B69F31451BE}" destId="{297F623F-4C4D-FE49-8DC1-BEF96B83C690}" srcOrd="0" destOrd="0" presId="urn:microsoft.com/office/officeart/2008/layout/LinedList"/>
    <dgm:cxn modelId="{B5C1D1B1-8962-40DB-AB08-51D5201CECBE}" type="presParOf" srcId="{34DC2CEA-F61E-45B7-BE49-CF3D3A586856}" destId="{CB23C35A-23FB-4EBD-83F6-10EC90525A37}" srcOrd="0" destOrd="0" presId="urn:microsoft.com/office/officeart/2008/layout/LinedList"/>
    <dgm:cxn modelId="{95F45EF9-DC21-46E7-9666-9D1D420D0528}" type="presParOf" srcId="{34DC2CEA-F61E-45B7-BE49-CF3D3A586856}" destId="{8C1AFD5A-9BE4-4535-B6D9-1E70536B7D5B}" srcOrd="1" destOrd="0" presId="urn:microsoft.com/office/officeart/2008/layout/LinedList"/>
    <dgm:cxn modelId="{76870006-F59C-4048-B715-E1C0AC9BF2A1}" type="presParOf" srcId="{8C1AFD5A-9BE4-4535-B6D9-1E70536B7D5B}" destId="{E49149D6-7664-4325-B113-A42154D23835}" srcOrd="0" destOrd="0" presId="urn:microsoft.com/office/officeart/2008/layout/LinedList"/>
    <dgm:cxn modelId="{9FF67163-8D08-4F5F-87A2-2FB9B14300AA}" type="presParOf" srcId="{8C1AFD5A-9BE4-4535-B6D9-1E70536B7D5B}" destId="{AEB11827-DE9A-4232-8FA4-FC49584BC74E}" srcOrd="1" destOrd="0" presId="urn:microsoft.com/office/officeart/2008/layout/LinedList"/>
    <dgm:cxn modelId="{1D26BA3C-3AD0-004E-8BAF-6E6D66318F6E}" type="presParOf" srcId="{34DC2CEA-F61E-45B7-BE49-CF3D3A586856}" destId="{5AAF85BE-F805-E548-8361-8F2EFB44D88F}" srcOrd="2" destOrd="0" presId="urn:microsoft.com/office/officeart/2008/layout/LinedList"/>
    <dgm:cxn modelId="{D7C22764-15A6-8849-A3D5-3D942887A3AB}" type="presParOf" srcId="{34DC2CEA-F61E-45B7-BE49-CF3D3A586856}" destId="{3C2FD08A-4032-A44D-B7AD-3A3B45242EBF}" srcOrd="3" destOrd="0" presId="urn:microsoft.com/office/officeart/2008/layout/LinedList"/>
    <dgm:cxn modelId="{20FB6A88-25FF-184C-8530-9921DE5AF422}" type="presParOf" srcId="{3C2FD08A-4032-A44D-B7AD-3A3B45242EBF}" destId="{4E56A207-AEBB-0A4C-9E15-D45DE2ED595E}" srcOrd="0" destOrd="0" presId="urn:microsoft.com/office/officeart/2008/layout/LinedList"/>
    <dgm:cxn modelId="{1C81D885-BCF5-5A44-8DD6-FC482EF3039B}" type="presParOf" srcId="{3C2FD08A-4032-A44D-B7AD-3A3B45242EBF}" destId="{FC8669E2-B7D5-1D46-B036-C50491D3E0B2}" srcOrd="1" destOrd="0" presId="urn:microsoft.com/office/officeart/2008/layout/LinedList"/>
    <dgm:cxn modelId="{474CF919-F6DB-7243-BDDE-F461B5EBB81E}" type="presParOf" srcId="{34DC2CEA-F61E-45B7-BE49-CF3D3A586856}" destId="{13854203-B60A-DC4A-B84B-2287AD8854EF}" srcOrd="4" destOrd="0" presId="urn:microsoft.com/office/officeart/2008/layout/LinedList"/>
    <dgm:cxn modelId="{F73994B8-0390-E94B-9A73-249C9F3054D0}" type="presParOf" srcId="{34DC2CEA-F61E-45B7-BE49-CF3D3A586856}" destId="{50A32987-78DB-A141-9A58-F3190DDA9780}" srcOrd="5" destOrd="0" presId="urn:microsoft.com/office/officeart/2008/layout/LinedList"/>
    <dgm:cxn modelId="{27542532-C15A-0449-B3CF-5F1B76DBD92C}" type="presParOf" srcId="{50A32987-78DB-A141-9A58-F3190DDA9780}" destId="{297F623F-4C4D-FE49-8DC1-BEF96B83C690}" srcOrd="0" destOrd="0" presId="urn:microsoft.com/office/officeart/2008/layout/LinedList"/>
    <dgm:cxn modelId="{4C691518-4106-5A4C-9CF3-A8E6D2A57947}" type="presParOf" srcId="{50A32987-78DB-A141-9A58-F3190DDA9780}" destId="{E05EEED9-9D2C-024A-B97E-F3F8854F2A49}" srcOrd="1" destOrd="0" presId="urn:microsoft.com/office/officeart/2008/layout/LinedList"/>
    <dgm:cxn modelId="{60401C65-6E28-144C-A43E-519798D4CC01}" type="presParOf" srcId="{34DC2CEA-F61E-45B7-BE49-CF3D3A586856}" destId="{8EA91730-455F-DA4F-A8B1-808456B0C19E}" srcOrd="6" destOrd="0" presId="urn:microsoft.com/office/officeart/2008/layout/LinedList"/>
    <dgm:cxn modelId="{0E56069A-E416-1F4F-9FA1-DC811BB1AD9E}" type="presParOf" srcId="{34DC2CEA-F61E-45B7-BE49-CF3D3A586856}" destId="{B564BAB4-0F23-6D42-8462-733DCF9097D4}" srcOrd="7" destOrd="0" presId="urn:microsoft.com/office/officeart/2008/layout/LinedList"/>
    <dgm:cxn modelId="{7F180951-1623-CF46-9405-01B8A6AB4B74}" type="presParOf" srcId="{B564BAB4-0F23-6D42-8462-733DCF9097D4}" destId="{DE98380B-3F0F-0943-82BC-DDDA9FB3268C}" srcOrd="0" destOrd="0" presId="urn:microsoft.com/office/officeart/2008/layout/LinedList"/>
    <dgm:cxn modelId="{092B65A0-4A2F-AE42-9F77-28B959AAC928}" type="presParOf" srcId="{B564BAB4-0F23-6D42-8462-733DCF9097D4}" destId="{4148A360-3C48-7740-A40F-8C5270662DA5}" srcOrd="1" destOrd="0" presId="urn:microsoft.com/office/officeart/2008/layout/LinedList"/>
    <dgm:cxn modelId="{E1D29443-AEEC-2E41-891C-E6BCE748374A}" type="presParOf" srcId="{34DC2CEA-F61E-45B7-BE49-CF3D3A586856}" destId="{74C23BE3-8756-1E46-A1E2-CB54A46E1182}" srcOrd="8" destOrd="0" presId="urn:microsoft.com/office/officeart/2008/layout/LinedList"/>
    <dgm:cxn modelId="{44BECF56-1C7E-FB4D-91EC-7770A4735FED}" type="presParOf" srcId="{34DC2CEA-F61E-45B7-BE49-CF3D3A586856}" destId="{5C5EBDFA-B39F-304D-A2B8-79E850F5A5CA}" srcOrd="9" destOrd="0" presId="urn:microsoft.com/office/officeart/2008/layout/LinedList"/>
    <dgm:cxn modelId="{942491CB-E1DA-154D-BD57-7BFD7CE83090}" type="presParOf" srcId="{5C5EBDFA-B39F-304D-A2B8-79E850F5A5CA}" destId="{841E042B-95AD-9847-8A0C-307D998C168D}" srcOrd="0" destOrd="0" presId="urn:microsoft.com/office/officeart/2008/layout/LinedList"/>
    <dgm:cxn modelId="{D75C6556-D75F-FE40-9F46-69E5143E57C2}" type="presParOf" srcId="{5C5EBDFA-B39F-304D-A2B8-79E850F5A5CA}" destId="{8F422BD6-0BE5-C249-AD65-77DBD8C34F21}" srcOrd="1" destOrd="0" presId="urn:microsoft.com/office/officeart/2008/layout/LinedList"/>
    <dgm:cxn modelId="{88F41427-EDCF-B549-9FF3-24D06A027656}" type="presParOf" srcId="{34DC2CEA-F61E-45B7-BE49-CF3D3A586856}" destId="{2954F8CC-3802-AA47-8F9D-7C2FB1B55686}" srcOrd="10" destOrd="0" presId="urn:microsoft.com/office/officeart/2008/layout/LinedList"/>
    <dgm:cxn modelId="{F59FCE69-F2EF-5A42-9749-1A7EBD3BBEE8}" type="presParOf" srcId="{34DC2CEA-F61E-45B7-BE49-CF3D3A586856}" destId="{66EAD93C-B849-704C-B378-52930B01F20D}" srcOrd="11" destOrd="0" presId="urn:microsoft.com/office/officeart/2008/layout/LinedList"/>
    <dgm:cxn modelId="{121CE57A-A39B-DA47-A4F9-166F62146CEE}" type="presParOf" srcId="{66EAD93C-B849-704C-B378-52930B01F20D}" destId="{320EEFB9-28EE-1343-BFFB-6A1291E7E231}" srcOrd="0" destOrd="0" presId="urn:microsoft.com/office/officeart/2008/layout/LinedList"/>
    <dgm:cxn modelId="{4B6196DD-D4FD-A940-AF0F-C77DAB9865E5}" type="presParOf" srcId="{66EAD93C-B849-704C-B378-52930B01F20D}" destId="{05413350-F42D-0E4B-AA1B-38CD671A21D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0E283DE-42DE-4640-9E28-798D38A21C1D}"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es-PR"/>
        </a:p>
      </dgm:t>
    </dgm:pt>
    <dgm:pt modelId="{308D1BF7-6487-4E90-82C7-CCA896697D28}">
      <dgm:prSet custT="1"/>
      <dgm:spPr>
        <a:solidFill>
          <a:srgbClr val="96C93E"/>
        </a:solidFill>
        <a:ln w="19050" cap="flat" cmpd="sng" algn="ctr">
          <a:noFill/>
          <a:prstDash val="solid"/>
          <a:miter lim="800000"/>
        </a:ln>
        <a:effectLst>
          <a:outerShdw blurRad="50800" dist="38100" dir="5400000" algn="t" rotWithShape="0">
            <a:prstClr val="black">
              <a:alpha val="40000"/>
            </a:prstClr>
          </a:outerShdw>
        </a:effectLst>
      </dgm:spPr>
      <dgm:t>
        <a:bodyPr spcFirstLastPara="0" vert="horz" wrap="square" lIns="128016" tIns="73152" rIns="128016" bIns="73152" numCol="1" spcCol="1270" anchor="ctr" anchorCtr="0"/>
        <a:lstStyle/>
        <a:p>
          <a:pPr marL="0" lvl="0" indent="0" algn="ctr" defTabSz="800100">
            <a:lnSpc>
              <a:spcPct val="90000"/>
            </a:lnSpc>
            <a:spcBef>
              <a:spcPct val="0"/>
            </a:spcBef>
            <a:spcAft>
              <a:spcPct val="35000"/>
            </a:spcAft>
            <a:buNone/>
          </a:pPr>
          <a:r>
            <a:rPr lang="es-ES_tradnl" sz="1800" b="1" kern="1200" noProof="0" dirty="0">
              <a:solidFill>
                <a:schemeClr val="tx1"/>
              </a:solidFill>
              <a:latin typeface="Gill Sans MT" panose="020B0502020104020203" pitchFamily="34" charset="0"/>
            </a:rPr>
            <a:t>ICT alternativo:</a:t>
          </a:r>
          <a:endParaRPr lang="en-US" sz="1800" b="1" kern="1200" noProof="0" dirty="0">
            <a:solidFill>
              <a:prstClr val="black"/>
            </a:solidFill>
            <a:latin typeface="Gill Sans MT" panose="020B0502020104020203" pitchFamily="34" charset="0"/>
            <a:ea typeface="+mn-ea"/>
            <a:cs typeface="+mn-cs"/>
          </a:endParaRPr>
        </a:p>
      </dgm:t>
    </dgm:pt>
    <dgm:pt modelId="{0D3C5CF4-AD70-4FA1-922E-ECA154D7294E}" type="parTrans" cxnId="{085B1F26-6478-4550-8392-C2034C2149E9}">
      <dgm:prSet/>
      <dgm:spPr/>
      <dgm:t>
        <a:bodyPr/>
        <a:lstStyle/>
        <a:p>
          <a:endParaRPr lang="es-PR" sz="1600">
            <a:latin typeface="Gill Sans MT" panose="020B0502020104020203" pitchFamily="34" charset="0"/>
          </a:endParaRPr>
        </a:p>
      </dgm:t>
    </dgm:pt>
    <dgm:pt modelId="{6176ABC1-2409-4AD8-B10F-9EC6D24084CD}" type="sibTrans" cxnId="{085B1F26-6478-4550-8392-C2034C2149E9}">
      <dgm:prSet/>
      <dgm:spPr/>
      <dgm:t>
        <a:bodyPr/>
        <a:lstStyle/>
        <a:p>
          <a:endParaRPr lang="es-PR" sz="1600">
            <a:latin typeface="Gill Sans MT" panose="020B0502020104020203" pitchFamily="34" charset="0"/>
          </a:endParaRPr>
        </a:p>
      </dgm:t>
    </dgm:pt>
    <dgm:pt modelId="{EF590102-9BFD-AA49-91CE-242FFC9387A1}">
      <dgm:prSet custT="1"/>
      <dgm:spPr>
        <a:noFill/>
        <a:ln>
          <a:noFill/>
        </a:ln>
      </dgm:spPr>
      <dgm:t>
        <a:bodyPr/>
        <a:lstStyle/>
        <a:p>
          <a:pPr>
            <a:spcAft>
              <a:spcPts val="2200"/>
            </a:spcAft>
          </a:pPr>
          <a:r>
            <a:rPr lang="es-ES_tradnl" sz="1600" noProof="0" dirty="0">
              <a:latin typeface="Gill Sans MT" panose="020B0502020104020203" pitchFamily="34" charset="0"/>
            </a:rPr>
            <a:t>El ICT alternativo está compuesto por un médico de MCS y un manejador de cuidado. </a:t>
          </a:r>
        </a:p>
      </dgm:t>
    </dgm:pt>
    <dgm:pt modelId="{DAB2B39B-965E-8C42-8F97-7A55B70A2A2E}" type="parTrans" cxnId="{C4BFAEA2-5F69-3645-8897-93FF4C2D5321}">
      <dgm:prSet/>
      <dgm:spPr/>
      <dgm:t>
        <a:bodyPr/>
        <a:lstStyle/>
        <a:p>
          <a:endParaRPr lang="en-US"/>
        </a:p>
      </dgm:t>
    </dgm:pt>
    <dgm:pt modelId="{C87E5297-70AA-9C41-BB83-136659E0DD15}" type="sibTrans" cxnId="{C4BFAEA2-5F69-3645-8897-93FF4C2D5321}">
      <dgm:prSet/>
      <dgm:spPr/>
      <dgm:t>
        <a:bodyPr/>
        <a:lstStyle/>
        <a:p>
          <a:endParaRPr lang="en-US"/>
        </a:p>
      </dgm:t>
    </dgm:pt>
    <dgm:pt modelId="{ED2D5156-C908-EC4B-B0C8-D03821C426D5}">
      <dgm:prSet custT="1"/>
      <dgm:spPr>
        <a:noFill/>
        <a:ln>
          <a:noFill/>
        </a:ln>
      </dgm:spPr>
      <dgm:t>
        <a:bodyPr/>
        <a:lstStyle/>
        <a:p>
          <a:pPr>
            <a:spcAft>
              <a:spcPts val="2200"/>
            </a:spcAft>
          </a:pPr>
          <a:r>
            <a:rPr lang="es-ES_tradnl" sz="1600" noProof="0" dirty="0">
              <a:latin typeface="Gill Sans MT" panose="020B0502020104020203" pitchFamily="34" charset="0"/>
            </a:rPr>
            <a:t>Si por alguna razón el afiliado y el PCP no pueden reunirse para discutir el ICP, entonces un ICT alternativo se reunirá en nombre del PCP y del afiliado.</a:t>
          </a:r>
        </a:p>
      </dgm:t>
    </dgm:pt>
    <dgm:pt modelId="{9D1979C1-4D01-F440-87B8-28AB6C39B7FF}" type="parTrans" cxnId="{389DBF0F-F341-A44A-A94C-8084C13E6E22}">
      <dgm:prSet/>
      <dgm:spPr/>
      <dgm:t>
        <a:bodyPr/>
        <a:lstStyle/>
        <a:p>
          <a:endParaRPr lang="en-US"/>
        </a:p>
      </dgm:t>
    </dgm:pt>
    <dgm:pt modelId="{58F704D9-3202-2247-B13C-20B4FF92B60F}" type="sibTrans" cxnId="{389DBF0F-F341-A44A-A94C-8084C13E6E22}">
      <dgm:prSet/>
      <dgm:spPr/>
      <dgm:t>
        <a:bodyPr/>
        <a:lstStyle/>
        <a:p>
          <a:endParaRPr lang="en-US"/>
        </a:p>
      </dgm:t>
    </dgm:pt>
    <dgm:pt modelId="{E69ED0CD-F562-0A4C-9223-F751856ACF48}">
      <dgm:prSet custT="1"/>
      <dgm:spPr>
        <a:noFill/>
        <a:ln>
          <a:noFill/>
        </a:ln>
      </dgm:spPr>
      <dgm:t>
        <a:bodyPr/>
        <a:lstStyle/>
        <a:p>
          <a:pPr>
            <a:spcAft>
              <a:spcPts val="2200"/>
            </a:spcAft>
          </a:pPr>
          <a:r>
            <a:rPr lang="es-ES_tradnl" sz="1600" noProof="0" dirty="0">
              <a:latin typeface="Gill Sans MT" panose="020B0502020104020203" pitchFamily="34" charset="0"/>
            </a:rPr>
            <a:t>El ICT alternativo puede discutir en su reunión los planes de cuidado de afiliados. </a:t>
          </a:r>
        </a:p>
      </dgm:t>
    </dgm:pt>
    <dgm:pt modelId="{97975569-9A18-E54D-A6CA-9DD49E11BFAF}" type="parTrans" cxnId="{38C017B9-0D97-304E-B747-45D30F7782FF}">
      <dgm:prSet/>
      <dgm:spPr/>
      <dgm:t>
        <a:bodyPr/>
        <a:lstStyle/>
        <a:p>
          <a:endParaRPr lang="en-US"/>
        </a:p>
      </dgm:t>
    </dgm:pt>
    <dgm:pt modelId="{E327F3F4-D031-9C46-B89F-D514BDDC28AC}" type="sibTrans" cxnId="{38C017B9-0D97-304E-B747-45D30F7782FF}">
      <dgm:prSet/>
      <dgm:spPr/>
      <dgm:t>
        <a:bodyPr/>
        <a:lstStyle/>
        <a:p>
          <a:endParaRPr lang="en-US"/>
        </a:p>
      </dgm:t>
    </dgm:pt>
    <dgm:pt modelId="{4BA96B1B-5296-0643-A3D7-73D4C5F2158F}">
      <dgm:prSet custT="1"/>
      <dgm:spPr>
        <a:solidFill>
          <a:srgbClr val="005432"/>
        </a:solidFill>
        <a:effectLst>
          <a:outerShdw blurRad="50800" dist="38100" dir="5400000" algn="t" rotWithShape="0">
            <a:prstClr val="black">
              <a:alpha val="40000"/>
            </a:prstClr>
          </a:outerShdw>
        </a:effectLst>
      </dgm:spPr>
      <dgm:t>
        <a:bodyPr/>
        <a:lstStyle/>
        <a:p>
          <a:r>
            <a:rPr lang="es-ES_tradnl" sz="1800" b="1" noProof="0" dirty="0">
              <a:solidFill>
                <a:srgbClr val="C6E5CE"/>
              </a:solidFill>
              <a:latin typeface="Gill Sans MT" panose="020B0502020104020203" pitchFamily="34" charset="0"/>
            </a:rPr>
            <a:t>ICT complejo:</a:t>
          </a:r>
        </a:p>
      </dgm:t>
    </dgm:pt>
    <dgm:pt modelId="{86C61B19-AB40-C648-B47A-0F6B5403F1AF}" type="parTrans" cxnId="{04058D29-979C-444B-A9D1-A11259474159}">
      <dgm:prSet/>
      <dgm:spPr/>
      <dgm:t>
        <a:bodyPr/>
        <a:lstStyle/>
        <a:p>
          <a:endParaRPr lang="en-US"/>
        </a:p>
      </dgm:t>
    </dgm:pt>
    <dgm:pt modelId="{1F7DAAD5-7C8E-4442-996D-5E02BA9932A5}" type="sibTrans" cxnId="{04058D29-979C-444B-A9D1-A11259474159}">
      <dgm:prSet/>
      <dgm:spPr/>
      <dgm:t>
        <a:bodyPr/>
        <a:lstStyle/>
        <a:p>
          <a:endParaRPr lang="en-US"/>
        </a:p>
      </dgm:t>
    </dgm:pt>
    <dgm:pt modelId="{9123608D-E2DC-6347-9DAA-4FFE0C79912E}">
      <dgm:prSet custT="1"/>
      <dgm:spPr>
        <a:noFill/>
        <a:ln>
          <a:noFill/>
        </a:ln>
      </dgm:spPr>
      <dgm:t>
        <a:bodyPr/>
        <a:lstStyle/>
        <a:p>
          <a:pPr>
            <a:spcAft>
              <a:spcPts val="2200"/>
            </a:spcAft>
          </a:pPr>
          <a:r>
            <a:rPr lang="es-ES_tradnl" sz="1600" noProof="0" dirty="0">
              <a:solidFill>
                <a:schemeClr val="tx1"/>
              </a:solidFill>
              <a:latin typeface="Gill Sans MT" panose="020B0502020104020203" pitchFamily="34" charset="0"/>
            </a:rPr>
            <a:t>En consideración a aquellos afiliados que participan en manejo de cuidado  y se identifican con la más compleja coordinación de cuidado, el Equipo de Manejo de Cuidado Complejo y otros participantes claves interactúan y tienen discusiones grupales cuando sea necesario para abordar las necesidades de los casos más desafiantes que han sido referidos por los gerentes de cuidado, coordinadores de salud mental/consejeros de salud conductual, médicos primarios o por otros participantes en el Equipo de Manejo de Cuidado Complejo.</a:t>
          </a:r>
        </a:p>
      </dgm:t>
    </dgm:pt>
    <dgm:pt modelId="{998CB23D-7C5B-AF46-8B17-E717A7AD53EB}" type="parTrans" cxnId="{B799DFC8-1838-B44C-8565-7ED0F5019AAD}">
      <dgm:prSet/>
      <dgm:spPr/>
      <dgm:t>
        <a:bodyPr/>
        <a:lstStyle/>
        <a:p>
          <a:endParaRPr lang="en-US"/>
        </a:p>
      </dgm:t>
    </dgm:pt>
    <dgm:pt modelId="{40794B2E-8D46-984B-AB48-6277863EFF00}" type="sibTrans" cxnId="{B799DFC8-1838-B44C-8565-7ED0F5019AAD}">
      <dgm:prSet/>
      <dgm:spPr/>
      <dgm:t>
        <a:bodyPr/>
        <a:lstStyle/>
        <a:p>
          <a:endParaRPr lang="en-US"/>
        </a:p>
      </dgm:t>
    </dgm:pt>
    <dgm:pt modelId="{24752D57-9C72-4921-BFE7-8DEA57A3B994}" type="pres">
      <dgm:prSet presAssocID="{A0E283DE-42DE-4640-9E28-798D38A21C1D}" presName="Name0" presStyleCnt="0">
        <dgm:presLayoutVars>
          <dgm:dir/>
          <dgm:animLvl val="lvl"/>
          <dgm:resizeHandles val="exact"/>
        </dgm:presLayoutVars>
      </dgm:prSet>
      <dgm:spPr/>
    </dgm:pt>
    <dgm:pt modelId="{B84E34FB-B050-4409-8FC4-4882E2DE804B}" type="pres">
      <dgm:prSet presAssocID="{308D1BF7-6487-4E90-82C7-CCA896697D28}" presName="composite" presStyleCnt="0"/>
      <dgm:spPr/>
    </dgm:pt>
    <dgm:pt modelId="{22373FD1-3925-41DC-B3E7-6C69A58C182A}" type="pres">
      <dgm:prSet presAssocID="{308D1BF7-6487-4E90-82C7-CCA896697D28}" presName="parTx" presStyleLbl="alignNode1" presStyleIdx="0" presStyleCnt="2">
        <dgm:presLayoutVars>
          <dgm:chMax val="0"/>
          <dgm:chPref val="0"/>
          <dgm:bulletEnabled val="1"/>
        </dgm:presLayoutVars>
      </dgm:prSet>
      <dgm:spPr>
        <a:xfrm>
          <a:off x="42937" y="485514"/>
          <a:ext cx="2718707" cy="407407"/>
        </a:xfrm>
        <a:prstGeom prst="rect">
          <a:avLst/>
        </a:prstGeom>
      </dgm:spPr>
    </dgm:pt>
    <dgm:pt modelId="{BD9EFE29-AA87-4638-92BF-06FA579251A3}" type="pres">
      <dgm:prSet presAssocID="{308D1BF7-6487-4E90-82C7-CCA896697D28}" presName="desTx" presStyleLbl="alignAccFollowNode1" presStyleIdx="0" presStyleCnt="2" custScaleX="102798" custScaleY="95368" custLinFactNeighborX="1159" custLinFactNeighborY="-2841">
        <dgm:presLayoutVars>
          <dgm:bulletEnabled val="1"/>
        </dgm:presLayoutVars>
      </dgm:prSet>
      <dgm:spPr/>
    </dgm:pt>
    <dgm:pt modelId="{E482DCF4-C3A8-46A5-8D95-59A827012D06}" type="pres">
      <dgm:prSet presAssocID="{6176ABC1-2409-4AD8-B10F-9EC6D24084CD}" presName="space" presStyleCnt="0"/>
      <dgm:spPr/>
    </dgm:pt>
    <dgm:pt modelId="{146E0D0A-65B2-9548-917B-6F51D4F9987B}" type="pres">
      <dgm:prSet presAssocID="{4BA96B1B-5296-0643-A3D7-73D4C5F2158F}" presName="composite" presStyleCnt="0"/>
      <dgm:spPr/>
    </dgm:pt>
    <dgm:pt modelId="{59F20C50-DC7C-5C4D-ACA9-40FBA6FDC9B9}" type="pres">
      <dgm:prSet presAssocID="{4BA96B1B-5296-0643-A3D7-73D4C5F2158F}" presName="parTx" presStyleLbl="alignNode1" presStyleIdx="1" presStyleCnt="2" custScaleX="130408" custLinFactNeighborX="-344" custLinFactNeighborY="6926">
        <dgm:presLayoutVars>
          <dgm:chMax val="0"/>
          <dgm:chPref val="0"/>
          <dgm:bulletEnabled val="1"/>
        </dgm:presLayoutVars>
      </dgm:prSet>
      <dgm:spPr/>
    </dgm:pt>
    <dgm:pt modelId="{32588A9D-0A6B-1947-8879-1F39C84A14E3}" type="pres">
      <dgm:prSet presAssocID="{4BA96B1B-5296-0643-A3D7-73D4C5F2158F}" presName="desTx" presStyleLbl="alignAccFollowNode1" presStyleIdx="1" presStyleCnt="2" custScaleX="133577" custLinFactNeighborY="2475">
        <dgm:presLayoutVars>
          <dgm:bulletEnabled val="1"/>
        </dgm:presLayoutVars>
      </dgm:prSet>
      <dgm:spPr/>
    </dgm:pt>
  </dgm:ptLst>
  <dgm:cxnLst>
    <dgm:cxn modelId="{389DBF0F-F341-A44A-A94C-8084C13E6E22}" srcId="{308D1BF7-6487-4E90-82C7-CCA896697D28}" destId="{ED2D5156-C908-EC4B-B0C8-D03821C426D5}" srcOrd="1" destOrd="0" parTransId="{9D1979C1-4D01-F440-87B8-28AB6C39B7FF}" sibTransId="{58F704D9-3202-2247-B13C-20B4FF92B60F}"/>
    <dgm:cxn modelId="{EC139C22-0A3A-7A4B-8959-447812C2F400}" type="presOf" srcId="{4BA96B1B-5296-0643-A3D7-73D4C5F2158F}" destId="{59F20C50-DC7C-5C4D-ACA9-40FBA6FDC9B9}" srcOrd="0" destOrd="0" presId="urn:microsoft.com/office/officeart/2005/8/layout/hList1"/>
    <dgm:cxn modelId="{085B1F26-6478-4550-8392-C2034C2149E9}" srcId="{A0E283DE-42DE-4640-9E28-798D38A21C1D}" destId="{308D1BF7-6487-4E90-82C7-CCA896697D28}" srcOrd="0" destOrd="0" parTransId="{0D3C5CF4-AD70-4FA1-922E-ECA154D7294E}" sibTransId="{6176ABC1-2409-4AD8-B10F-9EC6D24084CD}"/>
    <dgm:cxn modelId="{04058D29-979C-444B-A9D1-A11259474159}" srcId="{A0E283DE-42DE-4640-9E28-798D38A21C1D}" destId="{4BA96B1B-5296-0643-A3D7-73D4C5F2158F}" srcOrd="1" destOrd="0" parTransId="{86C61B19-AB40-C648-B47A-0F6B5403F1AF}" sibTransId="{1F7DAAD5-7C8E-4442-996D-5E02BA9932A5}"/>
    <dgm:cxn modelId="{FA0C2C2B-E28E-EA4D-A124-DC673408762D}" type="presOf" srcId="{9123608D-E2DC-6347-9DAA-4FFE0C79912E}" destId="{32588A9D-0A6B-1947-8879-1F39C84A14E3}" srcOrd="0" destOrd="0" presId="urn:microsoft.com/office/officeart/2005/8/layout/hList1"/>
    <dgm:cxn modelId="{5316C65B-330A-459F-A97F-200AD9B16697}" type="presOf" srcId="{308D1BF7-6487-4E90-82C7-CCA896697D28}" destId="{22373FD1-3925-41DC-B3E7-6C69A58C182A}" srcOrd="0" destOrd="0" presId="urn:microsoft.com/office/officeart/2005/8/layout/hList1"/>
    <dgm:cxn modelId="{C6946692-EE44-244B-8FBE-9A4A51D139F1}" type="presOf" srcId="{E69ED0CD-F562-0A4C-9223-F751856ACF48}" destId="{BD9EFE29-AA87-4638-92BF-06FA579251A3}" srcOrd="0" destOrd="2" presId="urn:microsoft.com/office/officeart/2005/8/layout/hList1"/>
    <dgm:cxn modelId="{8E24B992-7BC6-EB48-A381-77654107AC37}" type="presOf" srcId="{ED2D5156-C908-EC4B-B0C8-D03821C426D5}" destId="{BD9EFE29-AA87-4638-92BF-06FA579251A3}" srcOrd="0" destOrd="1" presId="urn:microsoft.com/office/officeart/2005/8/layout/hList1"/>
    <dgm:cxn modelId="{D784DD96-C8B2-4979-A636-F0DBA645AC0C}" type="presOf" srcId="{A0E283DE-42DE-4640-9E28-798D38A21C1D}" destId="{24752D57-9C72-4921-BFE7-8DEA57A3B994}" srcOrd="0" destOrd="0" presId="urn:microsoft.com/office/officeart/2005/8/layout/hList1"/>
    <dgm:cxn modelId="{C4BFAEA2-5F69-3645-8897-93FF4C2D5321}" srcId="{308D1BF7-6487-4E90-82C7-CCA896697D28}" destId="{EF590102-9BFD-AA49-91CE-242FFC9387A1}" srcOrd="0" destOrd="0" parTransId="{DAB2B39B-965E-8C42-8F97-7A55B70A2A2E}" sibTransId="{C87E5297-70AA-9C41-BB83-136659E0DD15}"/>
    <dgm:cxn modelId="{123DC0A5-1EA5-6643-8316-340BDC24725F}" type="presOf" srcId="{EF590102-9BFD-AA49-91CE-242FFC9387A1}" destId="{BD9EFE29-AA87-4638-92BF-06FA579251A3}" srcOrd="0" destOrd="0" presId="urn:microsoft.com/office/officeart/2005/8/layout/hList1"/>
    <dgm:cxn modelId="{38C017B9-0D97-304E-B747-45D30F7782FF}" srcId="{308D1BF7-6487-4E90-82C7-CCA896697D28}" destId="{E69ED0CD-F562-0A4C-9223-F751856ACF48}" srcOrd="2" destOrd="0" parTransId="{97975569-9A18-E54D-A6CA-9DD49E11BFAF}" sibTransId="{E327F3F4-D031-9C46-B89F-D514BDDC28AC}"/>
    <dgm:cxn modelId="{B799DFC8-1838-B44C-8565-7ED0F5019AAD}" srcId="{4BA96B1B-5296-0643-A3D7-73D4C5F2158F}" destId="{9123608D-E2DC-6347-9DAA-4FFE0C79912E}" srcOrd="0" destOrd="0" parTransId="{998CB23D-7C5B-AF46-8B17-E717A7AD53EB}" sibTransId="{40794B2E-8D46-984B-AB48-6277863EFF00}"/>
    <dgm:cxn modelId="{03ADECB9-388F-4CA8-99A5-7388E255DAD5}" type="presParOf" srcId="{24752D57-9C72-4921-BFE7-8DEA57A3B994}" destId="{B84E34FB-B050-4409-8FC4-4882E2DE804B}" srcOrd="0" destOrd="0" presId="urn:microsoft.com/office/officeart/2005/8/layout/hList1"/>
    <dgm:cxn modelId="{B9608149-DD41-450E-A42B-258B2BC887D7}" type="presParOf" srcId="{B84E34FB-B050-4409-8FC4-4882E2DE804B}" destId="{22373FD1-3925-41DC-B3E7-6C69A58C182A}" srcOrd="0" destOrd="0" presId="urn:microsoft.com/office/officeart/2005/8/layout/hList1"/>
    <dgm:cxn modelId="{B0810460-F527-42C0-A7E8-C877C75CE32A}" type="presParOf" srcId="{B84E34FB-B050-4409-8FC4-4882E2DE804B}" destId="{BD9EFE29-AA87-4638-92BF-06FA579251A3}" srcOrd="1" destOrd="0" presId="urn:microsoft.com/office/officeart/2005/8/layout/hList1"/>
    <dgm:cxn modelId="{500C4145-26C2-429E-ABBB-D594F684FF18}" type="presParOf" srcId="{24752D57-9C72-4921-BFE7-8DEA57A3B994}" destId="{E482DCF4-C3A8-46A5-8D95-59A827012D06}" srcOrd="1" destOrd="0" presId="urn:microsoft.com/office/officeart/2005/8/layout/hList1"/>
    <dgm:cxn modelId="{0A9D8BC7-66D4-2F4C-809B-5C3B29D7AAED}" type="presParOf" srcId="{24752D57-9C72-4921-BFE7-8DEA57A3B994}" destId="{146E0D0A-65B2-9548-917B-6F51D4F9987B}" srcOrd="2" destOrd="0" presId="urn:microsoft.com/office/officeart/2005/8/layout/hList1"/>
    <dgm:cxn modelId="{7AFC0DAE-8C02-2947-8D09-D1B2D822A323}" type="presParOf" srcId="{146E0D0A-65B2-9548-917B-6F51D4F9987B}" destId="{59F20C50-DC7C-5C4D-ACA9-40FBA6FDC9B9}" srcOrd="0" destOrd="0" presId="urn:microsoft.com/office/officeart/2005/8/layout/hList1"/>
    <dgm:cxn modelId="{A0BCCDAC-92B1-B44C-A209-715B3DA4DDAA}" type="presParOf" srcId="{146E0D0A-65B2-9548-917B-6F51D4F9987B}" destId="{32588A9D-0A6B-1947-8879-1F39C84A14E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EEB50B6-B577-442A-8D5C-45508F26FE3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FD8EF5FC-FB46-41C8-B4FE-F188200541A3}">
      <dgm:prSet custT="1"/>
      <dgm:spPr>
        <a:xfrm>
          <a:off x="4848426" y="195783"/>
          <a:ext cx="4310514" cy="2327952"/>
        </a:xfrm>
        <a:prstGeom prst="roundRect">
          <a:avLst/>
        </a:prstGeom>
        <a:noFill/>
        <a:ln w="19050" cap="flat" cmpd="sng" algn="ctr">
          <a:solidFill>
            <a:srgbClr val="00A160"/>
          </a:solidFill>
          <a:prstDash val="dash"/>
          <a:miter lim="800000"/>
        </a:ln>
        <a:effectLst/>
      </dgm:spPr>
      <dgm:t>
        <a:bodyPr/>
        <a:lstStyle/>
        <a:p>
          <a:pPr>
            <a:buNone/>
          </a:pPr>
          <a:r>
            <a:rPr lang="es-ES_tradnl" sz="1800" noProof="0">
              <a:solidFill>
                <a:schemeClr val="tx1"/>
              </a:solidFill>
              <a:latin typeface="Gill Sans MT" panose="020B0502020104020203" pitchFamily="34" charset="0"/>
              <a:ea typeface="+mn-ea"/>
              <a:cs typeface="+mn-cs"/>
            </a:rPr>
            <a:t>El afiliado o su representante, junto con su médico primario (PCP), constituyen el ICT.</a:t>
          </a:r>
          <a:endParaRPr lang="en-US" sz="1800" baseline="0" noProof="0" dirty="0">
            <a:solidFill>
              <a:schemeClr val="tx1"/>
            </a:solidFill>
            <a:latin typeface="Gill Sans MT" panose="020B0502020104020203" pitchFamily="34" charset="0"/>
            <a:ea typeface="+mn-ea"/>
            <a:cs typeface="+mn-cs"/>
          </a:endParaRPr>
        </a:p>
      </dgm:t>
    </dgm:pt>
    <dgm:pt modelId="{B5A36D11-2FD4-43E3-AB68-B1789017310A}" type="parTrans" cxnId="{32E35231-F50A-4E99-A3AE-8B2DA1388E40}">
      <dgm:prSet/>
      <dgm:spPr/>
      <dgm:t>
        <a:bodyPr/>
        <a:lstStyle/>
        <a:p>
          <a:endParaRPr lang="es-ES"/>
        </a:p>
      </dgm:t>
    </dgm:pt>
    <dgm:pt modelId="{896B0763-FC48-4C19-B06D-CD49157FD455}" type="sibTrans" cxnId="{32E35231-F50A-4E99-A3AE-8B2DA1388E40}">
      <dgm:prSet/>
      <dgm:spPr/>
      <dgm:t>
        <a:bodyPr/>
        <a:lstStyle/>
        <a:p>
          <a:endParaRPr lang="es-ES"/>
        </a:p>
      </dgm:t>
    </dgm:pt>
    <dgm:pt modelId="{3D56435F-4654-400E-A18D-E13FD3047E58}">
      <dgm:prSet custT="1"/>
      <dgm:spPr>
        <a:xfrm>
          <a:off x="9939541" y="214081"/>
          <a:ext cx="4314859" cy="2327952"/>
        </a:xfrm>
        <a:prstGeom prst="roundRect">
          <a:avLst/>
        </a:prstGeom>
        <a:noFill/>
        <a:ln w="19050" cap="flat" cmpd="sng" algn="ctr">
          <a:solidFill>
            <a:srgbClr val="96C93E"/>
          </a:solidFill>
          <a:prstDash val="solid"/>
          <a:miter lim="800000"/>
        </a:ln>
        <a:effectLst/>
      </dgm:spPr>
      <dgm:t>
        <a:bodyPr/>
        <a:lstStyle/>
        <a:p>
          <a:pPr>
            <a:buNone/>
          </a:pPr>
          <a:r>
            <a:rPr lang="es-ES_tradnl" sz="1800" noProof="0" dirty="0">
              <a:solidFill>
                <a:schemeClr val="tx1"/>
              </a:solidFill>
              <a:latin typeface="Gill Sans MT" panose="020B0502020104020203" pitchFamily="34" charset="0"/>
            </a:rPr>
            <a:t>Además del afiliado y su familia/cuidadores y el médico primario del afiliado, otros miembros del equipo pueden añadirse procedentes de las distintas disciplinas que prestan o coordinan servicios que abordan necesidades específicas del cuidado de condiciones crónicas. </a:t>
          </a:r>
          <a:endParaRPr lang="en-US" sz="1800" baseline="0" noProof="0" dirty="0">
            <a:solidFill>
              <a:schemeClr val="tx1"/>
            </a:solidFill>
            <a:latin typeface="Gill Sans MT" panose="020B0502020104020203" pitchFamily="34" charset="0"/>
            <a:ea typeface="+mn-ea"/>
            <a:cs typeface="+mn-cs"/>
          </a:endParaRPr>
        </a:p>
      </dgm:t>
    </dgm:pt>
    <dgm:pt modelId="{E10F4BC3-327A-430C-8493-70435D2EBA6C}" type="sibTrans" cxnId="{9CBF9CDE-C8B0-4738-8FC0-9A603E5E9A90}">
      <dgm:prSet/>
      <dgm:spPr/>
      <dgm:t>
        <a:bodyPr/>
        <a:lstStyle/>
        <a:p>
          <a:endParaRPr lang="es-ES"/>
        </a:p>
      </dgm:t>
    </dgm:pt>
    <dgm:pt modelId="{DCD888B8-528E-44D5-A802-AF63EBBAFB0B}" type="parTrans" cxnId="{9CBF9CDE-C8B0-4738-8FC0-9A603E5E9A90}">
      <dgm:prSet/>
      <dgm:spPr/>
      <dgm:t>
        <a:bodyPr/>
        <a:lstStyle/>
        <a:p>
          <a:endParaRPr lang="es-ES"/>
        </a:p>
      </dgm:t>
    </dgm:pt>
    <dgm:pt modelId="{B6382602-5147-4FE3-A75B-66059A5EEBCA}">
      <dgm:prSet custT="1"/>
      <dgm:spPr>
        <a:xfrm>
          <a:off x="10042553" y="2699775"/>
          <a:ext cx="4251151" cy="2327952"/>
        </a:xfrm>
        <a:prstGeom prst="roundRect">
          <a:avLst/>
        </a:prstGeom>
        <a:noFill/>
        <a:ln w="19050" cap="flat" cmpd="sng" algn="ctr">
          <a:solidFill>
            <a:srgbClr val="00A160"/>
          </a:solidFill>
          <a:prstDash val="dash"/>
          <a:miter lim="800000"/>
        </a:ln>
        <a:effectLst/>
      </dgm:spPr>
      <dgm:t>
        <a:bodyPr spcFirstLastPara="0" vert="horz" wrap="square" lIns="45720" tIns="45720" rIns="45720" bIns="45720" numCol="1" spcCol="1270" anchor="ctr" anchorCtr="0"/>
        <a:lstStyle/>
        <a:p>
          <a:pPr marL="0" lvl="0" indent="0" algn="ctr" defTabSz="533400">
            <a:lnSpc>
              <a:spcPct val="90000"/>
            </a:lnSpc>
            <a:spcBef>
              <a:spcPct val="0"/>
            </a:spcBef>
            <a:spcAft>
              <a:spcPct val="35000"/>
            </a:spcAft>
            <a:buNone/>
          </a:pPr>
          <a:r>
            <a:rPr lang="es-ES_tradnl" sz="1800" kern="1200" noProof="0" dirty="0">
              <a:solidFill>
                <a:prstClr val="black">
                  <a:hueOff val="0"/>
                  <a:satOff val="0"/>
                  <a:lumOff val="0"/>
                  <a:alphaOff val="0"/>
                </a:prstClr>
              </a:solidFill>
              <a:latin typeface="Gill Sans MT" panose="020B0502020104020203" pitchFamily="34" charset="0"/>
              <a:ea typeface="+mn-ea"/>
              <a:cs typeface="+mn-cs"/>
            </a:rPr>
            <a:t>Considerando las necesidades médicas, funcionales, cognitivas, psicosociales y de salud mental de los afiliados, MCS Classicare utiliza un enfoque integrado para coordinar el cuidado que pudiera incorporar los siguientes: el equipo de Manejo de Cuidado de MCS, varios componentes de la red del proveedor, así como programas y recursos disponibles en la comunidad. </a:t>
          </a:r>
          <a:endParaRPr lang="en-US" sz="1800" kern="1200" baseline="0" noProof="0" dirty="0">
            <a:solidFill>
              <a:prstClr val="black"/>
            </a:solidFill>
            <a:latin typeface="Gill Sans MT" panose="020B0502020104020203" pitchFamily="34" charset="0"/>
            <a:ea typeface="+mn-ea"/>
            <a:cs typeface="+mn-cs"/>
          </a:endParaRPr>
        </a:p>
      </dgm:t>
    </dgm:pt>
    <dgm:pt modelId="{17E80D6C-C563-4679-8858-60F6656AE252}" type="sibTrans" cxnId="{E2BF54DF-8435-46B0-B85A-870FFA498270}">
      <dgm:prSet/>
      <dgm:spPr/>
      <dgm:t>
        <a:bodyPr/>
        <a:lstStyle/>
        <a:p>
          <a:endParaRPr lang="es-ES"/>
        </a:p>
      </dgm:t>
    </dgm:pt>
    <dgm:pt modelId="{FA29DD37-50E3-47F5-8128-94DD53EFA04A}" type="parTrans" cxnId="{E2BF54DF-8435-46B0-B85A-870FFA498270}">
      <dgm:prSet/>
      <dgm:spPr/>
      <dgm:t>
        <a:bodyPr/>
        <a:lstStyle/>
        <a:p>
          <a:endParaRPr lang="es-ES"/>
        </a:p>
      </dgm:t>
    </dgm:pt>
    <dgm:pt modelId="{3C56C321-2308-4212-A6A4-3131E123645A}">
      <dgm:prSet custT="1"/>
      <dgm:spPr>
        <a:xfrm>
          <a:off x="4824371" y="2719532"/>
          <a:ext cx="4380274" cy="2327952"/>
        </a:xfrm>
        <a:prstGeom prst="roundRect">
          <a:avLst/>
        </a:prstGeom>
        <a:noFill/>
        <a:ln w="19050" cap="flat" cmpd="sng" algn="ctr">
          <a:solidFill>
            <a:srgbClr val="96C93E"/>
          </a:solidFill>
          <a:prstDash val="solid"/>
          <a:miter lim="800000"/>
        </a:ln>
        <a:effectLst/>
      </dgm:spPr>
      <dgm:t>
        <a:bodyPr/>
        <a:lstStyle/>
        <a:p>
          <a:pPr>
            <a:buNone/>
          </a:pPr>
          <a:r>
            <a:rPr lang="es-ES_tradnl" sz="1800" noProof="0" dirty="0">
              <a:solidFill>
                <a:schemeClr val="tx1"/>
              </a:solidFill>
              <a:latin typeface="Gill Sans MT" panose="020B0502020104020203" pitchFamily="34" charset="0"/>
            </a:rPr>
            <a:t>El ICT es responsable de desarrollar un ICP que incluya metas/objetivos medibles, resultados medibles, así como todos los servicios apropiados para el afiliado basados en evaluaciones, discusiones con el afiliado, recomendaciones de Manejo de Cuidado o cualquier insumo de los proveedores según corresponda. </a:t>
          </a:r>
          <a:endParaRPr lang="en-US" sz="1800" baseline="0" noProof="0" dirty="0">
            <a:solidFill>
              <a:schemeClr val="tx1"/>
            </a:solidFill>
            <a:latin typeface="Gill Sans MT" panose="020B0502020104020203" pitchFamily="34" charset="0"/>
            <a:ea typeface="+mn-ea"/>
            <a:cs typeface="+mn-cs"/>
          </a:endParaRPr>
        </a:p>
      </dgm:t>
    </dgm:pt>
    <dgm:pt modelId="{DC3B28D0-59AD-4289-8787-055BFAB9F269}" type="sibTrans" cxnId="{468FB39F-58C3-4B77-8D6F-DBF582FFE182}">
      <dgm:prSet/>
      <dgm:spPr/>
      <dgm:t>
        <a:bodyPr/>
        <a:lstStyle/>
        <a:p>
          <a:endParaRPr lang="es-ES"/>
        </a:p>
      </dgm:t>
    </dgm:pt>
    <dgm:pt modelId="{A4E13CB7-07CD-43B6-BA92-0DA58FDAFE5C}" type="parTrans" cxnId="{468FB39F-58C3-4B77-8D6F-DBF582FFE182}">
      <dgm:prSet/>
      <dgm:spPr/>
      <dgm:t>
        <a:bodyPr/>
        <a:lstStyle/>
        <a:p>
          <a:endParaRPr lang="es-ES"/>
        </a:p>
      </dgm:t>
    </dgm:pt>
    <dgm:pt modelId="{2A2C96C0-B052-45C5-A70D-099E902980DD}" type="pres">
      <dgm:prSet presAssocID="{0EEB50B6-B577-442A-8D5C-45508F26FE3B}" presName="diagram" presStyleCnt="0">
        <dgm:presLayoutVars>
          <dgm:dir/>
          <dgm:resizeHandles val="exact"/>
        </dgm:presLayoutVars>
      </dgm:prSet>
      <dgm:spPr/>
    </dgm:pt>
    <dgm:pt modelId="{072D934A-1A8F-44C5-B6CB-CAA4359BEF54}" type="pres">
      <dgm:prSet presAssocID="{FD8EF5FC-FB46-41C8-B4FE-F188200541A3}" presName="node" presStyleLbl="node1" presStyleIdx="0" presStyleCnt="4" custScaleX="127237" custLinFactNeighborX="253" custLinFactNeighborY="7788">
        <dgm:presLayoutVars>
          <dgm:bulletEnabled val="1"/>
        </dgm:presLayoutVars>
      </dgm:prSet>
      <dgm:spPr>
        <a:prstGeom prst="roundRect">
          <a:avLst/>
        </a:prstGeom>
      </dgm:spPr>
    </dgm:pt>
    <dgm:pt modelId="{B6168C0C-649F-404B-B9AA-183CE6D9BEC7}" type="pres">
      <dgm:prSet presAssocID="{896B0763-FC48-4C19-B06D-CD49157FD455}" presName="sibTrans" presStyleCnt="0"/>
      <dgm:spPr/>
    </dgm:pt>
    <dgm:pt modelId="{9CBA60B6-76C5-4405-BE45-A77DE33D9B34}" type="pres">
      <dgm:prSet presAssocID="{3D56435F-4654-400E-A18D-E13FD3047E58}" presName="node" presStyleLbl="node1" presStyleIdx="1" presStyleCnt="4" custScaleX="127237" custLinFactNeighborX="-3169" custLinFactNeighborY="7665">
        <dgm:presLayoutVars>
          <dgm:bulletEnabled val="1"/>
        </dgm:presLayoutVars>
      </dgm:prSet>
      <dgm:spPr>
        <a:prstGeom prst="roundRect">
          <a:avLst/>
        </a:prstGeom>
      </dgm:spPr>
    </dgm:pt>
    <dgm:pt modelId="{65C27A5D-DE6B-4C45-832D-F243B7DA0C20}" type="pres">
      <dgm:prSet presAssocID="{E10F4BC3-327A-430C-8493-70435D2EBA6C}" presName="sibTrans" presStyleCnt="0"/>
      <dgm:spPr/>
    </dgm:pt>
    <dgm:pt modelId="{DBAD740E-CF30-4257-AB37-97996860417C}" type="pres">
      <dgm:prSet presAssocID="{B6382602-5147-4FE3-A75B-66059A5EEBCA}" presName="node" presStyleLbl="node1" presStyleIdx="2" presStyleCnt="4" custScaleX="127237" custLinFactX="34199" custLinFactNeighborX="100000" custLinFactNeighborY="54">
        <dgm:presLayoutVars>
          <dgm:bulletEnabled val="1"/>
        </dgm:presLayoutVars>
      </dgm:prSet>
      <dgm:spPr>
        <a:xfrm>
          <a:off x="7714004" y="2107224"/>
          <a:ext cx="3029630" cy="1817778"/>
        </a:xfrm>
        <a:prstGeom prst="roundRect">
          <a:avLst/>
        </a:prstGeom>
      </dgm:spPr>
    </dgm:pt>
    <dgm:pt modelId="{4956D5E8-E386-4C15-B13E-EF358F3C44C0}" type="pres">
      <dgm:prSet presAssocID="{17E80D6C-C563-4679-8858-60F6656AE252}" presName="sibTrans" presStyleCnt="0"/>
      <dgm:spPr/>
    </dgm:pt>
    <dgm:pt modelId="{7131CC02-9DC7-4B10-B4FA-BE9C1B6E71A3}" type="pres">
      <dgm:prSet presAssocID="{3C56C321-2308-4212-A6A4-3131E123645A}" presName="node" presStyleLbl="node1" presStyleIdx="3" presStyleCnt="4" custScaleX="127237" custLinFactX="-37200" custLinFactNeighborX="-100000" custLinFactNeighborY="54">
        <dgm:presLayoutVars>
          <dgm:bulletEnabled val="1"/>
        </dgm:presLayoutVars>
      </dgm:prSet>
      <dgm:spPr>
        <a:prstGeom prst="roundRect">
          <a:avLst/>
        </a:prstGeom>
      </dgm:spPr>
    </dgm:pt>
  </dgm:ptLst>
  <dgm:cxnLst>
    <dgm:cxn modelId="{FD78C112-43EE-4E72-9E55-1EE50D54F1D6}" type="presOf" srcId="{B6382602-5147-4FE3-A75B-66059A5EEBCA}" destId="{DBAD740E-CF30-4257-AB37-97996860417C}" srcOrd="0" destOrd="0" presId="urn:microsoft.com/office/officeart/2005/8/layout/default"/>
    <dgm:cxn modelId="{DD72D82C-FE9A-48D9-8428-D6B9F222A469}" type="presOf" srcId="{0EEB50B6-B577-442A-8D5C-45508F26FE3B}" destId="{2A2C96C0-B052-45C5-A70D-099E902980DD}" srcOrd="0" destOrd="0" presId="urn:microsoft.com/office/officeart/2005/8/layout/default"/>
    <dgm:cxn modelId="{32E35231-F50A-4E99-A3AE-8B2DA1388E40}" srcId="{0EEB50B6-B577-442A-8D5C-45508F26FE3B}" destId="{FD8EF5FC-FB46-41C8-B4FE-F188200541A3}" srcOrd="0" destOrd="0" parTransId="{B5A36D11-2FD4-43E3-AB68-B1789017310A}" sibTransId="{896B0763-FC48-4C19-B06D-CD49157FD455}"/>
    <dgm:cxn modelId="{BC60C072-A71F-4366-BBAB-71A382F05052}" type="presOf" srcId="{3D56435F-4654-400E-A18D-E13FD3047E58}" destId="{9CBA60B6-76C5-4405-BE45-A77DE33D9B34}" srcOrd="0" destOrd="0" presId="urn:microsoft.com/office/officeart/2005/8/layout/default"/>
    <dgm:cxn modelId="{8E950C78-0A98-41AE-B8D4-8345D9451023}" type="presOf" srcId="{3C56C321-2308-4212-A6A4-3131E123645A}" destId="{7131CC02-9DC7-4B10-B4FA-BE9C1B6E71A3}" srcOrd="0" destOrd="0" presId="urn:microsoft.com/office/officeart/2005/8/layout/default"/>
    <dgm:cxn modelId="{468FB39F-58C3-4B77-8D6F-DBF582FFE182}" srcId="{0EEB50B6-B577-442A-8D5C-45508F26FE3B}" destId="{3C56C321-2308-4212-A6A4-3131E123645A}" srcOrd="3" destOrd="0" parTransId="{A4E13CB7-07CD-43B6-BA92-0DA58FDAFE5C}" sibTransId="{DC3B28D0-59AD-4289-8787-055BFAB9F269}"/>
    <dgm:cxn modelId="{5EF92DBB-3B39-4190-A14B-4BD6F7A9F102}" type="presOf" srcId="{FD8EF5FC-FB46-41C8-B4FE-F188200541A3}" destId="{072D934A-1A8F-44C5-B6CB-CAA4359BEF54}" srcOrd="0" destOrd="0" presId="urn:microsoft.com/office/officeart/2005/8/layout/default"/>
    <dgm:cxn modelId="{9CBF9CDE-C8B0-4738-8FC0-9A603E5E9A90}" srcId="{0EEB50B6-B577-442A-8D5C-45508F26FE3B}" destId="{3D56435F-4654-400E-A18D-E13FD3047E58}" srcOrd="1" destOrd="0" parTransId="{DCD888B8-528E-44D5-A802-AF63EBBAFB0B}" sibTransId="{E10F4BC3-327A-430C-8493-70435D2EBA6C}"/>
    <dgm:cxn modelId="{E2BF54DF-8435-46B0-B85A-870FFA498270}" srcId="{0EEB50B6-B577-442A-8D5C-45508F26FE3B}" destId="{B6382602-5147-4FE3-A75B-66059A5EEBCA}" srcOrd="2" destOrd="0" parTransId="{FA29DD37-50E3-47F5-8128-94DD53EFA04A}" sibTransId="{17E80D6C-C563-4679-8858-60F6656AE252}"/>
    <dgm:cxn modelId="{78606A55-82BE-45DB-8967-72A0F7F21F12}" type="presParOf" srcId="{2A2C96C0-B052-45C5-A70D-099E902980DD}" destId="{072D934A-1A8F-44C5-B6CB-CAA4359BEF54}" srcOrd="0" destOrd="0" presId="urn:microsoft.com/office/officeart/2005/8/layout/default"/>
    <dgm:cxn modelId="{1421DA92-7572-4722-9047-9B369910269E}" type="presParOf" srcId="{2A2C96C0-B052-45C5-A70D-099E902980DD}" destId="{B6168C0C-649F-404B-B9AA-183CE6D9BEC7}" srcOrd="1" destOrd="0" presId="urn:microsoft.com/office/officeart/2005/8/layout/default"/>
    <dgm:cxn modelId="{9FF2DCFC-F52B-4789-A29D-CFAC321F47A9}" type="presParOf" srcId="{2A2C96C0-B052-45C5-A70D-099E902980DD}" destId="{9CBA60B6-76C5-4405-BE45-A77DE33D9B34}" srcOrd="2" destOrd="0" presId="urn:microsoft.com/office/officeart/2005/8/layout/default"/>
    <dgm:cxn modelId="{6795D4B5-64BE-433A-AFD6-DC74BE4DE9B5}" type="presParOf" srcId="{2A2C96C0-B052-45C5-A70D-099E902980DD}" destId="{65C27A5D-DE6B-4C45-832D-F243B7DA0C20}" srcOrd="3" destOrd="0" presId="urn:microsoft.com/office/officeart/2005/8/layout/default"/>
    <dgm:cxn modelId="{A5314FA5-EEFF-44A9-B90C-A1F227CF5EF0}" type="presParOf" srcId="{2A2C96C0-B052-45C5-A70D-099E902980DD}" destId="{DBAD740E-CF30-4257-AB37-97996860417C}" srcOrd="4" destOrd="0" presId="urn:microsoft.com/office/officeart/2005/8/layout/default"/>
    <dgm:cxn modelId="{81420AFE-295D-4846-88F6-EBB5120E8661}" type="presParOf" srcId="{2A2C96C0-B052-45C5-A70D-099E902980DD}" destId="{4956D5E8-E386-4C15-B13E-EF358F3C44C0}" srcOrd="5" destOrd="0" presId="urn:microsoft.com/office/officeart/2005/8/layout/default"/>
    <dgm:cxn modelId="{1F3529D2-296D-4CD3-AF10-9E07D881528E}" type="presParOf" srcId="{2A2C96C0-B052-45C5-A70D-099E902980DD}" destId="{7131CC02-9DC7-4B10-B4FA-BE9C1B6E71A3}"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A920894-28A9-4932-8A11-BBD2D69AFFEB}"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es-PR"/>
        </a:p>
      </dgm:t>
    </dgm:pt>
    <dgm:pt modelId="{B7585CA8-020E-4125-8C95-FEB1FE56AA78}">
      <dgm:prSet custT="1"/>
      <dgm:spPr>
        <a:solidFill>
          <a:srgbClr val="96C93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s-ES_tradnl" sz="1800" b="1" noProof="0">
              <a:solidFill>
                <a:schemeClr val="tx1"/>
              </a:solidFill>
              <a:latin typeface="Gill Sans MT" panose="020B0502020104020203" pitchFamily="34" charset="0"/>
            </a:rPr>
            <a:t>Transición de cuidado para bajar de nivel:</a:t>
          </a:r>
          <a:endParaRPr lang="en-US" sz="1800" b="1" noProof="0" dirty="0">
            <a:solidFill>
              <a:schemeClr val="tx1"/>
            </a:solidFill>
            <a:latin typeface="Gill Sans MT" panose="020B0502020104020203" pitchFamily="34" charset="0"/>
          </a:endParaRPr>
        </a:p>
      </dgm:t>
    </dgm:pt>
    <dgm:pt modelId="{E1893854-3646-4290-812D-6307E0D0685D}" type="parTrans" cxnId="{BCC5E397-0D99-41C1-8998-71A0209AF0B9}">
      <dgm:prSet/>
      <dgm:spPr/>
      <dgm:t>
        <a:bodyPr/>
        <a:lstStyle/>
        <a:p>
          <a:endParaRPr lang="es-PR">
            <a:latin typeface="Gill Sans MT" panose="020B0502020104020203" pitchFamily="34" charset="0"/>
          </a:endParaRPr>
        </a:p>
      </dgm:t>
    </dgm:pt>
    <dgm:pt modelId="{5D817BEA-F12C-48F4-B20B-4DA8370F23A1}" type="sibTrans" cxnId="{BCC5E397-0D99-41C1-8998-71A0209AF0B9}">
      <dgm:prSet/>
      <dgm:spPr/>
      <dgm:t>
        <a:bodyPr/>
        <a:lstStyle/>
        <a:p>
          <a:endParaRPr lang="es-PR">
            <a:latin typeface="Gill Sans MT" panose="020B0502020104020203" pitchFamily="34" charset="0"/>
          </a:endParaRPr>
        </a:p>
      </dgm:t>
    </dgm:pt>
    <dgm:pt modelId="{BC0CF9A7-914A-194E-A7A2-328F2D07C2B6}">
      <dgm:prSet/>
      <dgm:spPr>
        <a:solidFill>
          <a:srgbClr val="FFFFFF">
            <a:alpha val="90000"/>
          </a:srgbClr>
        </a:solidFill>
        <a:ln>
          <a:solidFill>
            <a:srgbClr val="96C93E">
              <a:alpha val="90000"/>
            </a:srgbClr>
          </a:solidFill>
        </a:ln>
      </dgm:spPr>
      <dgm:t>
        <a:bodyPr/>
        <a:lstStyle/>
        <a:p>
          <a:r>
            <a:rPr lang="es-ES_tradnl" noProof="0" dirty="0">
              <a:latin typeface="Gill Sans MT" panose="020B0502020104020203" pitchFamily="34" charset="0"/>
            </a:rPr>
            <a:t>Ejemplo: del hospital a una facilidad de rehabilitación, y luego al hogar del </a:t>
          </a:r>
          <a:r>
            <a:rPr lang="es-ES_tradnl" noProof="0" dirty="0">
              <a:solidFill>
                <a:schemeClr val="tx1"/>
              </a:solidFill>
              <a:latin typeface="Gill Sans MT" panose="020B0502020104020203" pitchFamily="34" charset="0"/>
            </a:rPr>
            <a:t>afiliado.</a:t>
          </a:r>
          <a:endParaRPr lang="es-ES_tradnl" noProof="0" dirty="0">
            <a:latin typeface="Gill Sans MT" panose="020B0502020104020203" pitchFamily="34" charset="0"/>
          </a:endParaRPr>
        </a:p>
      </dgm:t>
    </dgm:pt>
    <dgm:pt modelId="{A8E2D9EE-A460-D947-AE19-0F7638007D79}" type="parTrans" cxnId="{847D7B42-5E22-834F-B332-D8F2334117A3}">
      <dgm:prSet/>
      <dgm:spPr/>
      <dgm:t>
        <a:bodyPr/>
        <a:lstStyle/>
        <a:p>
          <a:endParaRPr lang="en-US"/>
        </a:p>
      </dgm:t>
    </dgm:pt>
    <dgm:pt modelId="{C3A341F6-3320-224E-9F30-6B3E42112B0C}" type="sibTrans" cxnId="{847D7B42-5E22-834F-B332-D8F2334117A3}">
      <dgm:prSet/>
      <dgm:spPr/>
      <dgm:t>
        <a:bodyPr/>
        <a:lstStyle/>
        <a:p>
          <a:endParaRPr lang="en-US"/>
        </a:p>
      </dgm:t>
    </dgm:pt>
    <dgm:pt modelId="{9A55345B-4049-B942-B4BA-D3CF3CA41064}">
      <dgm:prSet/>
      <dgm:spPr>
        <a:solidFill>
          <a:srgbClr val="00543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s-ES_tradnl" b="1" noProof="0" dirty="0">
              <a:solidFill>
                <a:srgbClr val="C6E5CE"/>
              </a:solidFill>
              <a:latin typeface="Gill Sans MT" panose="020B0502020104020203" pitchFamily="34" charset="0"/>
            </a:rPr>
            <a:t>Transición de cuidado para subir de nivel: </a:t>
          </a:r>
        </a:p>
      </dgm:t>
    </dgm:pt>
    <dgm:pt modelId="{F1185A61-8956-3644-8FD5-D3EF48E9BD08}" type="parTrans" cxnId="{7B5E91A7-E87E-1C4A-B3A0-CA3119CD09FD}">
      <dgm:prSet/>
      <dgm:spPr/>
      <dgm:t>
        <a:bodyPr/>
        <a:lstStyle/>
        <a:p>
          <a:endParaRPr lang="en-US"/>
        </a:p>
      </dgm:t>
    </dgm:pt>
    <dgm:pt modelId="{D14FDC1D-04EF-164F-8295-64645E3B460A}" type="sibTrans" cxnId="{7B5E91A7-E87E-1C4A-B3A0-CA3119CD09FD}">
      <dgm:prSet/>
      <dgm:spPr/>
      <dgm:t>
        <a:bodyPr/>
        <a:lstStyle/>
        <a:p>
          <a:endParaRPr lang="en-US"/>
        </a:p>
      </dgm:t>
    </dgm:pt>
    <dgm:pt modelId="{B105894A-5EB1-514D-90A2-E14AC624B2A6}">
      <dgm:prSet/>
      <dgm:spPr>
        <a:solidFill>
          <a:srgbClr val="FFFFFF">
            <a:alpha val="90000"/>
          </a:srgbClr>
        </a:solidFill>
        <a:ln>
          <a:solidFill>
            <a:srgbClr val="96C93E">
              <a:alpha val="90000"/>
            </a:srgbClr>
          </a:solidFill>
        </a:ln>
      </dgm:spPr>
      <dgm:t>
        <a:bodyPr/>
        <a:lstStyle/>
        <a:p>
          <a:r>
            <a:rPr lang="es-ES_tradnl" noProof="0" dirty="0">
              <a:latin typeface="Gill Sans MT" panose="020B0502020104020203" pitchFamily="34" charset="0"/>
            </a:rPr>
            <a:t>Ejemplo: del hogar del </a:t>
          </a:r>
          <a:r>
            <a:rPr lang="es-ES_tradnl" noProof="0" dirty="0">
              <a:solidFill>
                <a:schemeClr val="tx1"/>
              </a:solidFill>
              <a:latin typeface="Gill Sans MT" panose="020B0502020104020203" pitchFamily="34" charset="0"/>
            </a:rPr>
            <a:t>afiliado</a:t>
          </a:r>
          <a:r>
            <a:rPr lang="es-ES_tradnl" noProof="0" dirty="0">
              <a:latin typeface="Gill Sans MT" panose="020B0502020104020203" pitchFamily="34" charset="0"/>
            </a:rPr>
            <a:t> al hospital.</a:t>
          </a:r>
          <a:endParaRPr lang="en-US"/>
        </a:p>
      </dgm:t>
    </dgm:pt>
    <dgm:pt modelId="{B7BC58BE-9F93-4441-800B-4CFDCB4821E9}" type="parTrans" cxnId="{467C0DD7-DDFA-E941-A3CB-960E0FFBC384}">
      <dgm:prSet/>
      <dgm:spPr/>
      <dgm:t>
        <a:bodyPr/>
        <a:lstStyle/>
        <a:p>
          <a:endParaRPr lang="en-US"/>
        </a:p>
      </dgm:t>
    </dgm:pt>
    <dgm:pt modelId="{246ECDCC-71FB-7945-9670-A1B09D1D3733}" type="sibTrans" cxnId="{467C0DD7-DDFA-E941-A3CB-960E0FFBC384}">
      <dgm:prSet/>
      <dgm:spPr/>
      <dgm:t>
        <a:bodyPr/>
        <a:lstStyle/>
        <a:p>
          <a:endParaRPr lang="en-US"/>
        </a:p>
      </dgm:t>
    </dgm:pt>
    <dgm:pt modelId="{8F75964C-2C96-490C-9407-BEF4B6234D56}" type="pres">
      <dgm:prSet presAssocID="{DA920894-28A9-4932-8A11-BBD2D69AFFEB}" presName="Name0" presStyleCnt="0">
        <dgm:presLayoutVars>
          <dgm:dir/>
          <dgm:animLvl val="lvl"/>
          <dgm:resizeHandles val="exact"/>
        </dgm:presLayoutVars>
      </dgm:prSet>
      <dgm:spPr/>
    </dgm:pt>
    <dgm:pt modelId="{D5D288DC-74F3-473A-A048-8DCB0B9CFC2E}" type="pres">
      <dgm:prSet presAssocID="{B7585CA8-020E-4125-8C95-FEB1FE56AA78}" presName="composite" presStyleCnt="0"/>
      <dgm:spPr/>
    </dgm:pt>
    <dgm:pt modelId="{901DB1A8-5BED-4151-9D40-81FC21DD132E}" type="pres">
      <dgm:prSet presAssocID="{B7585CA8-020E-4125-8C95-FEB1FE56AA78}" presName="parTx" presStyleLbl="alignNode1" presStyleIdx="0" presStyleCnt="2">
        <dgm:presLayoutVars>
          <dgm:chMax val="0"/>
          <dgm:chPref val="0"/>
          <dgm:bulletEnabled val="1"/>
        </dgm:presLayoutVars>
      </dgm:prSet>
      <dgm:spPr/>
    </dgm:pt>
    <dgm:pt modelId="{5AFFEA60-F81A-48AE-85FF-EF971553B2BC}" type="pres">
      <dgm:prSet presAssocID="{B7585CA8-020E-4125-8C95-FEB1FE56AA78}" presName="desTx" presStyleLbl="alignAccFollowNode1" presStyleIdx="0" presStyleCnt="2">
        <dgm:presLayoutVars>
          <dgm:bulletEnabled val="1"/>
        </dgm:presLayoutVars>
      </dgm:prSet>
      <dgm:spPr>
        <a:prstGeom prst="round2SameRect">
          <a:avLst/>
        </a:prstGeom>
      </dgm:spPr>
    </dgm:pt>
    <dgm:pt modelId="{6E71F5B3-B55C-44C2-9811-C4AE9AB4AAC3}" type="pres">
      <dgm:prSet presAssocID="{5D817BEA-F12C-48F4-B20B-4DA8370F23A1}" presName="space" presStyleCnt="0"/>
      <dgm:spPr/>
    </dgm:pt>
    <dgm:pt modelId="{8854513A-5240-054A-9A53-241AC187B38D}" type="pres">
      <dgm:prSet presAssocID="{9A55345B-4049-B942-B4BA-D3CF3CA41064}" presName="composite" presStyleCnt="0"/>
      <dgm:spPr/>
    </dgm:pt>
    <dgm:pt modelId="{06F6E579-A19B-CE49-B6B8-FDC1B6EFFC1C}" type="pres">
      <dgm:prSet presAssocID="{9A55345B-4049-B942-B4BA-D3CF3CA41064}" presName="parTx" presStyleLbl="alignNode1" presStyleIdx="1" presStyleCnt="2">
        <dgm:presLayoutVars>
          <dgm:chMax val="0"/>
          <dgm:chPref val="0"/>
          <dgm:bulletEnabled val="1"/>
        </dgm:presLayoutVars>
      </dgm:prSet>
      <dgm:spPr/>
    </dgm:pt>
    <dgm:pt modelId="{567B4A81-9F3D-E648-90AD-AD43411CAB23}" type="pres">
      <dgm:prSet presAssocID="{9A55345B-4049-B942-B4BA-D3CF3CA41064}" presName="desTx" presStyleLbl="alignAccFollowNode1" presStyleIdx="1" presStyleCnt="2">
        <dgm:presLayoutVars>
          <dgm:bulletEnabled val="1"/>
        </dgm:presLayoutVars>
      </dgm:prSet>
      <dgm:spPr>
        <a:prstGeom prst="round2SameRect">
          <a:avLst/>
        </a:prstGeom>
      </dgm:spPr>
    </dgm:pt>
  </dgm:ptLst>
  <dgm:cxnLst>
    <dgm:cxn modelId="{847D7B42-5E22-834F-B332-D8F2334117A3}" srcId="{B7585CA8-020E-4125-8C95-FEB1FE56AA78}" destId="{BC0CF9A7-914A-194E-A7A2-328F2D07C2B6}" srcOrd="0" destOrd="0" parTransId="{A8E2D9EE-A460-D947-AE19-0F7638007D79}" sibTransId="{C3A341F6-3320-224E-9F30-6B3E42112B0C}"/>
    <dgm:cxn modelId="{CEC5BC45-E65B-461A-9CDF-17D4C8DC0351}" type="presOf" srcId="{B7585CA8-020E-4125-8C95-FEB1FE56AA78}" destId="{901DB1A8-5BED-4151-9D40-81FC21DD132E}" srcOrd="0" destOrd="0" presId="urn:microsoft.com/office/officeart/2005/8/layout/hList1"/>
    <dgm:cxn modelId="{70B3746B-07CB-B542-AD25-EF75A7239628}" type="presOf" srcId="{9A55345B-4049-B942-B4BA-D3CF3CA41064}" destId="{06F6E579-A19B-CE49-B6B8-FDC1B6EFFC1C}" srcOrd="0" destOrd="0" presId="urn:microsoft.com/office/officeart/2005/8/layout/hList1"/>
    <dgm:cxn modelId="{D1DFD179-9AD2-4544-9046-03ADFEEC8B76}" type="presOf" srcId="{BC0CF9A7-914A-194E-A7A2-328F2D07C2B6}" destId="{5AFFEA60-F81A-48AE-85FF-EF971553B2BC}" srcOrd="0" destOrd="0" presId="urn:microsoft.com/office/officeart/2005/8/layout/hList1"/>
    <dgm:cxn modelId="{BCC5E397-0D99-41C1-8998-71A0209AF0B9}" srcId="{DA920894-28A9-4932-8A11-BBD2D69AFFEB}" destId="{B7585CA8-020E-4125-8C95-FEB1FE56AA78}" srcOrd="0" destOrd="0" parTransId="{E1893854-3646-4290-812D-6307E0D0685D}" sibTransId="{5D817BEA-F12C-48F4-B20B-4DA8370F23A1}"/>
    <dgm:cxn modelId="{7B5E91A7-E87E-1C4A-B3A0-CA3119CD09FD}" srcId="{DA920894-28A9-4932-8A11-BBD2D69AFFEB}" destId="{9A55345B-4049-B942-B4BA-D3CF3CA41064}" srcOrd="1" destOrd="0" parTransId="{F1185A61-8956-3644-8FD5-D3EF48E9BD08}" sibTransId="{D14FDC1D-04EF-164F-8295-64645E3B460A}"/>
    <dgm:cxn modelId="{07CCAFBF-A425-4C42-9381-2C54DB780A13}" type="presOf" srcId="{B105894A-5EB1-514D-90A2-E14AC624B2A6}" destId="{567B4A81-9F3D-E648-90AD-AD43411CAB23}" srcOrd="0" destOrd="0" presId="urn:microsoft.com/office/officeart/2005/8/layout/hList1"/>
    <dgm:cxn modelId="{467C0DD7-DDFA-E941-A3CB-960E0FFBC384}" srcId="{9A55345B-4049-B942-B4BA-D3CF3CA41064}" destId="{B105894A-5EB1-514D-90A2-E14AC624B2A6}" srcOrd="0" destOrd="0" parTransId="{B7BC58BE-9F93-4441-800B-4CFDCB4821E9}" sibTransId="{246ECDCC-71FB-7945-9670-A1B09D1D3733}"/>
    <dgm:cxn modelId="{7EC7A1FA-9789-4B67-824B-50A2A89ADDA4}" type="presOf" srcId="{DA920894-28A9-4932-8A11-BBD2D69AFFEB}" destId="{8F75964C-2C96-490C-9407-BEF4B6234D56}" srcOrd="0" destOrd="0" presId="urn:microsoft.com/office/officeart/2005/8/layout/hList1"/>
    <dgm:cxn modelId="{8EB5BAEB-E497-477C-9380-E24DE59E1B30}" type="presParOf" srcId="{8F75964C-2C96-490C-9407-BEF4B6234D56}" destId="{D5D288DC-74F3-473A-A048-8DCB0B9CFC2E}" srcOrd="0" destOrd="0" presId="urn:microsoft.com/office/officeart/2005/8/layout/hList1"/>
    <dgm:cxn modelId="{164C8279-DCCA-4741-A471-01365C59B9BB}" type="presParOf" srcId="{D5D288DC-74F3-473A-A048-8DCB0B9CFC2E}" destId="{901DB1A8-5BED-4151-9D40-81FC21DD132E}" srcOrd="0" destOrd="0" presId="urn:microsoft.com/office/officeart/2005/8/layout/hList1"/>
    <dgm:cxn modelId="{6E90AEA1-DD65-4CB9-848F-CD1DA369DBDD}" type="presParOf" srcId="{D5D288DC-74F3-473A-A048-8DCB0B9CFC2E}" destId="{5AFFEA60-F81A-48AE-85FF-EF971553B2BC}" srcOrd="1" destOrd="0" presId="urn:microsoft.com/office/officeart/2005/8/layout/hList1"/>
    <dgm:cxn modelId="{7409DF7E-BB23-4ECF-8334-A639B25A81E1}" type="presParOf" srcId="{8F75964C-2C96-490C-9407-BEF4B6234D56}" destId="{6E71F5B3-B55C-44C2-9811-C4AE9AB4AAC3}" srcOrd="1" destOrd="0" presId="urn:microsoft.com/office/officeart/2005/8/layout/hList1"/>
    <dgm:cxn modelId="{D08919E7-137A-B649-9111-D6133CB5D848}" type="presParOf" srcId="{8F75964C-2C96-490C-9407-BEF4B6234D56}" destId="{8854513A-5240-054A-9A53-241AC187B38D}" srcOrd="2" destOrd="0" presId="urn:microsoft.com/office/officeart/2005/8/layout/hList1"/>
    <dgm:cxn modelId="{58C87688-745A-1C4F-A379-43404A6DEBA0}" type="presParOf" srcId="{8854513A-5240-054A-9A53-241AC187B38D}" destId="{06F6E579-A19B-CE49-B6B8-FDC1B6EFFC1C}" srcOrd="0" destOrd="0" presId="urn:microsoft.com/office/officeart/2005/8/layout/hList1"/>
    <dgm:cxn modelId="{8E42B5C1-37CA-C147-B52D-6180D52362A2}" type="presParOf" srcId="{8854513A-5240-054A-9A53-241AC187B38D}" destId="{567B4A81-9F3D-E648-90AD-AD43411CAB23}" srcOrd="1" destOrd="0" presId="urn:microsoft.com/office/officeart/2005/8/layout/hList1"/>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36B3EA-E71D-4146-8BD4-5628E963A857}">
      <dsp:nvSpPr>
        <dsp:cNvPr id="0" name=""/>
        <dsp:cNvSpPr/>
      </dsp:nvSpPr>
      <dsp:spPr>
        <a:xfrm>
          <a:off x="2028" y="2205"/>
          <a:ext cx="5165377" cy="3503131"/>
        </a:xfrm>
        <a:prstGeom prst="roundRect">
          <a:avLst>
            <a:gd name="adj" fmla="val 5000"/>
          </a:avLst>
        </a:prstGeom>
        <a:no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vert" wrap="square" lIns="0" tIns="0" rIns="640080" bIns="182880" numCol="1" spcCol="1270" anchor="ctr" anchorCtr="0">
          <a:noAutofit/>
        </a:bodyPr>
        <a:lstStyle/>
        <a:p>
          <a:pPr marL="0" lvl="0" indent="0" algn="ctr" defTabSz="889000">
            <a:lnSpc>
              <a:spcPct val="90000"/>
            </a:lnSpc>
            <a:spcBef>
              <a:spcPct val="0"/>
            </a:spcBef>
            <a:spcAft>
              <a:spcPct val="35000"/>
            </a:spcAft>
            <a:buNone/>
          </a:pPr>
          <a:r>
            <a:rPr lang="en-US" sz="2000" b="1" i="0" kern="1200" noProof="0" dirty="0">
              <a:solidFill>
                <a:schemeClr val="tx1"/>
              </a:solidFill>
              <a:effectLst/>
              <a:latin typeface="Gill Sans MT" panose="020B0502020104020203" pitchFamily="34" charset="0"/>
            </a:rPr>
            <a:t>2003</a:t>
          </a:r>
          <a:endParaRPr lang="en-US" sz="2400" b="1" i="0" kern="1200" noProof="0" dirty="0">
            <a:solidFill>
              <a:schemeClr val="tx1"/>
            </a:solidFill>
            <a:effectLst/>
            <a:latin typeface="Gill Sans MT" panose="020B0502020104020203" pitchFamily="34" charset="0"/>
          </a:endParaRPr>
        </a:p>
      </dsp:txBody>
      <dsp:txXfrm rot="16200000">
        <a:off x="-917718" y="921951"/>
        <a:ext cx="2872567" cy="1033075"/>
      </dsp:txXfrm>
    </dsp:sp>
    <dsp:sp modelId="{83A50930-01FD-46F1-93A6-B3301A26BB4E}">
      <dsp:nvSpPr>
        <dsp:cNvPr id="0" name=""/>
        <dsp:cNvSpPr/>
      </dsp:nvSpPr>
      <dsp:spPr>
        <a:xfrm>
          <a:off x="1035103" y="2205"/>
          <a:ext cx="3848206" cy="350313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just" defTabSz="711200">
            <a:lnSpc>
              <a:spcPct val="90000"/>
            </a:lnSpc>
            <a:spcBef>
              <a:spcPct val="0"/>
            </a:spcBef>
            <a:spcAft>
              <a:spcPct val="35000"/>
            </a:spcAft>
            <a:buNone/>
          </a:pPr>
          <a:endParaRPr lang="en-US" sz="1600" kern="1200" noProof="0" dirty="0">
            <a:latin typeface="Gill Sans MT" panose="020B0502020104020203" pitchFamily="34" charset="0"/>
          </a:endParaRPr>
        </a:p>
        <a:p>
          <a:pPr marL="0" lvl="0" indent="0" algn="just" defTabSz="711200">
            <a:lnSpc>
              <a:spcPct val="90000"/>
            </a:lnSpc>
            <a:spcBef>
              <a:spcPct val="0"/>
            </a:spcBef>
            <a:spcAft>
              <a:spcPct val="35000"/>
            </a:spcAft>
            <a:buNone/>
          </a:pPr>
          <a:r>
            <a:rPr lang="es-ES_tradnl" sz="1600" kern="1200" noProof="0">
              <a:solidFill>
                <a:schemeClr val="tx1"/>
              </a:solidFill>
              <a:latin typeface="Gill Sans MT" panose="020B0502020104020203" pitchFamily="34" charset="0"/>
            </a:rPr>
            <a:t>Bajo el </a:t>
          </a:r>
          <a:r>
            <a:rPr lang="en-US" sz="1600" i="1" kern="1200" noProof="0">
              <a:solidFill>
                <a:schemeClr val="tx1"/>
              </a:solidFill>
              <a:latin typeface="Gill Sans MT" panose="020B0502020104020203" pitchFamily="34" charset="0"/>
            </a:rPr>
            <a:t>Medicare Modernization Act</a:t>
          </a:r>
          <a:r>
            <a:rPr lang="es-ES_tradnl" sz="1600" i="1" kern="1200" noProof="0">
              <a:solidFill>
                <a:schemeClr val="tx1"/>
              </a:solidFill>
              <a:latin typeface="Gill Sans MT" panose="020B0502020104020203" pitchFamily="34" charset="0"/>
            </a:rPr>
            <a:t>, </a:t>
          </a:r>
          <a:r>
            <a:rPr lang="es-ES_tradnl" sz="1600" kern="1200" noProof="0">
              <a:solidFill>
                <a:schemeClr val="tx1"/>
              </a:solidFill>
              <a:latin typeface="Gill Sans MT" panose="020B0502020104020203" pitchFamily="34" charset="0"/>
            </a:rPr>
            <a:t>el Congreso de Estados Unidos estableció los Planes de Necesidades Especiales (SNP) como requisito para los planes </a:t>
          </a:r>
          <a:r>
            <a:rPr lang="en-US" sz="1600" i="1" kern="1200" noProof="0">
              <a:solidFill>
                <a:schemeClr val="tx1"/>
              </a:solidFill>
              <a:latin typeface="Gill Sans MT" panose="020B0502020104020203" pitchFamily="34" charset="0"/>
            </a:rPr>
            <a:t>Medicare Advantage (MA).</a:t>
          </a:r>
          <a:endParaRPr lang="en-US" sz="1600" i="1" kern="1200" noProof="0" dirty="0">
            <a:latin typeface="Gill Sans MT" panose="020B0502020104020203" pitchFamily="34" charset="0"/>
          </a:endParaRPr>
        </a:p>
        <a:p>
          <a:pPr marL="0" lvl="0" indent="0" algn="just" defTabSz="711200">
            <a:lnSpc>
              <a:spcPct val="90000"/>
            </a:lnSpc>
            <a:spcBef>
              <a:spcPct val="0"/>
            </a:spcBef>
            <a:spcAft>
              <a:spcPct val="35000"/>
            </a:spcAft>
            <a:buNone/>
          </a:pPr>
          <a:endParaRPr lang="es-ES_tradnl" sz="1600" i="1" kern="1200" noProof="0" dirty="0">
            <a:solidFill>
              <a:schemeClr val="tx1"/>
            </a:solidFill>
            <a:latin typeface="Gill Sans MT" panose="020B0502020104020203" pitchFamily="34" charset="0"/>
          </a:endParaRPr>
        </a:p>
        <a:p>
          <a:pPr marL="0" lvl="0" indent="0" algn="just" defTabSz="711200">
            <a:lnSpc>
              <a:spcPct val="90000"/>
            </a:lnSpc>
            <a:spcBef>
              <a:spcPct val="0"/>
            </a:spcBef>
            <a:spcAft>
              <a:spcPct val="35000"/>
            </a:spcAft>
            <a:buNone/>
          </a:pPr>
          <a:r>
            <a:rPr lang="es-ES_tradnl" sz="1600" kern="1200" noProof="0">
              <a:solidFill>
                <a:schemeClr val="tx1"/>
              </a:solidFill>
              <a:latin typeface="Gill Sans MT" panose="020B0502020104020203" pitchFamily="34" charset="0"/>
            </a:rPr>
            <a:t>Los </a:t>
          </a:r>
          <a:r>
            <a:rPr lang="en-US" sz="1600" kern="1200" noProof="0">
              <a:solidFill>
                <a:schemeClr val="tx1"/>
              </a:solidFill>
              <a:latin typeface="Gill Sans MT" panose="020B0502020104020203" pitchFamily="34" charset="0"/>
            </a:rPr>
            <a:t>SNPs</a:t>
          </a:r>
          <a:r>
            <a:rPr lang="es-ES_tradnl" sz="1600" kern="1200" noProof="0">
              <a:solidFill>
                <a:schemeClr val="tx1"/>
              </a:solidFill>
              <a:latin typeface="Gill Sans MT" panose="020B0502020104020203" pitchFamily="34" charset="0"/>
            </a:rPr>
            <a:t> se clasificaron en tres (3) categorías:</a:t>
          </a:r>
          <a:endParaRPr lang="es-ES_tradnl" sz="1600" i="1" kern="1200" noProof="0" dirty="0">
            <a:solidFill>
              <a:schemeClr val="tx1"/>
            </a:solidFill>
            <a:latin typeface="Gill Sans MT" panose="020B0502020104020203" pitchFamily="34" charset="0"/>
          </a:endParaRPr>
        </a:p>
        <a:p>
          <a:pPr marL="0" lvl="1" indent="0" algn="just" defTabSz="711200">
            <a:lnSpc>
              <a:spcPct val="90000"/>
            </a:lnSpc>
            <a:spcBef>
              <a:spcPct val="0"/>
            </a:spcBef>
            <a:spcAft>
              <a:spcPct val="15000"/>
            </a:spcAft>
            <a:buChar char="•"/>
          </a:pPr>
          <a:r>
            <a:rPr lang="es-ES_tradnl" sz="1600" i="0" kern="1200" noProof="0">
              <a:solidFill>
                <a:schemeClr val="tx1"/>
              </a:solidFill>
              <a:latin typeface="Gill Sans MT" panose="020B0502020104020203" pitchFamily="34" charset="0"/>
            </a:rPr>
            <a:t>Elegibilidad Dual (D-SNP)</a:t>
          </a:r>
          <a:endParaRPr lang="es-ES_tradnl" sz="1600" i="0" kern="1200" noProof="0" dirty="0">
            <a:solidFill>
              <a:schemeClr val="tx1"/>
            </a:solidFill>
            <a:latin typeface="Gill Sans MT" panose="020B0502020104020203" pitchFamily="34" charset="0"/>
          </a:endParaRPr>
        </a:p>
        <a:p>
          <a:pPr marL="0" lvl="1" indent="0" algn="just" defTabSz="711200">
            <a:lnSpc>
              <a:spcPct val="90000"/>
            </a:lnSpc>
            <a:spcBef>
              <a:spcPct val="0"/>
            </a:spcBef>
            <a:spcAft>
              <a:spcPct val="15000"/>
            </a:spcAft>
            <a:buChar char="•"/>
          </a:pPr>
          <a:r>
            <a:rPr lang="es-ES_tradnl" sz="1600" i="0" kern="1200" noProof="0">
              <a:solidFill>
                <a:schemeClr val="tx1"/>
              </a:solidFill>
              <a:latin typeface="Gill Sans MT" panose="020B0502020104020203" pitchFamily="34" charset="0"/>
            </a:rPr>
            <a:t>Condiciones Crónicas (C-SNP)</a:t>
          </a:r>
          <a:endParaRPr lang="es-ES_tradnl" sz="1600" i="0" kern="1200" noProof="0" dirty="0">
            <a:solidFill>
              <a:schemeClr val="tx1"/>
            </a:solidFill>
            <a:latin typeface="Gill Sans MT" panose="020B0502020104020203" pitchFamily="34" charset="0"/>
          </a:endParaRPr>
        </a:p>
        <a:p>
          <a:pPr marL="0" lvl="2" indent="0" algn="just" defTabSz="711200">
            <a:lnSpc>
              <a:spcPct val="90000"/>
            </a:lnSpc>
            <a:spcBef>
              <a:spcPct val="0"/>
            </a:spcBef>
            <a:spcAft>
              <a:spcPct val="15000"/>
            </a:spcAft>
            <a:buChar char="•"/>
          </a:pPr>
          <a:r>
            <a:rPr lang="es-ES_tradnl" sz="1600" i="0" kern="1200" noProof="0" dirty="0">
              <a:solidFill>
                <a:schemeClr val="tx1"/>
              </a:solidFill>
              <a:latin typeface="Gill Sans MT" panose="020B0502020104020203" pitchFamily="34" charset="0"/>
            </a:rPr>
            <a:t>Individuos Institucionalizados (I-SNP)</a:t>
          </a:r>
        </a:p>
        <a:p>
          <a:pPr marL="0" lvl="0" indent="0" algn="l" defTabSz="711200">
            <a:lnSpc>
              <a:spcPct val="90000"/>
            </a:lnSpc>
            <a:spcBef>
              <a:spcPct val="0"/>
            </a:spcBef>
            <a:spcAft>
              <a:spcPct val="35000"/>
            </a:spcAft>
            <a:buNone/>
          </a:pPr>
          <a:endParaRPr lang="en-US" sz="1600" kern="1200" noProof="0" dirty="0">
            <a:latin typeface="Gill Sans MT" panose="020B0502020104020203" pitchFamily="34" charset="0"/>
          </a:endParaRPr>
        </a:p>
      </dsp:txBody>
      <dsp:txXfrm>
        <a:off x="1035103" y="2205"/>
        <a:ext cx="3848206" cy="3503131"/>
      </dsp:txXfrm>
    </dsp:sp>
    <dsp:sp modelId="{D18B2461-F2DB-4968-B7C6-F2B7701F60BF}">
      <dsp:nvSpPr>
        <dsp:cNvPr id="0" name=""/>
        <dsp:cNvSpPr/>
      </dsp:nvSpPr>
      <dsp:spPr>
        <a:xfrm>
          <a:off x="5348194" y="2205"/>
          <a:ext cx="5165377" cy="3495255"/>
        </a:xfrm>
        <a:prstGeom prst="roundRect">
          <a:avLst>
            <a:gd name="adj" fmla="val 5000"/>
          </a:avLst>
        </a:prstGeom>
        <a:no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vert" wrap="square" lIns="0" tIns="0" rIns="1600200" bIns="182880" numCol="1" spcCol="1270" anchor="t" anchorCtr="0">
          <a:noAutofit/>
        </a:bodyPr>
        <a:lstStyle/>
        <a:p>
          <a:pPr marL="0" lvl="0" indent="0" algn="ctr" defTabSz="889000">
            <a:lnSpc>
              <a:spcPct val="90000"/>
            </a:lnSpc>
            <a:spcBef>
              <a:spcPct val="0"/>
            </a:spcBef>
            <a:spcAft>
              <a:spcPct val="35000"/>
            </a:spcAft>
            <a:buNone/>
          </a:pPr>
          <a:r>
            <a:rPr lang="en-US" sz="2000" b="1" i="0" kern="1200" noProof="0" dirty="0">
              <a:solidFill>
                <a:schemeClr val="tx1"/>
              </a:solidFill>
              <a:effectLst/>
              <a:latin typeface="Gill Sans MT" panose="020B0502020104020203" pitchFamily="34" charset="0"/>
            </a:rPr>
            <a:t>2012</a:t>
          </a:r>
          <a:endParaRPr lang="en-US" sz="2400" b="1" i="0" kern="1200" noProof="0" dirty="0">
            <a:solidFill>
              <a:schemeClr val="tx1"/>
            </a:solidFill>
            <a:effectLst/>
            <a:latin typeface="Gill Sans MT" panose="020B0502020104020203" pitchFamily="34" charset="0"/>
          </a:endParaRPr>
        </a:p>
      </dsp:txBody>
      <dsp:txXfrm rot="16200000">
        <a:off x="4431677" y="918722"/>
        <a:ext cx="2866109" cy="1033075"/>
      </dsp:txXfrm>
    </dsp:sp>
    <dsp:sp modelId="{DBEFA3D1-558A-4F1A-870C-B1C5822FCFA3}">
      <dsp:nvSpPr>
        <dsp:cNvPr id="0" name=""/>
        <dsp:cNvSpPr/>
      </dsp:nvSpPr>
      <dsp:spPr>
        <a:xfrm rot="5400000">
          <a:off x="5054393" y="3343783"/>
          <a:ext cx="639254" cy="774806"/>
        </a:xfrm>
        <a:prstGeom prst="flowChartExtra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6819C408-44E7-4245-9F8D-609D9A2E4C61}">
      <dsp:nvSpPr>
        <dsp:cNvPr id="0" name=""/>
        <dsp:cNvSpPr/>
      </dsp:nvSpPr>
      <dsp:spPr>
        <a:xfrm>
          <a:off x="6381269" y="2205"/>
          <a:ext cx="3848206" cy="349525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marL="0" lvl="0" algn="just" defTabSz="800100">
            <a:lnSpc>
              <a:spcPct val="90000"/>
            </a:lnSpc>
            <a:spcBef>
              <a:spcPct val="0"/>
            </a:spcBef>
            <a:spcAft>
              <a:spcPct val="35000"/>
            </a:spcAft>
            <a:buNone/>
          </a:pPr>
          <a:endParaRPr lang="en-US" sz="1800" kern="1200" noProof="0" dirty="0">
            <a:latin typeface="Gill Sans MT" panose="020B0502020104020203" pitchFamily="34" charset="0"/>
          </a:endParaRPr>
        </a:p>
        <a:p>
          <a:pPr marL="0" lvl="0" indent="0" algn="just" defTabSz="800100">
            <a:lnSpc>
              <a:spcPct val="90000"/>
            </a:lnSpc>
            <a:spcBef>
              <a:spcPct val="0"/>
            </a:spcBef>
            <a:spcAft>
              <a:spcPct val="35000"/>
            </a:spcAft>
            <a:buNone/>
          </a:pPr>
          <a:r>
            <a:rPr lang="en-US" sz="1600" b="0" kern="1200" noProof="0" dirty="0">
              <a:solidFill>
                <a:schemeClr val="tx1"/>
              </a:solidFill>
              <a:latin typeface="Gill Sans MT" panose="020B0502020104020203" pitchFamily="34" charset="0"/>
            </a:rPr>
            <a:t>The Affordable Care Act </a:t>
          </a:r>
          <a:r>
            <a:rPr lang="en-US" sz="1600" kern="1200" noProof="0" dirty="0">
              <a:latin typeface="Gill Sans MT" panose="020B0502020104020203" pitchFamily="34" charset="0"/>
            </a:rPr>
            <a:t>amended Section 1859(f)(7) of the Social Security Act</a:t>
          </a:r>
        </a:p>
        <a:p>
          <a:pPr marL="0" lvl="0" indent="0" algn="just" defTabSz="711200">
            <a:lnSpc>
              <a:spcPct val="90000"/>
            </a:lnSpc>
            <a:spcBef>
              <a:spcPct val="0"/>
            </a:spcBef>
            <a:spcAft>
              <a:spcPct val="35000"/>
            </a:spcAft>
            <a:buNone/>
          </a:pPr>
          <a:endParaRPr lang="en-US" sz="1600" kern="1200" noProof="0" dirty="0">
            <a:latin typeface="Gill Sans MT" panose="020B0502020104020203" pitchFamily="34" charset="0"/>
          </a:endParaRPr>
        </a:p>
        <a:p>
          <a:pPr marL="0" lvl="0" indent="0" algn="just" defTabSz="711200">
            <a:lnSpc>
              <a:spcPct val="100000"/>
            </a:lnSpc>
            <a:spcBef>
              <a:spcPct val="0"/>
            </a:spcBef>
            <a:spcAft>
              <a:spcPct val="35000"/>
            </a:spcAft>
            <a:buNone/>
          </a:pPr>
          <a:r>
            <a:rPr lang="en-US" sz="1600" kern="1200" noProof="0" dirty="0">
              <a:solidFill>
                <a:schemeClr val="tx1"/>
              </a:solidFill>
              <a:latin typeface="Gill Sans MT" panose="020B0502020104020203" pitchFamily="34" charset="0"/>
            </a:rPr>
            <a:t>Requires that all MA plans offering SNPs plans submit a </a:t>
          </a:r>
          <a:r>
            <a:rPr lang="en-US" sz="1600" b="0" kern="1200" noProof="0" dirty="0">
              <a:solidFill>
                <a:schemeClr val="tx1"/>
              </a:solidFill>
              <a:latin typeface="Gill Sans MT" panose="020B0502020104020203" pitchFamily="34" charset="0"/>
            </a:rPr>
            <a:t>Model of Care (MOC) </a:t>
          </a:r>
          <a:r>
            <a:rPr lang="en-US" sz="1600" kern="1200" noProof="0" dirty="0">
              <a:solidFill>
                <a:schemeClr val="tx1"/>
              </a:solidFill>
              <a:latin typeface="Gill Sans MT" panose="020B0502020104020203" pitchFamily="34" charset="0"/>
            </a:rPr>
            <a:t>to CMS for the evaluation and approval of NCQA (</a:t>
          </a:r>
          <a:r>
            <a:rPr lang="en-US" sz="1600" i="1" kern="1200" noProof="0" dirty="0">
              <a:solidFill>
                <a:schemeClr val="tx1"/>
              </a:solidFill>
              <a:latin typeface="Gill Sans MT" panose="020B0502020104020203" pitchFamily="34" charset="0"/>
            </a:rPr>
            <a:t>National Committee for Quality Assurance</a:t>
          </a:r>
          <a:r>
            <a:rPr lang="en-US" sz="1600" kern="1200" noProof="0" dirty="0">
              <a:solidFill>
                <a:schemeClr val="tx1"/>
              </a:solidFill>
              <a:latin typeface="Gill Sans MT" panose="020B0502020104020203" pitchFamily="34" charset="0"/>
            </a:rPr>
            <a:t>) that ensures compliance with CMS guidelines. </a:t>
          </a:r>
          <a:endParaRPr lang="en-US" sz="1600" kern="1200" noProof="0" dirty="0">
            <a:latin typeface="Gill Sans MT" panose="020B0502020104020203" pitchFamily="34" charset="0"/>
          </a:endParaRPr>
        </a:p>
      </dsp:txBody>
      <dsp:txXfrm>
        <a:off x="6381269" y="2205"/>
        <a:ext cx="3848206" cy="349525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304BFF-B907-4679-B81A-B36A01B9B78E}">
      <dsp:nvSpPr>
        <dsp:cNvPr id="0" name=""/>
        <dsp:cNvSpPr/>
      </dsp:nvSpPr>
      <dsp:spPr>
        <a:xfrm>
          <a:off x="0" y="0"/>
          <a:ext cx="5480502" cy="676656"/>
        </a:xfrm>
        <a:prstGeom prst="roundRect">
          <a:avLst/>
        </a:prstGeom>
        <a:solidFill>
          <a:srgbClr val="92D05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b="1" kern="1200" noProof="0" dirty="0">
              <a:solidFill>
                <a:schemeClr val="tx1"/>
              </a:solidFill>
              <a:latin typeface="Gill Sans MT" panose="020B0502020104020203" pitchFamily="34" charset="0"/>
            </a:rPr>
            <a:t>Utilizar guías clínicas y protocolos de transición de cuidado</a:t>
          </a:r>
          <a:endParaRPr lang="en-US" sz="1600" b="1" kern="1200" noProof="0" dirty="0">
            <a:solidFill>
              <a:schemeClr val="tx1"/>
            </a:solidFill>
            <a:latin typeface="Gill Sans MT" panose="020B0502020104020203" pitchFamily="34" charset="0"/>
          </a:endParaRPr>
        </a:p>
      </dsp:txBody>
      <dsp:txXfrm>
        <a:off x="33032" y="33032"/>
        <a:ext cx="5414438" cy="610592"/>
      </dsp:txXfrm>
    </dsp:sp>
    <dsp:sp modelId="{A89C212A-1F52-124B-97C5-835ABC686096}">
      <dsp:nvSpPr>
        <dsp:cNvPr id="0" name=""/>
        <dsp:cNvSpPr/>
      </dsp:nvSpPr>
      <dsp:spPr>
        <a:xfrm>
          <a:off x="0" y="575077"/>
          <a:ext cx="5480502" cy="1010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006" tIns="20320" rIns="113792" bIns="20320" numCol="1" spcCol="1270" anchor="ctr"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es-ES_tradnl" sz="1600" kern="1200" noProof="0" dirty="0">
              <a:solidFill>
                <a:prstClr val="black">
                  <a:hueOff val="0"/>
                  <a:satOff val="0"/>
                  <a:lumOff val="0"/>
                  <a:alphaOff val="0"/>
                </a:prstClr>
              </a:solidFill>
              <a:effectLst/>
              <a:latin typeface="Gill Sans MT" panose="020B0502020104020203" pitchFamily="34" charset="0"/>
              <a:ea typeface="+mn-ea"/>
              <a:cs typeface="+mn-cs"/>
            </a:rPr>
            <a:t>Ejemplo de guías clínicas:</a:t>
          </a:r>
        </a:p>
        <a:p>
          <a:pPr marL="342900" lvl="2" indent="-171450" algn="l" defTabSz="711200">
            <a:lnSpc>
              <a:spcPct val="90000"/>
            </a:lnSpc>
            <a:spcBef>
              <a:spcPct val="0"/>
            </a:spcBef>
            <a:spcAft>
              <a:spcPct val="20000"/>
            </a:spcAft>
            <a:buNone/>
          </a:pPr>
          <a:r>
            <a:rPr lang="es-ES_tradnl" sz="1600" kern="1200" noProof="0" dirty="0">
              <a:solidFill>
                <a:prstClr val="black">
                  <a:hueOff val="0"/>
                  <a:satOff val="0"/>
                  <a:lumOff val="0"/>
                  <a:alphaOff val="0"/>
                </a:prstClr>
              </a:solidFill>
              <a:effectLst/>
              <a:latin typeface="Gill Sans MT" panose="020B0502020104020203" pitchFamily="34" charset="0"/>
              <a:ea typeface="+mn-ea"/>
              <a:cs typeface="+mn-cs"/>
            </a:rPr>
            <a:t>	diabetes,  asma, cáncer, entre otras</a:t>
          </a:r>
        </a:p>
      </dsp:txBody>
      <dsp:txXfrm>
        <a:off x="0" y="575077"/>
        <a:ext cx="5480502" cy="1010160"/>
      </dsp:txXfrm>
    </dsp:sp>
    <dsp:sp modelId="{B133E619-D6E9-3546-8982-734146E0D41D}">
      <dsp:nvSpPr>
        <dsp:cNvPr id="0" name=""/>
        <dsp:cNvSpPr/>
      </dsp:nvSpPr>
      <dsp:spPr>
        <a:xfrm>
          <a:off x="0" y="1588920"/>
          <a:ext cx="5480502" cy="673184"/>
        </a:xfrm>
        <a:prstGeom prst="roundRect">
          <a:avLst/>
        </a:prstGeom>
        <a:solidFill>
          <a:srgbClr val="42C461"/>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_tradnl" sz="1600" b="1" kern="1200" noProof="0" dirty="0">
              <a:solidFill>
                <a:prstClr val="black">
                  <a:hueOff val="0"/>
                  <a:satOff val="0"/>
                  <a:lumOff val="0"/>
                  <a:alphaOff val="0"/>
                </a:prstClr>
              </a:solidFill>
              <a:latin typeface="Gill Sans MT" panose="020B0502020104020203" pitchFamily="34" charset="0"/>
              <a:ea typeface="+mn-ea"/>
              <a:cs typeface="+mn-cs"/>
            </a:rPr>
            <a:t>Participar de adiestramiento requerido del MOC</a:t>
          </a:r>
        </a:p>
      </dsp:txBody>
      <dsp:txXfrm>
        <a:off x="32862" y="1621782"/>
        <a:ext cx="5414778" cy="607460"/>
      </dsp:txXfrm>
    </dsp:sp>
    <dsp:sp modelId="{1437DC79-16A0-6744-962D-8C25CB2B78B6}">
      <dsp:nvSpPr>
        <dsp:cNvPr id="0" name=""/>
        <dsp:cNvSpPr/>
      </dsp:nvSpPr>
      <dsp:spPr>
        <a:xfrm>
          <a:off x="0" y="2363673"/>
          <a:ext cx="5480502" cy="17362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006" tIns="20320" rIns="113792" bIns="20320" numCol="1" spcCol="1270" anchor="ctr" anchorCtr="0">
          <a:noAutofit/>
        </a:bodyPr>
        <a:lstStyle/>
        <a:p>
          <a:pPr marL="171450" lvl="1" indent="-171450" algn="l" defTabSz="711200">
            <a:lnSpc>
              <a:spcPct val="90000"/>
            </a:lnSpc>
            <a:spcBef>
              <a:spcPct val="0"/>
            </a:spcBef>
            <a:spcAft>
              <a:spcPct val="20000"/>
            </a:spcAft>
            <a:buChar char="•"/>
          </a:pPr>
          <a:r>
            <a:rPr lang="es-ES_tradnl" sz="1600" kern="1200" noProof="0" dirty="0">
              <a:latin typeface="Gill Sans MT" panose="020B0502020104020203" pitchFamily="34" charset="0"/>
            </a:rPr>
            <a:t>Proveedores participantes </a:t>
          </a:r>
        </a:p>
        <a:p>
          <a:pPr marL="171450" lvl="1" indent="-171450" algn="l" defTabSz="711200">
            <a:lnSpc>
              <a:spcPct val="90000"/>
            </a:lnSpc>
            <a:spcBef>
              <a:spcPct val="0"/>
            </a:spcBef>
            <a:spcAft>
              <a:spcPct val="20000"/>
            </a:spcAft>
            <a:buChar char="•"/>
          </a:pPr>
          <a:r>
            <a:rPr lang="es-ES_tradnl" sz="1600" b="0" kern="1200" noProof="0" dirty="0">
              <a:ln>
                <a:noFill/>
              </a:ln>
              <a:effectLst/>
              <a:latin typeface="Gill Sans MT" panose="020B0502020104020203" pitchFamily="34" charset="0"/>
            </a:rPr>
            <a:t>Proveedores no participantes de la red</a:t>
          </a:r>
          <a:endParaRPr lang="es-ES_tradnl" sz="1600" kern="1200" noProof="0" dirty="0">
            <a:latin typeface="Gill Sans MT" panose="020B0502020104020203" pitchFamily="34" charset="0"/>
          </a:endParaRPr>
        </a:p>
        <a:p>
          <a:pPr marL="171450" lvl="1" indent="-171450" algn="l" defTabSz="711200">
            <a:lnSpc>
              <a:spcPct val="90000"/>
            </a:lnSpc>
            <a:spcBef>
              <a:spcPct val="0"/>
            </a:spcBef>
            <a:spcAft>
              <a:spcPct val="20000"/>
            </a:spcAft>
            <a:buChar char="•"/>
          </a:pPr>
          <a:r>
            <a:rPr lang="es-ES_tradnl" sz="1600" b="0" kern="1200" noProof="0" dirty="0">
              <a:ln>
                <a:noFill/>
              </a:ln>
              <a:effectLst/>
              <a:latin typeface="Gill Sans MT" panose="020B0502020104020203" pitchFamily="34" charset="0"/>
            </a:rPr>
            <a:t>Proveedores contratados por las entidades delegadas</a:t>
          </a:r>
          <a:endParaRPr lang="es-ES_tradnl" sz="1600" kern="1200" noProof="0" dirty="0">
            <a:latin typeface="Gill Sans MT" panose="020B0502020104020203" pitchFamily="34" charset="0"/>
          </a:endParaRPr>
        </a:p>
        <a:p>
          <a:pPr marL="171450" lvl="1" indent="-171450" algn="l" defTabSz="711200">
            <a:lnSpc>
              <a:spcPct val="90000"/>
            </a:lnSpc>
            <a:spcBef>
              <a:spcPct val="0"/>
            </a:spcBef>
            <a:spcAft>
              <a:spcPct val="20000"/>
            </a:spcAft>
            <a:buChar char="•"/>
          </a:pPr>
          <a:r>
            <a:rPr lang="es-ES_tradnl" sz="1600" b="0" kern="1200" noProof="0" dirty="0">
              <a:ln>
                <a:noFill/>
              </a:ln>
              <a:effectLst/>
              <a:latin typeface="Gill Sans MT" panose="020B0502020104020203" pitchFamily="34" charset="0"/>
            </a:rPr>
            <a:t>Personal de trabajo del proveedor</a:t>
          </a:r>
        </a:p>
        <a:p>
          <a:pPr marL="342900" lvl="2" indent="-171450" algn="l" defTabSz="711200">
            <a:lnSpc>
              <a:spcPct val="90000"/>
            </a:lnSpc>
            <a:spcBef>
              <a:spcPct val="0"/>
            </a:spcBef>
            <a:spcAft>
              <a:spcPct val="20000"/>
            </a:spcAft>
            <a:buFont typeface="Wingdings" panose="05000000000000000000" pitchFamily="2" charset="2"/>
            <a:buChar char="ü"/>
          </a:pPr>
          <a:r>
            <a:rPr lang="es-ES_tradnl" sz="1600" kern="1200" noProof="0" dirty="0">
              <a:ln>
                <a:noFill/>
              </a:ln>
              <a:effectLst/>
              <a:latin typeface="Gill Sans MT" panose="020B0502020104020203" pitchFamily="34" charset="0"/>
            </a:rPr>
            <a:t>El equipo de trabajo del proveedor puede incluir persona de  coordinación de cuidado, personal administrativo u otro personal clínico o de apoyo. </a:t>
          </a:r>
          <a:endParaRPr lang="es-ES_tradnl" sz="1600" b="0" kern="1200" noProof="0" dirty="0">
            <a:ln>
              <a:noFill/>
            </a:ln>
            <a:effectLst/>
            <a:latin typeface="Gill Sans MT" panose="020B0502020104020203" pitchFamily="34" charset="0"/>
          </a:endParaRPr>
        </a:p>
      </dsp:txBody>
      <dsp:txXfrm>
        <a:off x="0" y="2363673"/>
        <a:ext cx="5480502" cy="173621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48EFE1-67F0-482F-8290-472A6519D438}">
      <dsp:nvSpPr>
        <dsp:cNvPr id="0" name=""/>
        <dsp:cNvSpPr/>
      </dsp:nvSpPr>
      <dsp:spPr>
        <a:xfrm>
          <a:off x="373159" y="0"/>
          <a:ext cx="4734181" cy="4045790"/>
        </a:xfrm>
        <a:prstGeom prst="diamond">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43379C-434E-49C5-A60E-D26F2F46FA32}">
      <dsp:nvSpPr>
        <dsp:cNvPr id="0" name=""/>
        <dsp:cNvSpPr/>
      </dsp:nvSpPr>
      <dsp:spPr>
        <a:xfrm>
          <a:off x="496360" y="362962"/>
          <a:ext cx="2222160" cy="1642471"/>
        </a:xfrm>
        <a:prstGeom prst="roundRect">
          <a:avLst/>
        </a:prstGeom>
        <a:solidFill>
          <a:srgbClr val="00A261"/>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s-ES_tradnl" sz="1800" b="1" kern="1200" noProof="0" dirty="0">
              <a:solidFill>
                <a:schemeClr val="tx1"/>
              </a:solidFill>
              <a:latin typeface="Gill Sans MT" panose="020B0502020104020203" pitchFamily="34" charset="0"/>
            </a:rPr>
            <a:t>Médico primario (PCP)</a:t>
          </a:r>
          <a:endParaRPr lang="en-US" sz="1800" b="1" kern="1200" noProof="0" dirty="0">
            <a:solidFill>
              <a:schemeClr val="tx1"/>
            </a:solidFill>
            <a:latin typeface="Gill Sans MT" panose="020B0502020104020203" pitchFamily="34" charset="0"/>
          </a:endParaRPr>
        </a:p>
      </dsp:txBody>
      <dsp:txXfrm>
        <a:off x="576539" y="443141"/>
        <a:ext cx="2061802" cy="1482113"/>
      </dsp:txXfrm>
    </dsp:sp>
    <dsp:sp modelId="{D20EB35B-C7DC-4121-B46A-1C4FF5317B45}">
      <dsp:nvSpPr>
        <dsp:cNvPr id="0" name=""/>
        <dsp:cNvSpPr/>
      </dsp:nvSpPr>
      <dsp:spPr>
        <a:xfrm>
          <a:off x="2806018" y="362962"/>
          <a:ext cx="2222160" cy="1642471"/>
        </a:xfrm>
        <a:prstGeom prst="roundRect">
          <a:avLst/>
        </a:prstGeom>
        <a:solidFill>
          <a:srgbClr val="96C93D"/>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noProof="0" dirty="0">
              <a:solidFill>
                <a:schemeClr val="tx1"/>
              </a:solidFill>
              <a:latin typeface="Gill Sans MT" panose="020B0502020104020203" pitchFamily="34" charset="0"/>
            </a:rPr>
            <a:t>Médicos especialistas</a:t>
          </a:r>
        </a:p>
        <a:p>
          <a:pPr marL="171450" lvl="1" indent="-171450" algn="ctr" defTabSz="711200">
            <a:lnSpc>
              <a:spcPct val="90000"/>
            </a:lnSpc>
            <a:spcBef>
              <a:spcPct val="0"/>
            </a:spcBef>
            <a:spcAft>
              <a:spcPct val="15000"/>
            </a:spcAft>
            <a:buNone/>
          </a:pPr>
          <a:r>
            <a:rPr lang="es-ES_tradnl" sz="1600" b="1" kern="1200" noProof="0" dirty="0">
              <a:solidFill>
                <a:schemeClr val="tx1"/>
              </a:solidFill>
              <a:latin typeface="Gill Sans MT" panose="020B0502020104020203" pitchFamily="34" charset="0"/>
            </a:rPr>
            <a:t>(medicina interna, cardiología, endocrinología, entre otros)</a:t>
          </a:r>
        </a:p>
      </dsp:txBody>
      <dsp:txXfrm>
        <a:off x="2886197" y="443141"/>
        <a:ext cx="2061802" cy="1482113"/>
      </dsp:txXfrm>
    </dsp:sp>
    <dsp:sp modelId="{3DC97911-1D9D-4B01-ABDA-64B33575BBDE}">
      <dsp:nvSpPr>
        <dsp:cNvPr id="0" name=""/>
        <dsp:cNvSpPr/>
      </dsp:nvSpPr>
      <dsp:spPr>
        <a:xfrm>
          <a:off x="470246" y="2059984"/>
          <a:ext cx="2222160" cy="1642471"/>
        </a:xfrm>
        <a:prstGeom prst="roundRect">
          <a:avLst/>
        </a:prstGeom>
        <a:solidFill>
          <a:srgbClr val="0E6937"/>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noProof="0" dirty="0">
              <a:solidFill>
                <a:srgbClr val="C6E5CE"/>
              </a:solidFill>
              <a:latin typeface="Gill Sans MT" panose="020B0502020104020203" pitchFamily="34" charset="0"/>
            </a:rPr>
            <a:t>Expertos en servicios de salud mental</a:t>
          </a:r>
        </a:p>
      </dsp:txBody>
      <dsp:txXfrm>
        <a:off x="550425" y="2140163"/>
        <a:ext cx="2061802" cy="1482113"/>
      </dsp:txXfrm>
    </dsp:sp>
    <dsp:sp modelId="{D8B3FE04-6FB5-456D-961D-B9984113D28C}">
      <dsp:nvSpPr>
        <dsp:cNvPr id="0" name=""/>
        <dsp:cNvSpPr/>
      </dsp:nvSpPr>
      <dsp:spPr>
        <a:xfrm>
          <a:off x="2818924" y="2076678"/>
          <a:ext cx="2222160" cy="1642471"/>
        </a:xfrm>
        <a:prstGeom prst="roundRect">
          <a:avLst/>
        </a:prstGeom>
        <a:solidFill>
          <a:srgbClr val="C6E5CE"/>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noProof="0" dirty="0">
              <a:solidFill>
                <a:schemeClr val="tx1"/>
              </a:solidFill>
              <a:latin typeface="Gill Sans MT" panose="020B0502020104020203" pitchFamily="34" charset="0"/>
            </a:rPr>
            <a:t>Otros profesionales</a:t>
          </a:r>
          <a:endParaRPr lang="en-US" sz="1800" kern="1200" dirty="0"/>
        </a:p>
      </dsp:txBody>
      <dsp:txXfrm>
        <a:off x="2899103" y="2156857"/>
        <a:ext cx="2061802" cy="148211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437B6-A393-4BCF-85C9-BB82908A96AC}">
      <dsp:nvSpPr>
        <dsp:cNvPr id="0" name=""/>
        <dsp:cNvSpPr/>
      </dsp:nvSpPr>
      <dsp:spPr>
        <a:xfrm>
          <a:off x="1008049" y="844"/>
          <a:ext cx="2401696" cy="1441017"/>
        </a:xfrm>
        <a:prstGeom prst="roundRect">
          <a:avLst/>
        </a:prstGeom>
        <a:noFill/>
        <a:ln w="3810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ea typeface="+mn-ea"/>
              <a:cs typeface="+mn-cs"/>
            </a:rPr>
            <a:t>Integrar al médico primario u otros proveedores en el manejo de cuidado del afiliado.</a:t>
          </a:r>
          <a:endParaRPr lang="en-US" sz="1600" kern="1200" noProof="0" dirty="0">
            <a:solidFill>
              <a:schemeClr val="tx1"/>
            </a:solidFill>
            <a:latin typeface="Gill Sans MT" panose="020B0502020104020203" pitchFamily="34" charset="0"/>
            <a:ea typeface="+mn-ea"/>
            <a:cs typeface="+mn-cs"/>
          </a:endParaRPr>
        </a:p>
      </dsp:txBody>
      <dsp:txXfrm>
        <a:off x="1078394" y="71189"/>
        <a:ext cx="2261006" cy="1300327"/>
      </dsp:txXfrm>
    </dsp:sp>
    <dsp:sp modelId="{B03831DA-FD3F-5B4F-AE69-BF864D6CEE9F}">
      <dsp:nvSpPr>
        <dsp:cNvPr id="0" name=""/>
        <dsp:cNvSpPr/>
      </dsp:nvSpPr>
      <dsp:spPr>
        <a:xfrm>
          <a:off x="3649915" y="844"/>
          <a:ext cx="2401696" cy="1441017"/>
        </a:xfrm>
        <a:prstGeom prst="roundRect">
          <a:avLst/>
        </a:prstGeom>
        <a:noFill/>
        <a:ln w="3810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ct val="35000"/>
            </a:spcAft>
            <a:buNone/>
          </a:pPr>
          <a:r>
            <a:rPr lang="es-ES_tradnl" sz="1400" kern="1200" noProof="0" dirty="0">
              <a:solidFill>
                <a:schemeClr val="tx1"/>
              </a:solidFill>
              <a:latin typeface="Gill Sans MT" panose="020B0502020104020203" pitchFamily="34" charset="0"/>
              <a:ea typeface="+mn-ea"/>
              <a:cs typeface="+mn-cs"/>
            </a:rPr>
            <a:t>Utilizar las guías de práctica clínica adoptadas por MCS (disponibles en Provinet).</a:t>
          </a:r>
        </a:p>
      </dsp:txBody>
      <dsp:txXfrm>
        <a:off x="3720260" y="71189"/>
        <a:ext cx="2261006" cy="1300327"/>
      </dsp:txXfrm>
    </dsp:sp>
    <dsp:sp modelId="{33130A72-63C0-C548-B092-9880AB0E8E5F}">
      <dsp:nvSpPr>
        <dsp:cNvPr id="0" name=""/>
        <dsp:cNvSpPr/>
      </dsp:nvSpPr>
      <dsp:spPr>
        <a:xfrm>
          <a:off x="6291781" y="844"/>
          <a:ext cx="2401696" cy="1441017"/>
        </a:xfrm>
        <a:prstGeom prst="roundRect">
          <a:avLst/>
        </a:prstGeom>
        <a:noFill/>
        <a:ln w="3810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ct val="35000"/>
            </a:spcAft>
            <a:buNone/>
          </a:pPr>
          <a:r>
            <a:rPr lang="es-ES_tradnl" sz="1400" kern="1200" noProof="0" dirty="0">
              <a:solidFill>
                <a:schemeClr val="tx1"/>
              </a:solidFill>
              <a:latin typeface="Gill Sans MT" panose="020B0502020104020203" pitchFamily="34" charset="0"/>
              <a:ea typeface="+mn-ea"/>
              <a:cs typeface="+mn-cs"/>
            </a:rPr>
            <a:t>Revisar y actualizar el Plan de Cuidado Individualizado. Comunica, actualiza y responde a las preocupaciones o preferencias con el afiliado.</a:t>
          </a:r>
        </a:p>
      </dsp:txBody>
      <dsp:txXfrm>
        <a:off x="6362126" y="71189"/>
        <a:ext cx="2261006" cy="1300327"/>
      </dsp:txXfrm>
    </dsp:sp>
    <dsp:sp modelId="{0F2F8993-C69A-7942-ABE2-370ED99F3D93}">
      <dsp:nvSpPr>
        <dsp:cNvPr id="0" name=""/>
        <dsp:cNvSpPr/>
      </dsp:nvSpPr>
      <dsp:spPr>
        <a:xfrm>
          <a:off x="1008049" y="1682032"/>
          <a:ext cx="2401696" cy="1441017"/>
        </a:xfrm>
        <a:prstGeom prst="roundRect">
          <a:avLst/>
        </a:prstGeom>
        <a:noFill/>
        <a:ln w="38100"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ct val="35000"/>
            </a:spcAft>
            <a:buNone/>
          </a:pPr>
          <a:r>
            <a:rPr lang="es-ES_tradnl" sz="1400" kern="1200" noProof="0" dirty="0">
              <a:solidFill>
                <a:schemeClr val="tx1"/>
              </a:solidFill>
              <a:latin typeface="Gill Sans MT" panose="020B0502020104020203" pitchFamily="34" charset="0"/>
              <a:ea typeface="+mn-ea"/>
              <a:cs typeface="+mn-cs"/>
            </a:rPr>
            <a:t>Proveer servicios a tiempo, garantizando la calidad en la continuidad de cuidado, tratamiento y servicios al afiliado.</a:t>
          </a:r>
        </a:p>
      </dsp:txBody>
      <dsp:txXfrm>
        <a:off x="1078394" y="1752377"/>
        <a:ext cx="2261006" cy="1300327"/>
      </dsp:txXfrm>
    </dsp:sp>
    <dsp:sp modelId="{62A79416-2100-9B4E-AA9D-E3153A9B6350}">
      <dsp:nvSpPr>
        <dsp:cNvPr id="0" name=""/>
        <dsp:cNvSpPr/>
      </dsp:nvSpPr>
      <dsp:spPr>
        <a:xfrm>
          <a:off x="3649915" y="1682032"/>
          <a:ext cx="2401696" cy="1441017"/>
        </a:xfrm>
        <a:prstGeom prst="roundRect">
          <a:avLst/>
        </a:prstGeom>
        <a:noFill/>
        <a:ln w="38100"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ct val="35000"/>
            </a:spcAft>
            <a:buNone/>
          </a:pPr>
          <a:r>
            <a:rPr lang="es-ES_tradnl" sz="1400" kern="1200" noProof="0" dirty="0">
              <a:solidFill>
                <a:schemeClr val="tx1"/>
              </a:solidFill>
              <a:latin typeface="Gill Sans MT" panose="020B0502020104020203" pitchFamily="34" charset="0"/>
              <a:ea typeface="+mn-ea"/>
              <a:cs typeface="+mn-cs"/>
            </a:rPr>
            <a:t>Notificar al plan médico cualquier barrera que afecte el acceso a los servicios o el proceso de transición de cuidado.</a:t>
          </a:r>
        </a:p>
      </dsp:txBody>
      <dsp:txXfrm>
        <a:off x="3720260" y="1752377"/>
        <a:ext cx="2261006" cy="1300327"/>
      </dsp:txXfrm>
    </dsp:sp>
    <dsp:sp modelId="{6A283A09-B3E2-8248-9C93-F07B4E47FAA6}">
      <dsp:nvSpPr>
        <dsp:cNvPr id="0" name=""/>
        <dsp:cNvSpPr/>
      </dsp:nvSpPr>
      <dsp:spPr>
        <a:xfrm>
          <a:off x="6291781" y="1682032"/>
          <a:ext cx="2401696" cy="1441017"/>
        </a:xfrm>
        <a:prstGeom prst="roundRect">
          <a:avLst/>
        </a:prstGeom>
        <a:noFill/>
        <a:ln w="38100"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ct val="35000"/>
            </a:spcAft>
            <a:buNone/>
          </a:pPr>
          <a:r>
            <a:rPr lang="es-ES_tradnl" sz="1400" kern="1200" noProof="0" dirty="0">
              <a:solidFill>
                <a:schemeClr val="tx1"/>
              </a:solidFill>
              <a:latin typeface="Gill Sans MT" panose="020B0502020104020203" pitchFamily="34" charset="0"/>
              <a:ea typeface="+mn-ea"/>
              <a:cs typeface="+mn-cs"/>
            </a:rPr>
            <a:t>Participar en la planificación del cuidado del paciente y fomentar su participación en el proceso de cuidado.</a:t>
          </a:r>
        </a:p>
      </dsp:txBody>
      <dsp:txXfrm>
        <a:off x="6362126" y="1752377"/>
        <a:ext cx="2261006" cy="1300327"/>
      </dsp:txXfrm>
    </dsp:sp>
    <dsp:sp modelId="{9F4CD2C3-FFEE-3F4A-83C7-117C7375EB09}">
      <dsp:nvSpPr>
        <dsp:cNvPr id="0" name=""/>
        <dsp:cNvSpPr/>
      </dsp:nvSpPr>
      <dsp:spPr>
        <a:xfrm>
          <a:off x="2328982" y="3363219"/>
          <a:ext cx="2401696" cy="1441017"/>
        </a:xfrm>
        <a:prstGeom prst="roundRect">
          <a:avLst/>
        </a:prstGeom>
        <a:noFill/>
        <a:ln w="38100" cap="flat" cmpd="sng" algn="ctr">
          <a:solidFill>
            <a:srgbClr val="0E693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ct val="35000"/>
            </a:spcAft>
            <a:buNone/>
          </a:pPr>
          <a:r>
            <a:rPr lang="es-ES_tradnl" sz="1400" kern="1200" noProof="0" dirty="0">
              <a:solidFill>
                <a:schemeClr val="tx1"/>
              </a:solidFill>
              <a:latin typeface="Gill Sans MT" panose="020B0502020104020203" pitchFamily="34" charset="0"/>
            </a:rPr>
            <a:t>Participar en las reuniones del equipo de cuidado interdisciplinario (ICT) y mantener la comunicación con dicho equipo y el cuidador.</a:t>
          </a:r>
        </a:p>
      </dsp:txBody>
      <dsp:txXfrm>
        <a:off x="2399327" y="3433564"/>
        <a:ext cx="2261006" cy="1300327"/>
      </dsp:txXfrm>
    </dsp:sp>
    <dsp:sp modelId="{D8657472-B863-6F4D-9360-FC330AF54223}">
      <dsp:nvSpPr>
        <dsp:cNvPr id="0" name=""/>
        <dsp:cNvSpPr/>
      </dsp:nvSpPr>
      <dsp:spPr>
        <a:xfrm>
          <a:off x="4970848" y="3363219"/>
          <a:ext cx="2401696" cy="1441017"/>
        </a:xfrm>
        <a:prstGeom prst="roundRect">
          <a:avLst/>
        </a:prstGeom>
        <a:noFill/>
        <a:ln w="38100" cap="flat" cmpd="sng" algn="ctr">
          <a:solidFill>
            <a:srgbClr val="0E693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ct val="35000"/>
            </a:spcAft>
            <a:buNone/>
          </a:pPr>
          <a:r>
            <a:rPr lang="es-ES_tradnl" sz="1400" kern="1200" noProof="0" dirty="0">
              <a:solidFill>
                <a:schemeClr val="tx1"/>
              </a:solidFill>
              <a:latin typeface="Gill Sans MT" panose="020B0502020104020203" pitchFamily="34" charset="0"/>
            </a:rPr>
            <a:t>Dirigir al afiliado a un estilo de vida saludable, ofreciendo cuidado preventivo y educación acerca de su condición. </a:t>
          </a:r>
        </a:p>
      </dsp:txBody>
      <dsp:txXfrm>
        <a:off x="5041193" y="3433564"/>
        <a:ext cx="2261006" cy="130032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A4609-9E50-45CF-BDCF-892BD66AC1D5}">
      <dsp:nvSpPr>
        <dsp:cNvPr id="0" name=""/>
        <dsp:cNvSpPr/>
      </dsp:nvSpPr>
      <dsp:spPr>
        <a:xfrm>
          <a:off x="0" y="0"/>
          <a:ext cx="10484317" cy="636398"/>
        </a:xfrm>
        <a:prstGeom prst="roundRect">
          <a:avLst/>
        </a:prstGeom>
        <a:solidFill>
          <a:schemeClr val="accent2">
            <a:lumMod val="20000"/>
            <a:lumOff val="80000"/>
          </a:schemeClr>
        </a:solidFill>
        <a:ln w="19050" cap="flat" cmpd="sng" algn="ctr">
          <a:solidFill>
            <a:schemeClr val="accent6"/>
          </a:solidFill>
          <a:prstDash val="solid"/>
          <a:miter lim="800000"/>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_tradnl" sz="2000" kern="1200" noProof="0" dirty="0">
              <a:solidFill>
                <a:schemeClr val="tx1"/>
              </a:solidFill>
              <a:latin typeface="Gill Sans MT" panose="020B0502020104020203" pitchFamily="34" charset="0"/>
            </a:rPr>
            <a:t>A través de Provinet, el proveedor tiene acceso a:</a:t>
          </a:r>
          <a:endParaRPr lang="en-US" sz="2000" kern="1200" noProof="0" dirty="0">
            <a:solidFill>
              <a:schemeClr val="tx1"/>
            </a:solidFill>
            <a:latin typeface="Gill Sans MT" panose="020B0502020104020203" pitchFamily="34" charset="0"/>
          </a:endParaRPr>
        </a:p>
      </dsp:txBody>
      <dsp:txXfrm>
        <a:off x="31066" y="31066"/>
        <a:ext cx="10422185" cy="574266"/>
      </dsp:txXfrm>
    </dsp:sp>
    <dsp:sp modelId="{2D91CFDB-61F3-4D64-904D-E1758683CBCF}">
      <dsp:nvSpPr>
        <dsp:cNvPr id="0" name=""/>
        <dsp:cNvSpPr/>
      </dsp:nvSpPr>
      <dsp:spPr>
        <a:xfrm>
          <a:off x="0" y="744389"/>
          <a:ext cx="10484317" cy="2220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2877" tIns="22860" rIns="128016" bIns="22860" numCol="1" spcCol="1270" anchor="ctr" anchorCtr="0">
          <a:noAutofit/>
        </a:bodyPr>
        <a:lstStyle/>
        <a:p>
          <a:pPr marL="171450" lvl="1" indent="-171450" algn="l" defTabSz="800100">
            <a:lnSpc>
              <a:spcPct val="100000"/>
            </a:lnSpc>
            <a:spcBef>
              <a:spcPct val="0"/>
            </a:spcBef>
            <a:spcAft>
              <a:spcPts val="1200"/>
            </a:spcAft>
            <a:buChar char="•"/>
          </a:pPr>
          <a:r>
            <a:rPr lang="es-ES_tradnl" sz="1800" kern="1200" noProof="0" dirty="0">
              <a:latin typeface="Gill Sans MT" panose="020B0502020104020203" pitchFamily="34" charset="0"/>
            </a:rPr>
            <a:t>Asistencia al PCP para coordinar el cuidado del afiliado y evaluar el cumplimiento de su paciente en cuidados preventivos y medidas HEDIS.</a:t>
          </a:r>
        </a:p>
        <a:p>
          <a:pPr marL="171450" lvl="1" indent="-171450" algn="l" defTabSz="800100">
            <a:lnSpc>
              <a:spcPct val="100000"/>
            </a:lnSpc>
            <a:spcBef>
              <a:spcPct val="0"/>
            </a:spcBef>
            <a:spcAft>
              <a:spcPts val="1200"/>
            </a:spcAft>
            <a:buChar char="•"/>
          </a:pPr>
          <a:r>
            <a:rPr lang="es-ES_tradnl" sz="1800" kern="1200" noProof="0" dirty="0">
              <a:latin typeface="Gill Sans MT" panose="020B0502020104020203" pitchFamily="34" charset="0"/>
            </a:rPr>
            <a:t>Guías clínicas tales como: diabetes, asma, cáncer, entre otras.</a:t>
          </a:r>
        </a:p>
        <a:p>
          <a:pPr marL="171450" lvl="1" indent="-171450" algn="l" defTabSz="800100">
            <a:lnSpc>
              <a:spcPct val="100000"/>
            </a:lnSpc>
            <a:spcBef>
              <a:spcPct val="0"/>
            </a:spcBef>
            <a:spcAft>
              <a:spcPts val="1200"/>
            </a:spcAft>
            <a:buChar char="•"/>
          </a:pPr>
          <a:r>
            <a:rPr lang="es-ES_tradnl" sz="1800" kern="1200" noProof="0" dirty="0">
              <a:latin typeface="Gill Sans MT" panose="020B0502020104020203" pitchFamily="34" charset="0"/>
            </a:rPr>
            <a:t>Adiestramiento del MOC</a:t>
          </a:r>
          <a:endParaRPr lang="es-ES_tradnl" sz="1800" strike="sngStrike" kern="1200" noProof="0" dirty="0">
            <a:highlight>
              <a:srgbClr val="FFFF00"/>
            </a:highlight>
            <a:latin typeface="Gill Sans MT" panose="020B0502020104020203" pitchFamily="34" charset="0"/>
          </a:endParaRPr>
        </a:p>
        <a:p>
          <a:pPr marL="171450" lvl="1" indent="-171450" algn="l" defTabSz="800100">
            <a:lnSpc>
              <a:spcPct val="100000"/>
            </a:lnSpc>
            <a:spcBef>
              <a:spcPct val="0"/>
            </a:spcBef>
            <a:spcAft>
              <a:spcPts val="600"/>
            </a:spcAft>
            <a:buChar char="•"/>
          </a:pPr>
          <a:r>
            <a:rPr lang="es-ES_tradnl" sz="1800" kern="1200" noProof="0" dirty="0">
              <a:latin typeface="Gill Sans MT" panose="020B0502020104020203" pitchFamily="34" charset="0"/>
            </a:rPr>
            <a:t>Referido para los Programas de Manejo de Cuidado</a:t>
          </a:r>
        </a:p>
        <a:p>
          <a:pPr marL="342900" lvl="2" indent="-171450" algn="l" defTabSz="800100">
            <a:lnSpc>
              <a:spcPct val="100000"/>
            </a:lnSpc>
            <a:spcBef>
              <a:spcPct val="0"/>
            </a:spcBef>
            <a:spcAft>
              <a:spcPts val="1200"/>
            </a:spcAft>
            <a:buFont typeface="Wingdings" panose="05000000000000000000" pitchFamily="2" charset="2"/>
            <a:buChar char="Ø"/>
          </a:pPr>
          <a:r>
            <a:rPr lang="es-ES_tradnl" sz="1800" b="0" i="0" kern="1200" baseline="0" noProof="0" dirty="0">
              <a:latin typeface="Gill Sans MT" panose="020B0502020104020203" pitchFamily="34" charset="0"/>
            </a:rPr>
            <a:t>Pueden ser enviados al fax: 787.620.1336</a:t>
          </a:r>
          <a:endParaRPr lang="es-ES_tradnl" sz="1800" kern="1200" noProof="0" dirty="0">
            <a:latin typeface="Gill Sans MT" panose="020B0502020104020203" pitchFamily="34" charset="0"/>
          </a:endParaRPr>
        </a:p>
      </dsp:txBody>
      <dsp:txXfrm>
        <a:off x="0" y="744389"/>
        <a:ext cx="10484317" cy="222007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330E67-D616-4558-9362-5834C919FCA3}">
      <dsp:nvSpPr>
        <dsp:cNvPr id="0" name=""/>
        <dsp:cNvSpPr/>
      </dsp:nvSpPr>
      <dsp:spPr>
        <a:xfrm>
          <a:off x="9178664" y="949905"/>
          <a:ext cx="2490561" cy="2490688"/>
        </a:xfrm>
        <a:prstGeom prst="ellipse">
          <a:avLst/>
        </a:prstGeom>
        <a:solidFill>
          <a:schemeClr val="accent6">
            <a:lumMod val="60000"/>
            <a:lumOff val="4000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4AF2469-259D-4216-A86F-2433F55C9381}">
      <dsp:nvSpPr>
        <dsp:cNvPr id="0" name=""/>
        <dsp:cNvSpPr/>
      </dsp:nvSpPr>
      <dsp:spPr>
        <a:xfrm>
          <a:off x="9261967" y="1032943"/>
          <a:ext cx="2325022" cy="2324613"/>
        </a:xfrm>
        <a:prstGeom prst="ellipse">
          <a:avLst/>
        </a:prstGeom>
        <a:solidFill>
          <a:prstClr val="white">
            <a:alpha val="90000"/>
            <a:hueOff val="0"/>
            <a:satOff val="0"/>
            <a:lumOff val="0"/>
            <a:alphaOff val="0"/>
          </a:prstClr>
        </a:solidFill>
        <a:ln w="12700" cap="flat" cmpd="sng" algn="ctr">
          <a:solidFill>
            <a:srgbClr val="C6E5CE"/>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s-ES_tradnl" sz="1800" b="0" i="0" kern="1200" baseline="0" noProof="0" dirty="0">
              <a:solidFill>
                <a:prstClr val="black">
                  <a:hueOff val="0"/>
                  <a:satOff val="0"/>
                  <a:lumOff val="0"/>
                  <a:alphaOff val="0"/>
                </a:prstClr>
              </a:solidFill>
              <a:latin typeface="Gill Sans MT" panose="020B0502020104020203" pitchFamily="34" charset="0"/>
              <a:ea typeface="+mn-ea"/>
              <a:cs typeface="+mn-cs"/>
            </a:rPr>
            <a:t>Apoyar iniciativas para cumplir con las metas de cada MOC.</a:t>
          </a:r>
          <a:endParaRPr lang="en-US" sz="1800" b="0" i="0" kern="1200" baseline="0" noProof="0" dirty="0">
            <a:solidFill>
              <a:prstClr val="black">
                <a:hueOff val="0"/>
                <a:satOff val="0"/>
                <a:lumOff val="0"/>
                <a:alphaOff val="0"/>
              </a:prstClr>
            </a:solidFill>
            <a:latin typeface="Gill Sans MT" panose="020B0502020104020203" pitchFamily="34" charset="0"/>
            <a:ea typeface="+mn-ea"/>
            <a:cs typeface="+mn-cs"/>
          </a:endParaRPr>
        </a:p>
      </dsp:txBody>
      <dsp:txXfrm>
        <a:off x="9594113" y="1365093"/>
        <a:ext cx="1660730" cy="1660313"/>
      </dsp:txXfrm>
    </dsp:sp>
    <dsp:sp modelId="{41965760-AFFF-478A-B6D7-586CACE94595}">
      <dsp:nvSpPr>
        <dsp:cNvPr id="0" name=""/>
        <dsp:cNvSpPr/>
      </dsp:nvSpPr>
      <dsp:spPr>
        <a:xfrm rot="2700000">
          <a:off x="6594098" y="949730"/>
          <a:ext cx="2490602" cy="2490602"/>
        </a:xfrm>
        <a:prstGeom prst="teardrop">
          <a:avLst>
            <a:gd name="adj" fmla="val 1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6B7257C-6A65-473D-AB65-1E3D08659E46}">
      <dsp:nvSpPr>
        <dsp:cNvPr id="0" name=""/>
        <dsp:cNvSpPr/>
      </dsp:nvSpPr>
      <dsp:spPr>
        <a:xfrm>
          <a:off x="6688102" y="1032943"/>
          <a:ext cx="2325022" cy="2324613"/>
        </a:xfrm>
        <a:prstGeom prst="ellipse">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tabLst/>
          </a:pPr>
          <a:r>
            <a:rPr lang="es-ES_tradnl" sz="1800" kern="1200" noProof="0" dirty="0">
              <a:latin typeface="Gill Sans MT" panose="020B0502020104020203" pitchFamily="34" charset="0"/>
            </a:rPr>
            <a:t>Asistir a los afiliados y a los proveedores para satisfacer sus necesidades de servicio.</a:t>
          </a:r>
          <a:endParaRPr lang="en-US" sz="1800" b="0" i="0" kern="1200" baseline="0" noProof="0" dirty="0">
            <a:latin typeface="Gill Sans MT" panose="020B0502020104020203" pitchFamily="34" charset="0"/>
          </a:endParaRPr>
        </a:p>
      </dsp:txBody>
      <dsp:txXfrm>
        <a:off x="7020248" y="1365093"/>
        <a:ext cx="1660730" cy="1660313"/>
      </dsp:txXfrm>
    </dsp:sp>
    <dsp:sp modelId="{4677955A-C4C2-41C7-B58B-F6F9B4E54C3A}">
      <dsp:nvSpPr>
        <dsp:cNvPr id="0" name=""/>
        <dsp:cNvSpPr/>
      </dsp:nvSpPr>
      <dsp:spPr>
        <a:xfrm rot="2700000">
          <a:off x="4030913" y="949730"/>
          <a:ext cx="2490602" cy="2490602"/>
        </a:xfrm>
        <a:prstGeom prst="teardrop">
          <a:avLst>
            <a:gd name="adj" fmla="val 100000"/>
          </a:avLst>
        </a:prstGeom>
        <a:solidFill>
          <a:srgbClr val="96C93E"/>
        </a:solidFill>
        <a:ln w="12700" cap="flat" cmpd="sng" algn="ctr">
          <a:solidFill>
            <a:srgbClr val="96C93E"/>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AFB3383-AC43-4F99-B5A0-BB69348A3CBE}">
      <dsp:nvSpPr>
        <dsp:cNvPr id="0" name=""/>
        <dsp:cNvSpPr/>
      </dsp:nvSpPr>
      <dsp:spPr>
        <a:xfrm>
          <a:off x="4114237" y="1032943"/>
          <a:ext cx="2325022" cy="2324613"/>
        </a:xfrm>
        <a:prstGeom prst="ellipse">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s-ES_tradnl" sz="1800" kern="1200" noProof="0" dirty="0">
              <a:latin typeface="Gill Sans MT" panose="020B0502020104020203" pitchFamily="34" charset="0"/>
            </a:rPr>
            <a:t>Participar del adiestramiento del MOC.</a:t>
          </a:r>
          <a:endParaRPr lang="en-US" sz="1800" b="0" i="0" kern="1200" baseline="0" noProof="0" dirty="0">
            <a:latin typeface="Gill Sans MT" panose="020B0502020104020203" pitchFamily="34" charset="0"/>
          </a:endParaRPr>
        </a:p>
      </dsp:txBody>
      <dsp:txXfrm>
        <a:off x="4446383" y="1365093"/>
        <a:ext cx="1660730" cy="1660313"/>
      </dsp:txXfrm>
    </dsp:sp>
    <dsp:sp modelId="{E485F956-1F39-456D-B5C1-3CF533B6A11F}">
      <dsp:nvSpPr>
        <dsp:cNvPr id="0" name=""/>
        <dsp:cNvSpPr/>
      </dsp:nvSpPr>
      <dsp:spPr>
        <a:xfrm rot="2700000">
          <a:off x="1457049" y="949730"/>
          <a:ext cx="2490602" cy="2490602"/>
        </a:xfrm>
        <a:prstGeom prst="teardrop">
          <a:avLst>
            <a:gd name="adj" fmla="val 100000"/>
          </a:avLst>
        </a:prstGeom>
        <a:solidFill>
          <a:srgbClr val="00A160"/>
        </a:solidFill>
        <a:ln w="12700" cap="flat" cmpd="sng" algn="ctr">
          <a:solidFill>
            <a:prstClr val="white">
              <a:hueOff val="0"/>
              <a:satOff val="0"/>
              <a:lumOff val="0"/>
              <a:alphaOff val="0"/>
            </a:prst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57D41DD-EA70-46E4-8E1B-193F305B085B}">
      <dsp:nvSpPr>
        <dsp:cNvPr id="0" name=""/>
        <dsp:cNvSpPr/>
      </dsp:nvSpPr>
      <dsp:spPr>
        <a:xfrm>
          <a:off x="1540373" y="1032943"/>
          <a:ext cx="2325022" cy="2324613"/>
        </a:xfrm>
        <a:prstGeom prst="ellipse">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s-ES_tradnl" sz="1800" kern="1200" noProof="0" dirty="0">
              <a:latin typeface="Gill Sans MT" panose="020B0502020104020203" pitchFamily="34" charset="0"/>
            </a:rPr>
            <a:t>Asegurar el cumplimiento con los requisitos de CMS para el MOC D-SNP y MOC C-SNP.</a:t>
          </a:r>
          <a:endParaRPr lang="en-US" sz="1800" kern="1200" noProof="0" dirty="0"/>
        </a:p>
      </dsp:txBody>
      <dsp:txXfrm>
        <a:off x="1872519" y="1365093"/>
        <a:ext cx="1660730" cy="16603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E6BAE1-6F4F-4D9D-A7B3-4E637B1E2C22}">
      <dsp:nvSpPr>
        <dsp:cNvPr id="0" name=""/>
        <dsp:cNvSpPr/>
      </dsp:nvSpPr>
      <dsp:spPr>
        <a:xfrm>
          <a:off x="991445" y="1417"/>
          <a:ext cx="3300232" cy="825058"/>
        </a:xfrm>
        <a:prstGeom prst="roundRect">
          <a:avLst>
            <a:gd name="adj" fmla="val 10000"/>
          </a:avLst>
        </a:prstGeom>
        <a:solidFill>
          <a:srgbClr val="00A16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noProof="0" dirty="0">
              <a:solidFill>
                <a:schemeClr val="tx1"/>
              </a:solidFill>
              <a:latin typeface="Gill Sans MT" panose="020B0502020104020203" pitchFamily="34" charset="0"/>
            </a:rPr>
            <a:t>D-SNP</a:t>
          </a:r>
          <a:endParaRPr lang="en-US" sz="2400" kern="1200" noProof="0" dirty="0">
            <a:solidFill>
              <a:schemeClr val="tx1"/>
            </a:solidFill>
            <a:latin typeface="Gill Sans MT" panose="020B0502020104020203" pitchFamily="34" charset="0"/>
          </a:endParaRPr>
        </a:p>
      </dsp:txBody>
      <dsp:txXfrm>
        <a:off x="1015610" y="25582"/>
        <a:ext cx="3251902" cy="776728"/>
      </dsp:txXfrm>
    </dsp:sp>
    <dsp:sp modelId="{3C239E36-5D0A-4EF2-9BE9-0FB34C3D175F}">
      <dsp:nvSpPr>
        <dsp:cNvPr id="0" name=""/>
        <dsp:cNvSpPr/>
      </dsp:nvSpPr>
      <dsp:spPr>
        <a:xfrm rot="5400000">
          <a:off x="2569369" y="898668"/>
          <a:ext cx="144385" cy="144385"/>
        </a:xfrm>
        <a:prstGeom prst="rightArrow">
          <a:avLst>
            <a:gd name="adj1" fmla="val 66700"/>
            <a:gd name="adj2" fmla="val 50000"/>
          </a:avLst>
        </a:prstGeom>
        <a:gradFill rotWithShape="0">
          <a:gsLst>
            <a:gs pos="0">
              <a:schemeClr val="accent6">
                <a:shade val="90000"/>
                <a:hueOff val="0"/>
                <a:satOff val="0"/>
                <a:lumOff val="0"/>
                <a:alphaOff val="0"/>
                <a:satMod val="103000"/>
                <a:lumMod val="102000"/>
                <a:tint val="94000"/>
              </a:schemeClr>
            </a:gs>
            <a:gs pos="50000">
              <a:schemeClr val="accent6">
                <a:shade val="90000"/>
                <a:hueOff val="0"/>
                <a:satOff val="0"/>
                <a:lumOff val="0"/>
                <a:alphaOff val="0"/>
                <a:satMod val="110000"/>
                <a:lumMod val="100000"/>
                <a:shade val="100000"/>
              </a:schemeClr>
            </a:gs>
            <a:gs pos="100000">
              <a:schemeClr val="accent6">
                <a:shade val="90000"/>
                <a:hueOff val="0"/>
                <a:satOff val="0"/>
                <a:lumOff val="0"/>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8F00CF3-3A72-419A-B449-82A8D9524CF4}">
      <dsp:nvSpPr>
        <dsp:cNvPr id="0" name=""/>
        <dsp:cNvSpPr/>
      </dsp:nvSpPr>
      <dsp:spPr>
        <a:xfrm>
          <a:off x="991445" y="1115245"/>
          <a:ext cx="3300232" cy="825058"/>
        </a:xfrm>
        <a:prstGeom prst="roundRect">
          <a:avLst>
            <a:gd name="adj" fmla="val 10000"/>
          </a:avLst>
        </a:prstGeom>
        <a:solidFill>
          <a:prstClr val="white">
            <a:alpha val="90000"/>
          </a:prstClr>
        </a:solidFill>
        <a:ln w="28575" cap="flat" cmpd="sng" algn="ctr">
          <a:solidFill>
            <a:srgbClr val="0E6937">
              <a:alpha val="90000"/>
            </a:srgbClr>
          </a:solidFill>
          <a:prstDash val="solid"/>
          <a:miter lim="800000"/>
        </a:ln>
        <a:effectLst/>
        <a:scene3d>
          <a:camera prst="orthographicFront"/>
          <a:lightRig rig="flat" dir="t"/>
        </a:scene3d>
        <a:sp3d extrusionH="12700" prstMaterial="plastic"/>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115888" lvl="0" indent="7938" algn="ctr" defTabSz="800100">
            <a:lnSpc>
              <a:spcPct val="90000"/>
            </a:lnSpc>
            <a:spcBef>
              <a:spcPct val="0"/>
            </a:spcBef>
            <a:spcAft>
              <a:spcPct val="35000"/>
            </a:spcAft>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Elegibilidad Dual</a:t>
          </a:r>
        </a:p>
        <a:p>
          <a:pPr marL="115888" lvl="0" indent="7938" algn="ctr" defTabSz="800100">
            <a:lnSpc>
              <a:spcPct val="90000"/>
            </a:lnSpc>
            <a:spcBef>
              <a:spcPct val="0"/>
            </a:spcBef>
            <a:spcAft>
              <a:spcPct val="35000"/>
            </a:spcAft>
            <a:buNone/>
          </a:pPr>
          <a:r>
            <a:rPr lang="en-US" sz="1800" b="0" kern="1200" noProof="0" dirty="0">
              <a:solidFill>
                <a:prstClr val="black">
                  <a:hueOff val="0"/>
                  <a:satOff val="0"/>
                  <a:lumOff val="0"/>
                  <a:alphaOff val="0"/>
                </a:prstClr>
              </a:solidFill>
              <a:latin typeface="Gill Sans MT" panose="020B0502020104020203" pitchFamily="34" charset="0"/>
              <a:ea typeface="+mn-ea"/>
              <a:cs typeface="+mn-cs"/>
            </a:rPr>
            <a:t>(Platino)</a:t>
          </a:r>
        </a:p>
      </dsp:txBody>
      <dsp:txXfrm>
        <a:off x="1015610" y="1139410"/>
        <a:ext cx="3251902" cy="776728"/>
      </dsp:txXfrm>
    </dsp:sp>
    <dsp:sp modelId="{DB6AE00A-1F33-40C0-940F-527E9DCDCB27}">
      <dsp:nvSpPr>
        <dsp:cNvPr id="0" name=""/>
        <dsp:cNvSpPr/>
      </dsp:nvSpPr>
      <dsp:spPr>
        <a:xfrm rot="5400000">
          <a:off x="2569369" y="2012496"/>
          <a:ext cx="144385" cy="144385"/>
        </a:xfrm>
        <a:prstGeom prst="rightArrow">
          <a:avLst>
            <a:gd name="adj1" fmla="val 66700"/>
            <a:gd name="adj2" fmla="val 50000"/>
          </a:avLst>
        </a:prstGeom>
        <a:gradFill rotWithShape="0">
          <a:gsLst>
            <a:gs pos="0">
              <a:schemeClr val="accent6">
                <a:shade val="90000"/>
                <a:hueOff val="107129"/>
                <a:satOff val="-4218"/>
                <a:lumOff val="8394"/>
                <a:alphaOff val="0"/>
                <a:satMod val="103000"/>
                <a:lumMod val="102000"/>
                <a:tint val="94000"/>
              </a:schemeClr>
            </a:gs>
            <a:gs pos="50000">
              <a:schemeClr val="accent6">
                <a:shade val="90000"/>
                <a:hueOff val="107129"/>
                <a:satOff val="-4218"/>
                <a:lumOff val="8394"/>
                <a:alphaOff val="0"/>
                <a:satMod val="110000"/>
                <a:lumMod val="100000"/>
                <a:shade val="100000"/>
              </a:schemeClr>
            </a:gs>
            <a:gs pos="100000">
              <a:schemeClr val="accent6">
                <a:shade val="90000"/>
                <a:hueOff val="107129"/>
                <a:satOff val="-4218"/>
                <a:lumOff val="8394"/>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90016926-9F5F-4E1E-B891-0C9F22222283}">
      <dsp:nvSpPr>
        <dsp:cNvPr id="0" name=""/>
        <dsp:cNvSpPr/>
      </dsp:nvSpPr>
      <dsp:spPr>
        <a:xfrm>
          <a:off x="991445" y="2229074"/>
          <a:ext cx="3300232" cy="825058"/>
        </a:xfrm>
        <a:prstGeom prst="roundRect">
          <a:avLst>
            <a:gd name="adj" fmla="val 10000"/>
          </a:avLst>
        </a:prstGeom>
        <a:solidFill>
          <a:prstClr val="white">
            <a:alpha val="90000"/>
          </a:prstClr>
        </a:solidFill>
        <a:ln w="28575" cap="flat" cmpd="sng" algn="ctr">
          <a:solidFill>
            <a:srgbClr val="0E6937">
              <a:alpha val="90000"/>
            </a:srgbClr>
          </a:solidFill>
          <a:prstDash val="solid"/>
          <a:miter lim="800000"/>
        </a:ln>
        <a:effectLst/>
        <a:scene3d>
          <a:camera prst="orthographicFront"/>
          <a:lightRig rig="flat" dir="t"/>
        </a:scene3d>
        <a:sp3d extrusionH="12700" prstMaterial="plastic"/>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115888" lvl="0" indent="7938" algn="ctr" defTabSz="800100">
            <a:lnSpc>
              <a:spcPct val="90000"/>
            </a:lnSpc>
            <a:spcBef>
              <a:spcPct val="0"/>
            </a:spcBef>
            <a:spcAft>
              <a:spcPct val="35000"/>
            </a:spcAft>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Afiliados con </a:t>
          </a:r>
          <a:r>
            <a:rPr lang="es-ES_tradnl" sz="1800" b="1" kern="1200" noProof="0" dirty="0">
              <a:solidFill>
                <a:srgbClr val="00A261"/>
              </a:solidFill>
              <a:latin typeface="Gill Sans MT" panose="020B0502020104020203" pitchFamily="34" charset="0"/>
              <a:ea typeface="+mn-ea"/>
              <a:cs typeface="+mn-cs"/>
            </a:rPr>
            <a:t>Medicare A+B</a:t>
          </a: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    y </a:t>
          </a:r>
          <a:r>
            <a:rPr lang="es-ES_tradnl" sz="1800" b="1" kern="1200" noProof="0" dirty="0">
              <a:solidFill>
                <a:srgbClr val="709F1D"/>
              </a:solidFill>
              <a:latin typeface="Gill Sans MT" panose="020B0502020104020203" pitchFamily="34" charset="0"/>
              <a:ea typeface="+mn-ea"/>
              <a:cs typeface="+mn-cs"/>
            </a:rPr>
            <a:t>Medicaid</a:t>
          </a:r>
          <a:endParaRPr lang="en-US" sz="1800" b="1" kern="1200" noProof="0" dirty="0">
            <a:solidFill>
              <a:srgbClr val="709F1D"/>
            </a:solidFill>
            <a:latin typeface="Gill Sans MT" panose="020B0502020104020203" pitchFamily="34" charset="0"/>
            <a:ea typeface="+mn-ea"/>
            <a:cs typeface="+mn-cs"/>
          </a:endParaRPr>
        </a:p>
      </dsp:txBody>
      <dsp:txXfrm>
        <a:off x="1015610" y="2253239"/>
        <a:ext cx="3251902" cy="776728"/>
      </dsp:txXfrm>
    </dsp:sp>
    <dsp:sp modelId="{943800D0-B98B-4894-8ECF-58FA437203CC}">
      <dsp:nvSpPr>
        <dsp:cNvPr id="0" name=""/>
        <dsp:cNvSpPr/>
      </dsp:nvSpPr>
      <dsp:spPr>
        <a:xfrm>
          <a:off x="4753710" y="1417"/>
          <a:ext cx="3300232" cy="825058"/>
        </a:xfrm>
        <a:prstGeom prst="roundRect">
          <a:avLst>
            <a:gd name="adj" fmla="val 10000"/>
          </a:avLst>
        </a:prstGeom>
        <a:solidFill>
          <a:srgbClr val="96C93E"/>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noProof="0" dirty="0">
              <a:solidFill>
                <a:schemeClr val="tx1"/>
              </a:solidFill>
              <a:latin typeface="Gill Sans MT" panose="020B0502020104020203" pitchFamily="34" charset="0"/>
            </a:rPr>
            <a:t>C-SNP</a:t>
          </a:r>
          <a:endParaRPr lang="en-US" sz="2400" kern="1200" noProof="0" dirty="0">
            <a:solidFill>
              <a:schemeClr val="tx1"/>
            </a:solidFill>
            <a:latin typeface="Gill Sans MT" panose="020B0502020104020203" pitchFamily="34" charset="0"/>
          </a:endParaRPr>
        </a:p>
      </dsp:txBody>
      <dsp:txXfrm>
        <a:off x="4777875" y="25582"/>
        <a:ext cx="3251902" cy="776728"/>
      </dsp:txXfrm>
    </dsp:sp>
    <dsp:sp modelId="{60D708A3-B23A-4F49-8C2B-823B8F54EF16}">
      <dsp:nvSpPr>
        <dsp:cNvPr id="0" name=""/>
        <dsp:cNvSpPr/>
      </dsp:nvSpPr>
      <dsp:spPr>
        <a:xfrm rot="5400000">
          <a:off x="6331634" y="898668"/>
          <a:ext cx="144385" cy="144385"/>
        </a:xfrm>
        <a:prstGeom prst="rightArrow">
          <a:avLst>
            <a:gd name="adj1" fmla="val 66700"/>
            <a:gd name="adj2" fmla="val 50000"/>
          </a:avLst>
        </a:prstGeom>
        <a:gradFill rotWithShape="0">
          <a:gsLst>
            <a:gs pos="0">
              <a:schemeClr val="accent6">
                <a:shade val="90000"/>
                <a:hueOff val="214258"/>
                <a:satOff val="-8435"/>
                <a:lumOff val="16789"/>
                <a:alphaOff val="0"/>
                <a:satMod val="103000"/>
                <a:lumMod val="102000"/>
                <a:tint val="94000"/>
              </a:schemeClr>
            </a:gs>
            <a:gs pos="50000">
              <a:schemeClr val="accent6">
                <a:shade val="90000"/>
                <a:hueOff val="214258"/>
                <a:satOff val="-8435"/>
                <a:lumOff val="16789"/>
                <a:alphaOff val="0"/>
                <a:satMod val="110000"/>
                <a:lumMod val="100000"/>
                <a:shade val="100000"/>
              </a:schemeClr>
            </a:gs>
            <a:gs pos="100000">
              <a:schemeClr val="accent6">
                <a:shade val="90000"/>
                <a:hueOff val="214258"/>
                <a:satOff val="-8435"/>
                <a:lumOff val="16789"/>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9FC4FA78-A640-4EE0-8B8D-8F80CB4BFF55}">
      <dsp:nvSpPr>
        <dsp:cNvPr id="0" name=""/>
        <dsp:cNvSpPr/>
      </dsp:nvSpPr>
      <dsp:spPr>
        <a:xfrm>
          <a:off x="4753710" y="1115245"/>
          <a:ext cx="3300232" cy="825058"/>
        </a:xfrm>
        <a:prstGeom prst="roundRect">
          <a:avLst>
            <a:gd name="adj" fmla="val 10000"/>
          </a:avLst>
        </a:prstGeom>
        <a:solidFill>
          <a:prstClr val="white">
            <a:alpha val="90000"/>
          </a:prstClr>
        </a:solidFill>
        <a:ln w="28575" cap="flat" cmpd="sng" algn="ctr">
          <a:solidFill>
            <a:srgbClr val="709F1D">
              <a:alpha val="89804"/>
            </a:srgbClr>
          </a:solidFill>
          <a:prstDash val="solid"/>
          <a:miter lim="800000"/>
        </a:ln>
        <a:effectLst/>
        <a:scene3d>
          <a:camera prst="orthographicFront"/>
          <a:lightRig rig="flat" dir="t"/>
        </a:scene3d>
        <a:sp3d extrusionH="12700" prstMaterial="plastic"/>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169863" lvl="0" indent="6350" algn="ctr" defTabSz="800100">
            <a:lnSpc>
              <a:spcPct val="90000"/>
            </a:lnSpc>
            <a:spcBef>
              <a:spcPct val="0"/>
            </a:spcBef>
            <a:spcAft>
              <a:spcPct val="35000"/>
            </a:spcAft>
            <a:buSzPct val="85000"/>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Condiciones Crónicas</a:t>
          </a:r>
        </a:p>
        <a:p>
          <a:pPr marL="169863" lvl="0" indent="6350" algn="ctr" defTabSz="800100">
            <a:lnSpc>
              <a:spcPct val="90000"/>
            </a:lnSpc>
            <a:spcBef>
              <a:spcPct val="0"/>
            </a:spcBef>
            <a:spcAft>
              <a:spcPct val="35000"/>
            </a:spcAft>
            <a:buSzPct val="85000"/>
            <a:buNone/>
          </a:pPr>
          <a:r>
            <a:rPr lang="en-US" sz="1800" b="0" kern="1200" noProof="0" dirty="0">
              <a:solidFill>
                <a:prstClr val="black">
                  <a:hueOff val="0"/>
                  <a:satOff val="0"/>
                  <a:lumOff val="0"/>
                  <a:alphaOff val="0"/>
                </a:prstClr>
              </a:solidFill>
              <a:latin typeface="Gill Sans MT" panose="020B0502020104020203" pitchFamily="34" charset="0"/>
              <a:ea typeface="+mn-ea"/>
              <a:cs typeface="+mn-cs"/>
            </a:rPr>
            <a:t>(No Platino)</a:t>
          </a:r>
        </a:p>
      </dsp:txBody>
      <dsp:txXfrm>
        <a:off x="4777875" y="1139410"/>
        <a:ext cx="3251902" cy="776728"/>
      </dsp:txXfrm>
    </dsp:sp>
    <dsp:sp modelId="{EC509C9D-EA3D-48B4-A1C4-8BC541E61613}">
      <dsp:nvSpPr>
        <dsp:cNvPr id="0" name=""/>
        <dsp:cNvSpPr/>
      </dsp:nvSpPr>
      <dsp:spPr>
        <a:xfrm rot="5400000">
          <a:off x="6331634" y="2012496"/>
          <a:ext cx="144385" cy="144385"/>
        </a:xfrm>
        <a:prstGeom prst="rightArrow">
          <a:avLst>
            <a:gd name="adj1" fmla="val 66700"/>
            <a:gd name="adj2" fmla="val 50000"/>
          </a:avLst>
        </a:prstGeom>
        <a:gradFill rotWithShape="0">
          <a:gsLst>
            <a:gs pos="0">
              <a:schemeClr val="accent6">
                <a:shade val="90000"/>
                <a:hueOff val="321387"/>
                <a:satOff val="-12653"/>
                <a:lumOff val="25183"/>
                <a:alphaOff val="0"/>
                <a:satMod val="103000"/>
                <a:lumMod val="102000"/>
                <a:tint val="94000"/>
              </a:schemeClr>
            </a:gs>
            <a:gs pos="50000">
              <a:schemeClr val="accent6">
                <a:shade val="90000"/>
                <a:hueOff val="321387"/>
                <a:satOff val="-12653"/>
                <a:lumOff val="25183"/>
                <a:alphaOff val="0"/>
                <a:satMod val="110000"/>
                <a:lumMod val="100000"/>
                <a:shade val="100000"/>
              </a:schemeClr>
            </a:gs>
            <a:gs pos="100000">
              <a:schemeClr val="accent6">
                <a:shade val="90000"/>
                <a:hueOff val="321387"/>
                <a:satOff val="-12653"/>
                <a:lumOff val="25183"/>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DCCF2915-E894-420B-A638-D3D7FA130898}">
      <dsp:nvSpPr>
        <dsp:cNvPr id="0" name=""/>
        <dsp:cNvSpPr/>
      </dsp:nvSpPr>
      <dsp:spPr>
        <a:xfrm>
          <a:off x="4753710" y="2229074"/>
          <a:ext cx="3300232" cy="825058"/>
        </a:xfrm>
        <a:prstGeom prst="roundRect">
          <a:avLst>
            <a:gd name="adj" fmla="val 10000"/>
          </a:avLst>
        </a:prstGeom>
        <a:solidFill>
          <a:prstClr val="white">
            <a:alpha val="90000"/>
          </a:prstClr>
        </a:solidFill>
        <a:ln w="28575" cap="flat" cmpd="sng" algn="ctr">
          <a:solidFill>
            <a:srgbClr val="709F1D">
              <a:alpha val="89804"/>
            </a:srgbClr>
          </a:solidFill>
          <a:prstDash val="solid"/>
          <a:miter lim="800000"/>
        </a:ln>
        <a:effectLst/>
        <a:scene3d>
          <a:camera prst="orthographicFront"/>
          <a:lightRig rig="flat" dir="t"/>
        </a:scene3d>
        <a:sp3d extrusionH="12700" prstMaterial="plastic"/>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169863" lvl="0" indent="6350" algn="ctr" defTabSz="800100">
            <a:lnSpc>
              <a:spcPct val="90000"/>
            </a:lnSpc>
            <a:spcBef>
              <a:spcPct val="0"/>
            </a:spcBef>
            <a:spcAft>
              <a:spcPct val="35000"/>
            </a:spcAft>
            <a:buSzPct val="85000"/>
            <a:buNone/>
          </a:pP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Afiliados con </a:t>
          </a:r>
          <a:r>
            <a:rPr lang="es-ES_tradnl" sz="1800" b="1" kern="1200" noProof="0" dirty="0">
              <a:solidFill>
                <a:srgbClr val="00A261"/>
              </a:solidFill>
              <a:latin typeface="Gill Sans MT" panose="020B0502020104020203" pitchFamily="34" charset="0"/>
              <a:ea typeface="+mn-ea"/>
              <a:cs typeface="+mn-cs"/>
            </a:rPr>
            <a:t>Medicare A+B</a:t>
          </a:r>
          <a:r>
            <a:rPr lang="es-ES_tradnl" sz="1800" b="0" kern="1200" noProof="0" dirty="0">
              <a:solidFill>
                <a:prstClr val="black">
                  <a:hueOff val="0"/>
                  <a:satOff val="0"/>
                  <a:lumOff val="0"/>
                  <a:alphaOff val="0"/>
                </a:prstClr>
              </a:solidFill>
              <a:latin typeface="Gill Sans MT" panose="020B0502020104020203" pitchFamily="34" charset="0"/>
              <a:ea typeface="+mn-ea"/>
              <a:cs typeface="+mn-cs"/>
            </a:rPr>
            <a:t>   y </a:t>
          </a:r>
          <a:r>
            <a:rPr lang="es-ES_tradnl" sz="1800" b="1" kern="1200" noProof="0" dirty="0">
              <a:solidFill>
                <a:srgbClr val="709F1D"/>
              </a:solidFill>
              <a:latin typeface="Gill Sans MT" panose="020B0502020104020203" pitchFamily="34" charset="0"/>
              <a:ea typeface="+mn-ea"/>
              <a:cs typeface="+mn-cs"/>
            </a:rPr>
            <a:t>Condiciones Crónicas</a:t>
          </a:r>
          <a:endParaRPr lang="en-US" sz="1800" b="1" kern="1200" noProof="0" dirty="0">
            <a:solidFill>
              <a:srgbClr val="709F1D"/>
            </a:solidFill>
            <a:latin typeface="Gill Sans MT" panose="020B0502020104020203" pitchFamily="34" charset="0"/>
            <a:ea typeface="+mn-ea"/>
            <a:cs typeface="+mn-cs"/>
          </a:endParaRPr>
        </a:p>
      </dsp:txBody>
      <dsp:txXfrm>
        <a:off x="4777875" y="2253239"/>
        <a:ext cx="3251902" cy="7767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E4EF01-50B9-4025-9993-73F3B77AA7DF}">
      <dsp:nvSpPr>
        <dsp:cNvPr id="0" name=""/>
        <dsp:cNvSpPr/>
      </dsp:nvSpPr>
      <dsp:spPr>
        <a:xfrm>
          <a:off x="0" y="13048"/>
          <a:ext cx="6102581" cy="1212120"/>
        </a:xfrm>
        <a:prstGeom prst="roundRect">
          <a:avLst/>
        </a:prstGeom>
        <a:noFill/>
        <a:ln w="28575"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S_tradnl" sz="1800" b="0" kern="1200" noProof="0" dirty="0">
              <a:solidFill>
                <a:prstClr val="black"/>
              </a:solidFill>
              <a:latin typeface="Gill Sans MT" panose="020B0502020104020203" pitchFamily="34" charset="0"/>
              <a:ea typeface="+mn-ea"/>
              <a:cs typeface="+mn-cs"/>
            </a:rPr>
            <a:t>Coordinar y evaluar la efectividad de la prestación de los servicios contemplados en el MOC.</a:t>
          </a:r>
          <a:endParaRPr lang="en-US" sz="1800" b="0" kern="1200" noProof="0" dirty="0">
            <a:solidFill>
              <a:schemeClr val="tx1"/>
            </a:solidFill>
            <a:latin typeface="Gill Sans MT" panose="020B0502020104020203" pitchFamily="34" charset="0"/>
            <a:ea typeface="+mn-ea"/>
            <a:cs typeface="+mn-cs"/>
          </a:endParaRPr>
        </a:p>
      </dsp:txBody>
      <dsp:txXfrm>
        <a:off x="59171" y="72219"/>
        <a:ext cx="5984239" cy="1093778"/>
      </dsp:txXfrm>
    </dsp:sp>
    <dsp:sp modelId="{AF0DBAEA-0C8F-46BC-AB5E-9A3C942378BF}">
      <dsp:nvSpPr>
        <dsp:cNvPr id="0" name=""/>
        <dsp:cNvSpPr/>
      </dsp:nvSpPr>
      <dsp:spPr>
        <a:xfrm>
          <a:off x="0" y="1331728"/>
          <a:ext cx="6102581" cy="1212120"/>
        </a:xfrm>
        <a:prstGeom prst="roundRect">
          <a:avLst/>
        </a:prstGeom>
        <a:noFill/>
        <a:ln w="28575" cap="flat" cmpd="sng" algn="ctr">
          <a:solidFill>
            <a:srgbClr val="0E693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S_tradnl" sz="1800" b="0" kern="1200" noProof="0" dirty="0">
              <a:solidFill>
                <a:prstClr val="black"/>
              </a:solidFill>
              <a:latin typeface="Gill Sans MT" panose="020B0502020104020203" pitchFamily="34" charset="0"/>
              <a:ea typeface="+mn-ea"/>
              <a:cs typeface="+mn-cs"/>
            </a:rPr>
            <a:t>Asegurar que todas las necesidades de salud y preferencias en servicios de los afiliados SNPs sean cubiertas.</a:t>
          </a:r>
          <a:endParaRPr lang="en-US" sz="1800" b="0" kern="1200" noProof="0" dirty="0">
            <a:solidFill>
              <a:schemeClr val="tx1"/>
            </a:solidFill>
            <a:latin typeface="Gill Sans MT" panose="020B0502020104020203" pitchFamily="34" charset="0"/>
            <a:ea typeface="+mn-ea"/>
            <a:cs typeface="+mn-cs"/>
          </a:endParaRPr>
        </a:p>
      </dsp:txBody>
      <dsp:txXfrm>
        <a:off x="59171" y="1390899"/>
        <a:ext cx="5984239" cy="1093778"/>
      </dsp:txXfrm>
    </dsp:sp>
    <dsp:sp modelId="{3BDA9BCF-F804-43C9-950C-552C6B709D20}">
      <dsp:nvSpPr>
        <dsp:cNvPr id="0" name=""/>
        <dsp:cNvSpPr/>
      </dsp:nvSpPr>
      <dsp:spPr>
        <a:xfrm>
          <a:off x="0" y="2644784"/>
          <a:ext cx="6102581" cy="1212120"/>
        </a:xfrm>
        <a:prstGeom prst="roundRect">
          <a:avLst/>
        </a:prstGeom>
        <a:noFill/>
        <a:ln w="28575"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S_tradnl" sz="1800" b="0" kern="1200" noProof="0" dirty="0">
              <a:solidFill>
                <a:prstClr val="black"/>
              </a:solidFill>
              <a:latin typeface="Gill Sans MT" panose="020B0502020104020203" pitchFamily="34" charset="0"/>
              <a:ea typeface="+mn-ea"/>
              <a:cs typeface="+mn-cs"/>
            </a:rPr>
            <a:t>Asegurar que se comparta la información médica entre los profesionales de salud, maximizando la efectividad, la eficiencia, la alta calidad en los servicios y mejorando los resultados de salud de los afiliados.</a:t>
          </a:r>
          <a:endParaRPr lang="en-US" sz="1800" b="0" kern="1200" noProof="0" dirty="0">
            <a:solidFill>
              <a:schemeClr val="tx1"/>
            </a:solidFill>
            <a:latin typeface="Gill Sans MT" panose="020B0502020104020203" pitchFamily="34" charset="0"/>
            <a:ea typeface="+mn-ea"/>
            <a:cs typeface="+mn-cs"/>
          </a:endParaRPr>
        </a:p>
      </dsp:txBody>
      <dsp:txXfrm>
        <a:off x="59171" y="2703955"/>
        <a:ext cx="5984239" cy="10937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46B46-CFD6-4362-B9AD-17924A1833A8}">
      <dsp:nvSpPr>
        <dsp:cNvPr id="0" name=""/>
        <dsp:cNvSpPr/>
      </dsp:nvSpPr>
      <dsp:spPr>
        <a:xfrm>
          <a:off x="0" y="184"/>
          <a:ext cx="11295977" cy="752180"/>
        </a:xfrm>
        <a:prstGeom prst="roundRect">
          <a:avLst/>
        </a:prstGeom>
        <a:solidFill>
          <a:schemeClr val="lt1"/>
        </a:solidFill>
        <a:ln w="1905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68580" tIns="68580" rIns="68580" bIns="68580" numCol="1" spcCol="1270" anchor="ctr" anchorCtr="0">
          <a:noAutofit/>
        </a:bodyPr>
        <a:lstStyle/>
        <a:p>
          <a:pPr marL="0" lvl="0" indent="0" algn="l" defTabSz="800100">
            <a:lnSpc>
              <a:spcPct val="100000"/>
            </a:lnSpc>
            <a:spcBef>
              <a:spcPct val="0"/>
            </a:spcBef>
            <a:spcAft>
              <a:spcPts val="0"/>
            </a:spcAft>
            <a:buNone/>
          </a:pPr>
          <a:r>
            <a:rPr lang="es-ES_tradnl" sz="1800" kern="1200" noProof="0">
              <a:latin typeface="Gill Sans MT" panose="020B0502020104020203" pitchFamily="34" charset="0"/>
            </a:rPr>
            <a:t>Las secciones del HRA son cuidadosamente seleccionadas por el Equipo de Cuidado Interdisciplinario (ICT, por sus siglas en inglés) para evaluar posibles riesgos y necesidades en el afiliado, tanto clínicas como no clínicas.</a:t>
          </a:r>
          <a:endParaRPr lang="en-US" sz="1800" kern="1200" noProof="0" dirty="0">
            <a:latin typeface="Gill Sans MT" panose="020B0502020104020203" pitchFamily="34" charset="0"/>
          </a:endParaRPr>
        </a:p>
      </dsp:txBody>
      <dsp:txXfrm>
        <a:off x="36718" y="36902"/>
        <a:ext cx="11222541" cy="678744"/>
      </dsp:txXfrm>
    </dsp:sp>
    <dsp:sp modelId="{3813C355-B835-BC41-819E-F77C597F01E6}">
      <dsp:nvSpPr>
        <dsp:cNvPr id="0" name=""/>
        <dsp:cNvSpPr/>
      </dsp:nvSpPr>
      <dsp:spPr>
        <a:xfrm>
          <a:off x="0" y="837312"/>
          <a:ext cx="11295977" cy="897536"/>
        </a:xfrm>
        <a:prstGeom prst="roundRect">
          <a:avLst/>
        </a:prstGeom>
        <a:solidFill>
          <a:schemeClr val="lt1"/>
        </a:solidFill>
        <a:ln w="1905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s-ES_tradnl" sz="1700" kern="1200" noProof="0" dirty="0">
              <a:latin typeface="Gill Sans MT" panose="020B0502020104020203" pitchFamily="34" charset="0"/>
            </a:rPr>
            <a:t>Las necesidades identificadas en el HRA determinan el nivel de riesgo de salud del afiliado SNP en una de las siguientes tres (3) categorías: </a:t>
          </a:r>
          <a:r>
            <a:rPr lang="es-ES_tradnl" sz="1700" b="1" kern="1200" noProof="0" dirty="0">
              <a:solidFill>
                <a:srgbClr val="00A261"/>
              </a:solidFill>
              <a:latin typeface="Gill Sans MT" panose="020B0502020104020203" pitchFamily="34" charset="0"/>
            </a:rPr>
            <a:t>Leve, Moderado o Severo</a:t>
          </a:r>
          <a:r>
            <a:rPr lang="es-ES_tradnl" sz="1700" kern="1200" noProof="0" dirty="0">
              <a:latin typeface="Gill Sans MT" panose="020B0502020104020203" pitchFamily="34" charset="0"/>
            </a:rPr>
            <a:t>. También se genera el plan de cuidado individualizado, y se comparte con el afiliado y su PCP.</a:t>
          </a:r>
        </a:p>
      </dsp:txBody>
      <dsp:txXfrm>
        <a:off x="43814" y="881126"/>
        <a:ext cx="11208349" cy="8099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B4EF83-9FCE-4594-A2A2-3C4B70E31BAB}">
      <dsp:nvSpPr>
        <dsp:cNvPr id="0" name=""/>
        <dsp:cNvSpPr/>
      </dsp:nvSpPr>
      <dsp:spPr>
        <a:xfrm>
          <a:off x="3722" y="597847"/>
          <a:ext cx="1172013" cy="736724"/>
        </a:xfrm>
        <a:prstGeom prst="roundRect">
          <a:avLst>
            <a:gd name="adj" fmla="val 10000"/>
          </a:avLst>
        </a:prstGeom>
        <a:solidFill>
          <a:srgbClr val="00A261"/>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kern="1200" noProof="0" dirty="0">
              <a:solidFill>
                <a:schemeClr val="tx1"/>
              </a:solidFill>
              <a:effectLst/>
              <a:latin typeface="Gill Sans MT" panose="020B0502020104020203" pitchFamily="34" charset="0"/>
            </a:rPr>
            <a:t>Médico</a:t>
          </a:r>
          <a:endParaRPr lang="en-US" sz="1800" kern="1200" noProof="0" dirty="0">
            <a:solidFill>
              <a:schemeClr val="tx1"/>
            </a:solidFill>
            <a:effectLst/>
            <a:latin typeface="Gill Sans MT" panose="020B0502020104020203" pitchFamily="34" charset="0"/>
          </a:endParaRPr>
        </a:p>
      </dsp:txBody>
      <dsp:txXfrm>
        <a:off x="25300" y="619425"/>
        <a:ext cx="1128857" cy="693568"/>
      </dsp:txXfrm>
    </dsp:sp>
    <dsp:sp modelId="{5CA482E7-FC81-4023-98AD-BC6996F208AF}">
      <dsp:nvSpPr>
        <dsp:cNvPr id="0" name=""/>
        <dsp:cNvSpPr/>
      </dsp:nvSpPr>
      <dsp:spPr>
        <a:xfrm rot="38465">
          <a:off x="1296450" y="825853"/>
          <a:ext cx="255948" cy="299392"/>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noProof="0" dirty="0"/>
        </a:p>
      </dsp:txBody>
      <dsp:txXfrm>
        <a:off x="1296452" y="885301"/>
        <a:ext cx="179164" cy="179636"/>
      </dsp:txXfrm>
    </dsp:sp>
    <dsp:sp modelId="{DE4FE538-B1F0-194C-B1C1-122E3205391B}">
      <dsp:nvSpPr>
        <dsp:cNvPr id="0" name=""/>
        <dsp:cNvSpPr/>
      </dsp:nvSpPr>
      <dsp:spPr>
        <a:xfrm>
          <a:off x="1658626" y="605183"/>
          <a:ext cx="1436263" cy="762043"/>
        </a:xfrm>
        <a:prstGeom prst="roundRect">
          <a:avLst>
            <a:gd name="adj" fmla="val 10000"/>
          </a:avLst>
        </a:prstGeom>
        <a:solidFill>
          <a:srgbClr val="96C93D"/>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effectLst/>
              <a:latin typeface="Gill Sans MT" panose="020B0502020104020203" pitchFamily="34" charset="0"/>
            </a:rPr>
            <a:t>Funcional</a:t>
          </a:r>
        </a:p>
      </dsp:txBody>
      <dsp:txXfrm>
        <a:off x="1680945" y="627502"/>
        <a:ext cx="1391625" cy="717405"/>
      </dsp:txXfrm>
    </dsp:sp>
    <dsp:sp modelId="{80C9D0B3-7F7B-3340-AF85-0CCDC9BE0F91}">
      <dsp:nvSpPr>
        <dsp:cNvPr id="0" name=""/>
        <dsp:cNvSpPr/>
      </dsp:nvSpPr>
      <dsp:spPr>
        <a:xfrm rot="51019">
          <a:off x="3200751" y="850404"/>
          <a:ext cx="224477" cy="29939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3200755" y="909782"/>
        <a:ext cx="157134" cy="179636"/>
      </dsp:txXfrm>
    </dsp:sp>
    <dsp:sp modelId="{B9B059D9-EF5F-DA41-A452-17C44C1F08BB}">
      <dsp:nvSpPr>
        <dsp:cNvPr id="0" name=""/>
        <dsp:cNvSpPr/>
      </dsp:nvSpPr>
      <dsp:spPr>
        <a:xfrm>
          <a:off x="3518385" y="635253"/>
          <a:ext cx="1515867" cy="758290"/>
        </a:xfrm>
        <a:prstGeom prst="roundRect">
          <a:avLst>
            <a:gd name="adj" fmla="val 10000"/>
          </a:avLst>
        </a:prstGeom>
        <a:solidFill>
          <a:srgbClr val="0E6937"/>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rgbClr val="C6E5CE"/>
              </a:solidFill>
              <a:effectLst/>
              <a:latin typeface="Gill Sans MT" panose="020B0502020104020203" pitchFamily="34" charset="0"/>
            </a:rPr>
            <a:t>Cognitivo</a:t>
          </a:r>
        </a:p>
      </dsp:txBody>
      <dsp:txXfrm>
        <a:off x="3540595" y="657463"/>
        <a:ext cx="1471447" cy="713870"/>
      </dsp:txXfrm>
    </dsp:sp>
    <dsp:sp modelId="{AABEA395-A0A7-7948-9737-792FAAAA93A1}">
      <dsp:nvSpPr>
        <dsp:cNvPr id="0" name=""/>
        <dsp:cNvSpPr/>
      </dsp:nvSpPr>
      <dsp:spPr>
        <a:xfrm rot="3435">
          <a:off x="5169825" y="865738"/>
          <a:ext cx="287412" cy="29939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5169825" y="925573"/>
        <a:ext cx="201188" cy="179636"/>
      </dsp:txXfrm>
    </dsp:sp>
    <dsp:sp modelId="{859F4706-3E05-FF45-8B91-3362F77F3A95}">
      <dsp:nvSpPr>
        <dsp:cNvPr id="0" name=""/>
        <dsp:cNvSpPr/>
      </dsp:nvSpPr>
      <dsp:spPr>
        <a:xfrm>
          <a:off x="5576540" y="637285"/>
          <a:ext cx="1467180" cy="758290"/>
        </a:xfrm>
        <a:prstGeom prst="roundRect">
          <a:avLst>
            <a:gd name="adj" fmla="val 10000"/>
          </a:avLst>
        </a:prstGeom>
        <a:solidFill>
          <a:srgbClr val="C6E5CE"/>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effectLst/>
              <a:latin typeface="Gill Sans MT" panose="020B0502020104020203" pitchFamily="34" charset="0"/>
            </a:rPr>
            <a:t>Psicosocial</a:t>
          </a:r>
        </a:p>
      </dsp:txBody>
      <dsp:txXfrm>
        <a:off x="5598750" y="659495"/>
        <a:ext cx="1422760" cy="713870"/>
      </dsp:txXfrm>
    </dsp:sp>
    <dsp:sp modelId="{F67D429A-7929-F74B-927D-EB781BEF729C}">
      <dsp:nvSpPr>
        <dsp:cNvPr id="0" name=""/>
        <dsp:cNvSpPr/>
      </dsp:nvSpPr>
      <dsp:spPr>
        <a:xfrm rot="61483">
          <a:off x="7168628" y="884459"/>
          <a:ext cx="264891" cy="29939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7168634" y="943626"/>
        <a:ext cx="185424" cy="179636"/>
      </dsp:txXfrm>
    </dsp:sp>
    <dsp:sp modelId="{A7049F9A-6880-A14A-97FB-10A1BB662F57}">
      <dsp:nvSpPr>
        <dsp:cNvPr id="0" name=""/>
        <dsp:cNvSpPr/>
      </dsp:nvSpPr>
      <dsp:spPr>
        <a:xfrm>
          <a:off x="7543436" y="675374"/>
          <a:ext cx="1792359" cy="758290"/>
        </a:xfrm>
        <a:prstGeom prst="roundRect">
          <a:avLst>
            <a:gd name="adj" fmla="val 10000"/>
          </a:avLst>
        </a:prstGeom>
        <a:solidFill>
          <a:schemeClr val="accent6">
            <a:lumMod val="40000"/>
            <a:lumOff val="60000"/>
          </a:schemeClr>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effectLst/>
              <a:latin typeface="Gill Sans MT" panose="020B0502020104020203" pitchFamily="34" charset="0"/>
            </a:rPr>
            <a:t>Determinantes Sociales</a:t>
          </a:r>
        </a:p>
      </dsp:txBody>
      <dsp:txXfrm>
        <a:off x="7565646" y="697584"/>
        <a:ext cx="1747939" cy="713870"/>
      </dsp:txXfrm>
    </dsp:sp>
    <dsp:sp modelId="{80F1D13E-16F4-BB43-A22E-0E8A4DB535E5}">
      <dsp:nvSpPr>
        <dsp:cNvPr id="0" name=""/>
        <dsp:cNvSpPr/>
      </dsp:nvSpPr>
      <dsp:spPr>
        <a:xfrm rot="21568634">
          <a:off x="9437198" y="894740"/>
          <a:ext cx="214992" cy="29939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9437199" y="954912"/>
        <a:ext cx="150494" cy="179636"/>
      </dsp:txXfrm>
    </dsp:sp>
    <dsp:sp modelId="{99BF2176-C2E0-6740-9071-29905C0ED5BC}">
      <dsp:nvSpPr>
        <dsp:cNvPr id="0" name=""/>
        <dsp:cNvSpPr/>
      </dsp:nvSpPr>
      <dsp:spPr>
        <a:xfrm>
          <a:off x="9741424" y="655462"/>
          <a:ext cx="1761212" cy="758290"/>
        </a:xfrm>
        <a:prstGeom prst="roundRect">
          <a:avLst>
            <a:gd name="adj" fmla="val 10000"/>
          </a:avLst>
        </a:prstGeom>
        <a:solidFill>
          <a:schemeClr val="accent6"/>
        </a:solidFill>
        <a:ln>
          <a:noFill/>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hemeClr val="accent6"/>
        </a:lnRef>
        <a:fillRef idx="3">
          <a:schemeClr val="accent6"/>
        </a:fillRef>
        <a:effectRef idx="3">
          <a:schemeClr val="accent6"/>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effectLst/>
              <a:latin typeface="Gill Sans MT" panose="020B0502020104020203" pitchFamily="34" charset="0"/>
            </a:rPr>
            <a:t>Salud</a:t>
          </a:r>
        </a:p>
        <a:p>
          <a:pPr marL="0" lvl="0" indent="0" algn="ctr" defTabSz="711200">
            <a:lnSpc>
              <a:spcPct val="90000"/>
            </a:lnSpc>
            <a:spcBef>
              <a:spcPct val="0"/>
            </a:spcBef>
            <a:spcAft>
              <a:spcPct val="35000"/>
            </a:spcAft>
            <a:buNone/>
          </a:pPr>
          <a:r>
            <a:rPr lang="es-ES_tradnl" sz="1600" kern="1200" noProof="0" dirty="0">
              <a:solidFill>
                <a:schemeClr val="tx1"/>
              </a:solidFill>
              <a:effectLst/>
              <a:latin typeface="Gill Sans MT" panose="020B0502020104020203" pitchFamily="34" charset="0"/>
            </a:rPr>
            <a:t> Mental</a:t>
          </a:r>
          <a:endParaRPr lang="en-US" sz="1600" kern="1200"/>
        </a:p>
      </dsp:txBody>
      <dsp:txXfrm>
        <a:off x="9763634" y="677672"/>
        <a:ext cx="1716792" cy="7138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23C35A-23FB-4EBD-83F6-10EC90525A37}">
      <dsp:nvSpPr>
        <dsp:cNvPr id="0" name=""/>
        <dsp:cNvSpPr/>
      </dsp:nvSpPr>
      <dsp:spPr>
        <a:xfrm>
          <a:off x="0" y="3349"/>
          <a:ext cx="11789774" cy="0"/>
        </a:xfrm>
        <a:prstGeom prst="line">
          <a:avLst/>
        </a:prstGeom>
        <a:solidFill>
          <a:schemeClr val="accent6">
            <a:alpha val="90000"/>
            <a:hueOff val="0"/>
            <a:satOff val="0"/>
            <a:lumOff val="0"/>
            <a:alphaOff val="0"/>
          </a:schemeClr>
        </a:solidFill>
        <a:ln w="1905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9149D6-7664-4325-B113-A42154D23835}">
      <dsp:nvSpPr>
        <dsp:cNvPr id="0" name=""/>
        <dsp:cNvSpPr/>
      </dsp:nvSpPr>
      <dsp:spPr>
        <a:xfrm>
          <a:off x="0" y="3349"/>
          <a:ext cx="11789774" cy="738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s-ES_tradnl" sz="1800" kern="1200" noProof="0">
              <a:latin typeface="Gill Sans MT" panose="020B0502020104020203" pitchFamily="34" charset="0"/>
            </a:rPr>
            <a:t>El </a:t>
          </a:r>
          <a:r>
            <a:rPr lang="es-ES_tradnl" sz="1800" i="1" kern="1200" noProof="0">
              <a:latin typeface="Gill Sans MT" panose="020B0502020104020203" pitchFamily="34" charset="0"/>
            </a:rPr>
            <a:t>Comprehensive Health Risk Assessment Tool </a:t>
          </a:r>
          <a:r>
            <a:rPr lang="es-ES_tradnl" sz="1800" kern="1200" noProof="0">
              <a:latin typeface="Gill Sans MT" panose="020B0502020104020203" pitchFamily="34" charset="0"/>
            </a:rPr>
            <a:t>(CHRAT, por sus siglas en inglés) es administrado por el PCP y es inclusivo del ICT.</a:t>
          </a:r>
          <a:endParaRPr lang="en-US" sz="1800" kern="1200" noProof="0" dirty="0">
            <a:latin typeface="Gill Sans MT" panose="020B0502020104020203" pitchFamily="34" charset="0"/>
          </a:endParaRPr>
        </a:p>
      </dsp:txBody>
      <dsp:txXfrm>
        <a:off x="0" y="3349"/>
        <a:ext cx="11789774" cy="738875"/>
      </dsp:txXfrm>
    </dsp:sp>
    <dsp:sp modelId="{5AAF85BE-F805-E548-8361-8F2EFB44D88F}">
      <dsp:nvSpPr>
        <dsp:cNvPr id="0" name=""/>
        <dsp:cNvSpPr/>
      </dsp:nvSpPr>
      <dsp:spPr>
        <a:xfrm>
          <a:off x="0" y="742225"/>
          <a:ext cx="11789774" cy="0"/>
        </a:xfrm>
        <a:prstGeom prst="line">
          <a:avLst/>
        </a:prstGeom>
        <a:solidFill>
          <a:schemeClr val="accent6">
            <a:alpha val="90000"/>
            <a:hueOff val="0"/>
            <a:satOff val="0"/>
            <a:lumOff val="0"/>
            <a:alphaOff val="-8000"/>
          </a:schemeClr>
        </a:solidFill>
        <a:ln w="19050" cap="flat" cmpd="sng" algn="ctr">
          <a:solidFill>
            <a:schemeClr val="accent6">
              <a:alpha val="90000"/>
              <a:hueOff val="0"/>
              <a:satOff val="0"/>
              <a:lumOff val="0"/>
              <a:alphaOff val="-800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56A207-AEBB-0A4C-9E15-D45DE2ED595E}">
      <dsp:nvSpPr>
        <dsp:cNvPr id="0" name=""/>
        <dsp:cNvSpPr/>
      </dsp:nvSpPr>
      <dsp:spPr>
        <a:xfrm>
          <a:off x="0" y="742225"/>
          <a:ext cx="11789774" cy="738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s-ES_tradnl" sz="1800" kern="1200" noProof="0" dirty="0">
              <a:latin typeface="Gill Sans MT" panose="020B0502020104020203" pitchFamily="34" charset="0"/>
            </a:rPr>
            <a:t>El proceso del CHRAT permite al PCP o al médico obtener un perfil de salud actualizado de sus pacientes y desarrollar el Plan de Cuidado Individualizado (ICP, por sus siglas en inglés) junto con el afiliado al momento de la administración.</a:t>
          </a:r>
        </a:p>
      </dsp:txBody>
      <dsp:txXfrm>
        <a:off x="0" y="742225"/>
        <a:ext cx="11789774" cy="738875"/>
      </dsp:txXfrm>
    </dsp:sp>
    <dsp:sp modelId="{13854203-B60A-DC4A-B84B-2287AD8854EF}">
      <dsp:nvSpPr>
        <dsp:cNvPr id="0" name=""/>
        <dsp:cNvSpPr/>
      </dsp:nvSpPr>
      <dsp:spPr>
        <a:xfrm>
          <a:off x="0" y="1481101"/>
          <a:ext cx="11789774" cy="0"/>
        </a:xfrm>
        <a:prstGeom prst="line">
          <a:avLst/>
        </a:prstGeom>
        <a:solidFill>
          <a:schemeClr val="accent6">
            <a:alpha val="90000"/>
            <a:hueOff val="0"/>
            <a:satOff val="0"/>
            <a:lumOff val="0"/>
            <a:alphaOff val="-16000"/>
          </a:schemeClr>
        </a:solidFill>
        <a:ln w="19050" cap="flat" cmpd="sng" algn="ctr">
          <a:solidFill>
            <a:schemeClr val="accent6">
              <a:alpha val="90000"/>
              <a:hueOff val="0"/>
              <a:satOff val="0"/>
              <a:lumOff val="0"/>
              <a:alphaOff val="-1600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7F623F-4C4D-FE49-8DC1-BEF96B83C690}">
      <dsp:nvSpPr>
        <dsp:cNvPr id="0" name=""/>
        <dsp:cNvSpPr/>
      </dsp:nvSpPr>
      <dsp:spPr>
        <a:xfrm>
          <a:off x="0" y="1481101"/>
          <a:ext cx="11778261" cy="9688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s-ES_tradnl" sz="1800" kern="1200" noProof="0" dirty="0">
              <a:latin typeface="Gill Sans MT" panose="020B0502020104020203" pitchFamily="34" charset="0"/>
            </a:rPr>
            <a:t>El Plan de Cuidado Individualizado contiene estrategias y recomendaciones personalizadas para ayudar al paciente a alcanzar sus metas de salud de manera efectiva, tomando en consideración las preferencias  del paciente en el cuidado de su salud. La información compartida incluye problemas de salud, intervenciones, recomendaciones y metas medibles.</a:t>
          </a:r>
        </a:p>
      </dsp:txBody>
      <dsp:txXfrm>
        <a:off x="0" y="1481101"/>
        <a:ext cx="11778261" cy="968872"/>
      </dsp:txXfrm>
    </dsp:sp>
    <dsp:sp modelId="{8EA91730-455F-DA4F-A8B1-808456B0C19E}">
      <dsp:nvSpPr>
        <dsp:cNvPr id="0" name=""/>
        <dsp:cNvSpPr/>
      </dsp:nvSpPr>
      <dsp:spPr>
        <a:xfrm>
          <a:off x="0" y="2449973"/>
          <a:ext cx="11789774" cy="0"/>
        </a:xfrm>
        <a:prstGeom prst="line">
          <a:avLst/>
        </a:prstGeom>
        <a:solidFill>
          <a:schemeClr val="accent6">
            <a:alpha val="90000"/>
            <a:hueOff val="0"/>
            <a:satOff val="0"/>
            <a:lumOff val="0"/>
            <a:alphaOff val="-24000"/>
          </a:schemeClr>
        </a:solidFill>
        <a:ln w="19050" cap="flat" cmpd="sng" algn="ctr">
          <a:solidFill>
            <a:schemeClr val="accent6">
              <a:alpha val="90000"/>
              <a:hueOff val="0"/>
              <a:satOff val="0"/>
              <a:lumOff val="0"/>
              <a:alphaOff val="-2400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98380B-3F0F-0943-82BC-DDDA9FB3268C}">
      <dsp:nvSpPr>
        <dsp:cNvPr id="0" name=""/>
        <dsp:cNvSpPr/>
      </dsp:nvSpPr>
      <dsp:spPr>
        <a:xfrm>
          <a:off x="0" y="2449973"/>
          <a:ext cx="11789774" cy="738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s-ES_tradnl" sz="1800" kern="1200" noProof="0" dirty="0">
              <a:latin typeface="Gill Sans MT" panose="020B0502020104020203" pitchFamily="34" charset="0"/>
            </a:rPr>
            <a:t>Un CHRAT inicial y anual se puede realizar cara a cara o a través de una cita médica de telesalud entre el PCP/médico y el afiliado.</a:t>
          </a:r>
        </a:p>
      </dsp:txBody>
      <dsp:txXfrm>
        <a:off x="0" y="2449973"/>
        <a:ext cx="11789774" cy="738875"/>
      </dsp:txXfrm>
    </dsp:sp>
    <dsp:sp modelId="{74C23BE3-8756-1E46-A1E2-CB54A46E1182}">
      <dsp:nvSpPr>
        <dsp:cNvPr id="0" name=""/>
        <dsp:cNvSpPr/>
      </dsp:nvSpPr>
      <dsp:spPr>
        <a:xfrm>
          <a:off x="0" y="3188849"/>
          <a:ext cx="11789774" cy="0"/>
        </a:xfrm>
        <a:prstGeom prst="line">
          <a:avLst/>
        </a:prstGeom>
        <a:solidFill>
          <a:schemeClr val="accent6">
            <a:alpha val="90000"/>
            <a:hueOff val="0"/>
            <a:satOff val="0"/>
            <a:lumOff val="0"/>
            <a:alphaOff val="-32000"/>
          </a:schemeClr>
        </a:solidFill>
        <a:ln w="19050" cap="flat" cmpd="sng" algn="ctr">
          <a:solidFill>
            <a:schemeClr val="accent6">
              <a:alpha val="90000"/>
              <a:hueOff val="0"/>
              <a:satOff val="0"/>
              <a:lumOff val="0"/>
              <a:alphaOff val="-3200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1E042B-95AD-9847-8A0C-307D998C168D}">
      <dsp:nvSpPr>
        <dsp:cNvPr id="0" name=""/>
        <dsp:cNvSpPr/>
      </dsp:nvSpPr>
      <dsp:spPr>
        <a:xfrm>
          <a:off x="0" y="3188849"/>
          <a:ext cx="11789774" cy="738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s-ES_tradnl" sz="1800" kern="1200" noProof="0" dirty="0">
              <a:latin typeface="Gill Sans MT" panose="020B0502020104020203" pitchFamily="34" charset="0"/>
            </a:rPr>
            <a:t>El Plan de Cuidado y la Evaluación de Riesgo están accesibles a los miembros del ICT. </a:t>
          </a:r>
        </a:p>
      </dsp:txBody>
      <dsp:txXfrm>
        <a:off x="0" y="3188849"/>
        <a:ext cx="11789774" cy="738875"/>
      </dsp:txXfrm>
    </dsp:sp>
    <dsp:sp modelId="{2954F8CC-3802-AA47-8F9D-7C2FB1B55686}">
      <dsp:nvSpPr>
        <dsp:cNvPr id="0" name=""/>
        <dsp:cNvSpPr/>
      </dsp:nvSpPr>
      <dsp:spPr>
        <a:xfrm>
          <a:off x="0" y="3927724"/>
          <a:ext cx="11789774" cy="0"/>
        </a:xfrm>
        <a:prstGeom prst="line">
          <a:avLst/>
        </a:prstGeom>
        <a:solidFill>
          <a:schemeClr val="accent6">
            <a:alpha val="90000"/>
            <a:hueOff val="0"/>
            <a:satOff val="0"/>
            <a:lumOff val="0"/>
            <a:alphaOff val="-40000"/>
          </a:schemeClr>
        </a:solidFill>
        <a:ln w="19050" cap="flat" cmpd="sng" algn="ctr">
          <a:solidFill>
            <a:schemeClr val="accent6">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0EEFB9-28EE-1343-BFFB-6A1291E7E231}">
      <dsp:nvSpPr>
        <dsp:cNvPr id="0" name=""/>
        <dsp:cNvSpPr/>
      </dsp:nvSpPr>
      <dsp:spPr>
        <a:xfrm>
          <a:off x="0" y="3927724"/>
          <a:ext cx="11778261" cy="11045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s-ES_tradnl" sz="1800" kern="1200" noProof="0" dirty="0">
              <a:latin typeface="Gill Sans MT" panose="020B0502020104020203" pitchFamily="34" charset="0"/>
            </a:rPr>
            <a:t>Cuando  no es posible la reunión entre el PCP y el paciente para completar su CHRA, MCS </a:t>
          </a:r>
          <a:r>
            <a:rPr lang="es-ES_tradnl" sz="1800" kern="1200" noProof="0" dirty="0" err="1">
              <a:latin typeface="Gill Sans MT" panose="020B0502020104020203" pitchFamily="34" charset="0"/>
            </a:rPr>
            <a:t>Classicare</a:t>
          </a:r>
          <a:r>
            <a:rPr lang="es-ES_tradnl" sz="1800" kern="1200" noProof="0" dirty="0">
              <a:latin typeface="Gill Sans MT" panose="020B0502020104020203" pitchFamily="34" charset="0"/>
            </a:rPr>
            <a:t> provee recursos alternos que asisten al paciente para completar su HRA y recibir un plan de cuidado.</a:t>
          </a:r>
        </a:p>
      </dsp:txBody>
      <dsp:txXfrm>
        <a:off x="0" y="3927724"/>
        <a:ext cx="11778261" cy="11045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373FD1-3925-41DC-B3E7-6C69A58C182A}">
      <dsp:nvSpPr>
        <dsp:cNvPr id="0" name=""/>
        <dsp:cNvSpPr/>
      </dsp:nvSpPr>
      <dsp:spPr>
        <a:xfrm>
          <a:off x="44836" y="465719"/>
          <a:ext cx="2672904" cy="404495"/>
        </a:xfrm>
        <a:prstGeom prst="rect">
          <a:avLst/>
        </a:prstGeom>
        <a:solidFill>
          <a:srgbClr val="96C93E"/>
        </a:solidFill>
        <a:ln w="19050" cap="flat" cmpd="sng" algn="ctr">
          <a:noFill/>
          <a:prstDash val="solid"/>
          <a:miter lim="800000"/>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1800" b="1" kern="1200" noProof="0" dirty="0">
              <a:solidFill>
                <a:schemeClr val="tx1"/>
              </a:solidFill>
              <a:latin typeface="Gill Sans MT" panose="020B0502020104020203" pitchFamily="34" charset="0"/>
            </a:rPr>
            <a:t>ICT alternativo:</a:t>
          </a:r>
          <a:endParaRPr lang="en-US" sz="1800" b="1" kern="1200" noProof="0" dirty="0">
            <a:solidFill>
              <a:prstClr val="black"/>
            </a:solidFill>
            <a:latin typeface="Gill Sans MT" panose="020B0502020104020203" pitchFamily="34" charset="0"/>
            <a:ea typeface="+mn-ea"/>
            <a:cs typeface="+mn-cs"/>
          </a:endParaRPr>
        </a:p>
      </dsp:txBody>
      <dsp:txXfrm>
        <a:off x="44836" y="465719"/>
        <a:ext cx="2672904" cy="404495"/>
      </dsp:txXfrm>
    </dsp:sp>
    <dsp:sp modelId="{BD9EFE29-AA87-4638-92BF-06FA579251A3}">
      <dsp:nvSpPr>
        <dsp:cNvPr id="0" name=""/>
        <dsp:cNvSpPr/>
      </dsp:nvSpPr>
      <dsp:spPr>
        <a:xfrm>
          <a:off x="38421" y="856118"/>
          <a:ext cx="2747692" cy="2560722"/>
        </a:xfrm>
        <a:prstGeom prst="rect">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ts val="2200"/>
            </a:spcAft>
            <a:buChar char="•"/>
          </a:pPr>
          <a:r>
            <a:rPr lang="es-ES_tradnl" sz="1600" kern="1200" noProof="0" dirty="0">
              <a:latin typeface="Gill Sans MT" panose="020B0502020104020203" pitchFamily="34" charset="0"/>
            </a:rPr>
            <a:t>El ICT alternativo está compuesto por un médico de MCS y un manejador de cuidado. </a:t>
          </a:r>
        </a:p>
        <a:p>
          <a:pPr marL="171450" lvl="1" indent="-171450" algn="l" defTabSz="711200">
            <a:lnSpc>
              <a:spcPct val="90000"/>
            </a:lnSpc>
            <a:spcBef>
              <a:spcPct val="0"/>
            </a:spcBef>
            <a:spcAft>
              <a:spcPts val="2200"/>
            </a:spcAft>
            <a:buChar char="•"/>
          </a:pPr>
          <a:r>
            <a:rPr lang="es-ES_tradnl" sz="1600" kern="1200" noProof="0" dirty="0">
              <a:latin typeface="Gill Sans MT" panose="020B0502020104020203" pitchFamily="34" charset="0"/>
            </a:rPr>
            <a:t>Si por alguna razón el afiliado y el PCP no pueden reunirse para discutir el ICP, entonces un ICT alternativo se reunirá en nombre del PCP y del afiliado.</a:t>
          </a:r>
        </a:p>
        <a:p>
          <a:pPr marL="171450" lvl="1" indent="-171450" algn="l" defTabSz="711200">
            <a:lnSpc>
              <a:spcPct val="90000"/>
            </a:lnSpc>
            <a:spcBef>
              <a:spcPct val="0"/>
            </a:spcBef>
            <a:spcAft>
              <a:spcPts val="2200"/>
            </a:spcAft>
            <a:buChar char="•"/>
          </a:pPr>
          <a:r>
            <a:rPr lang="es-ES_tradnl" sz="1600" kern="1200" noProof="0" dirty="0">
              <a:latin typeface="Gill Sans MT" panose="020B0502020104020203" pitchFamily="34" charset="0"/>
            </a:rPr>
            <a:t>El ICT alternativo puede discutir en su reunión los planes de cuidado de afiliados. </a:t>
          </a:r>
        </a:p>
      </dsp:txBody>
      <dsp:txXfrm>
        <a:off x="38421" y="856118"/>
        <a:ext cx="2747692" cy="2560722"/>
      </dsp:txXfrm>
    </dsp:sp>
    <dsp:sp modelId="{59F20C50-DC7C-5C4D-ACA9-40FBA6FDC9B9}">
      <dsp:nvSpPr>
        <dsp:cNvPr id="0" name=""/>
        <dsp:cNvSpPr/>
      </dsp:nvSpPr>
      <dsp:spPr>
        <a:xfrm>
          <a:off x="3162133" y="462641"/>
          <a:ext cx="3485681" cy="404495"/>
        </a:xfrm>
        <a:prstGeom prst="rect">
          <a:avLst/>
        </a:prstGeom>
        <a:solidFill>
          <a:srgbClr val="005432"/>
        </a:solidFill>
        <a:ln w="19050" cap="flat" cmpd="sng" algn="ctr">
          <a:solidFill>
            <a:schemeClr val="accent6">
              <a:hueOff val="0"/>
              <a:satOff val="0"/>
              <a:lumOff val="0"/>
              <a:alphaOff val="0"/>
            </a:schemeClr>
          </a:solidFill>
          <a:prstDash val="solid"/>
          <a:miter lim="800000"/>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1800" b="1" kern="1200" noProof="0" dirty="0">
              <a:solidFill>
                <a:srgbClr val="C6E5CE"/>
              </a:solidFill>
              <a:latin typeface="Gill Sans MT" panose="020B0502020104020203" pitchFamily="34" charset="0"/>
            </a:rPr>
            <a:t>ICT complejo:</a:t>
          </a:r>
        </a:p>
      </dsp:txBody>
      <dsp:txXfrm>
        <a:off x="3162133" y="462641"/>
        <a:ext cx="3485681" cy="404495"/>
      </dsp:txXfrm>
    </dsp:sp>
    <dsp:sp modelId="{32588A9D-0A6B-1947-8879-1F39C84A14E3}">
      <dsp:nvSpPr>
        <dsp:cNvPr id="0" name=""/>
        <dsp:cNvSpPr/>
      </dsp:nvSpPr>
      <dsp:spPr>
        <a:xfrm>
          <a:off x="3128976" y="905578"/>
          <a:ext cx="3570385" cy="2685096"/>
        </a:xfrm>
        <a:prstGeom prst="rect">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ts val="2200"/>
            </a:spcAft>
            <a:buChar char="•"/>
          </a:pPr>
          <a:r>
            <a:rPr lang="es-ES_tradnl" sz="1600" kern="1200" noProof="0" dirty="0">
              <a:solidFill>
                <a:schemeClr val="tx1"/>
              </a:solidFill>
              <a:latin typeface="Gill Sans MT" panose="020B0502020104020203" pitchFamily="34" charset="0"/>
            </a:rPr>
            <a:t>En consideración a aquellos afiliados que participan en manejo de cuidado  y se identifican con la más compleja coordinación de cuidado, el Equipo de Manejo de Cuidado Complejo y otros participantes claves interactúan y tienen discusiones grupales cuando sea necesario para abordar las necesidades de los casos más desafiantes que han sido referidos por los gerentes de cuidado, coordinadores de salud mental/consejeros de salud conductual, médicos primarios o por otros participantes en el Equipo de Manejo de Cuidado Complejo.</a:t>
          </a:r>
        </a:p>
      </dsp:txBody>
      <dsp:txXfrm>
        <a:off x="3128976" y="905578"/>
        <a:ext cx="3570385" cy="268509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2D934A-1A8F-44C5-B6CB-CAA4359BEF54}">
      <dsp:nvSpPr>
        <dsp:cNvPr id="0" name=""/>
        <dsp:cNvSpPr/>
      </dsp:nvSpPr>
      <dsp:spPr>
        <a:xfrm>
          <a:off x="404997" y="182588"/>
          <a:ext cx="4937765" cy="2328457"/>
        </a:xfrm>
        <a:prstGeom prst="roundRect">
          <a:avLst/>
        </a:prstGeom>
        <a:noFill/>
        <a:ln w="19050" cap="flat" cmpd="sng" algn="ctr">
          <a:solidFill>
            <a:srgbClr val="00A160"/>
          </a:solidFill>
          <a:prstDash val="dash"/>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kern="1200" noProof="0">
              <a:solidFill>
                <a:schemeClr val="tx1"/>
              </a:solidFill>
              <a:latin typeface="Gill Sans MT" panose="020B0502020104020203" pitchFamily="34" charset="0"/>
              <a:ea typeface="+mn-ea"/>
              <a:cs typeface="+mn-cs"/>
            </a:rPr>
            <a:t>El afiliado o su representante, junto con su médico primario (PCP), constituyen el ICT.</a:t>
          </a:r>
          <a:endParaRPr lang="en-US" sz="1800" kern="1200" baseline="0" noProof="0" dirty="0">
            <a:solidFill>
              <a:schemeClr val="tx1"/>
            </a:solidFill>
            <a:latin typeface="Gill Sans MT" panose="020B0502020104020203" pitchFamily="34" charset="0"/>
            <a:ea typeface="+mn-ea"/>
            <a:cs typeface="+mn-cs"/>
          </a:endParaRPr>
        </a:p>
      </dsp:txBody>
      <dsp:txXfrm>
        <a:off x="518663" y="296254"/>
        <a:ext cx="4710433" cy="2101125"/>
      </dsp:txXfrm>
    </dsp:sp>
    <dsp:sp modelId="{9CBA60B6-76C5-4405-BE45-A77DE33D9B34}">
      <dsp:nvSpPr>
        <dsp:cNvPr id="0" name=""/>
        <dsp:cNvSpPr/>
      </dsp:nvSpPr>
      <dsp:spPr>
        <a:xfrm>
          <a:off x="5598039" y="179724"/>
          <a:ext cx="4937765" cy="2328457"/>
        </a:xfrm>
        <a:prstGeom prst="roundRect">
          <a:avLst/>
        </a:prstGeom>
        <a:noFill/>
        <a:ln w="19050" cap="flat" cmpd="sng" algn="ctr">
          <a:solidFill>
            <a:srgbClr val="96C93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kern="1200" noProof="0" dirty="0">
              <a:solidFill>
                <a:schemeClr val="tx1"/>
              </a:solidFill>
              <a:latin typeface="Gill Sans MT" panose="020B0502020104020203" pitchFamily="34" charset="0"/>
            </a:rPr>
            <a:t>Además del afiliado y su familia/cuidadores y el médico primario del afiliado, otros miembros del equipo pueden añadirse procedentes de las distintas disciplinas que prestan o coordinan servicios que abordan necesidades específicas del cuidado de condiciones crónicas. </a:t>
          </a:r>
          <a:endParaRPr lang="en-US" sz="1800" kern="1200" baseline="0" noProof="0" dirty="0">
            <a:solidFill>
              <a:schemeClr val="tx1"/>
            </a:solidFill>
            <a:latin typeface="Gill Sans MT" panose="020B0502020104020203" pitchFamily="34" charset="0"/>
            <a:ea typeface="+mn-ea"/>
            <a:cs typeface="+mn-cs"/>
          </a:endParaRPr>
        </a:p>
      </dsp:txBody>
      <dsp:txXfrm>
        <a:off x="5711705" y="293390"/>
        <a:ext cx="4710433" cy="2101125"/>
      </dsp:txXfrm>
    </dsp:sp>
    <dsp:sp modelId="{DBAD740E-CF30-4257-AB37-97996860417C}">
      <dsp:nvSpPr>
        <dsp:cNvPr id="0" name=""/>
        <dsp:cNvSpPr/>
      </dsp:nvSpPr>
      <dsp:spPr>
        <a:xfrm>
          <a:off x="5603123" y="2719029"/>
          <a:ext cx="4937765" cy="2328457"/>
        </a:xfrm>
        <a:prstGeom prst="roundRect">
          <a:avLst/>
        </a:prstGeom>
        <a:noFill/>
        <a:ln w="19050" cap="flat" cmpd="sng" algn="ctr">
          <a:solidFill>
            <a:srgbClr val="00A160"/>
          </a:solidFill>
          <a:prstDash val="dash"/>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_tradnl" sz="1800" kern="1200" noProof="0" dirty="0">
              <a:solidFill>
                <a:prstClr val="black">
                  <a:hueOff val="0"/>
                  <a:satOff val="0"/>
                  <a:lumOff val="0"/>
                  <a:alphaOff val="0"/>
                </a:prstClr>
              </a:solidFill>
              <a:latin typeface="Gill Sans MT" panose="020B0502020104020203" pitchFamily="34" charset="0"/>
              <a:ea typeface="+mn-ea"/>
              <a:cs typeface="+mn-cs"/>
            </a:rPr>
            <a:t>Considerando las necesidades médicas, funcionales, cognitivas, psicosociales y de salud mental de los afiliados, MCS Classicare utiliza un enfoque integrado para coordinar el cuidado que pudiera incorporar los siguientes: el equipo de Manejo de Cuidado de MCS, varios componentes de la red del proveedor, así como programas y recursos disponibles en la comunidad. </a:t>
          </a:r>
          <a:endParaRPr lang="en-US" sz="1800" kern="1200" baseline="0" noProof="0" dirty="0">
            <a:solidFill>
              <a:prstClr val="black"/>
            </a:solidFill>
            <a:latin typeface="Gill Sans MT" panose="020B0502020104020203" pitchFamily="34" charset="0"/>
            <a:ea typeface="+mn-ea"/>
            <a:cs typeface="+mn-cs"/>
          </a:endParaRPr>
        </a:p>
      </dsp:txBody>
      <dsp:txXfrm>
        <a:off x="5716789" y="2832695"/>
        <a:ext cx="4710433" cy="2101125"/>
      </dsp:txXfrm>
    </dsp:sp>
    <dsp:sp modelId="{7131CC02-9DC7-4B10-B4FA-BE9C1B6E71A3}">
      <dsp:nvSpPr>
        <dsp:cNvPr id="0" name=""/>
        <dsp:cNvSpPr/>
      </dsp:nvSpPr>
      <dsp:spPr>
        <a:xfrm>
          <a:off x="396614" y="2719029"/>
          <a:ext cx="4937765" cy="2328457"/>
        </a:xfrm>
        <a:prstGeom prst="roundRect">
          <a:avLst/>
        </a:prstGeom>
        <a:noFill/>
        <a:ln w="19050" cap="flat" cmpd="sng" algn="ctr">
          <a:solidFill>
            <a:srgbClr val="96C93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kern="1200" noProof="0" dirty="0">
              <a:solidFill>
                <a:schemeClr val="tx1"/>
              </a:solidFill>
              <a:latin typeface="Gill Sans MT" panose="020B0502020104020203" pitchFamily="34" charset="0"/>
            </a:rPr>
            <a:t>El ICT es responsable de desarrollar un ICP que incluya metas/objetivos medibles, resultados medibles, así como todos los servicios apropiados para el afiliado basados en evaluaciones, discusiones con el afiliado, recomendaciones de Manejo de Cuidado o cualquier insumo de los proveedores según corresponda. </a:t>
          </a:r>
          <a:endParaRPr lang="en-US" sz="1800" kern="1200" baseline="0" noProof="0" dirty="0">
            <a:solidFill>
              <a:schemeClr val="tx1"/>
            </a:solidFill>
            <a:latin typeface="Gill Sans MT" panose="020B0502020104020203" pitchFamily="34" charset="0"/>
            <a:ea typeface="+mn-ea"/>
            <a:cs typeface="+mn-cs"/>
          </a:endParaRPr>
        </a:p>
      </dsp:txBody>
      <dsp:txXfrm>
        <a:off x="510280" y="2832695"/>
        <a:ext cx="4710433" cy="21011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1DB1A8-5BED-4151-9D40-81FC21DD132E}">
      <dsp:nvSpPr>
        <dsp:cNvPr id="0" name=""/>
        <dsp:cNvSpPr/>
      </dsp:nvSpPr>
      <dsp:spPr>
        <a:xfrm>
          <a:off x="38" y="7576"/>
          <a:ext cx="3707593" cy="661437"/>
        </a:xfrm>
        <a:prstGeom prst="rect">
          <a:avLst/>
        </a:prstGeom>
        <a:solidFill>
          <a:srgbClr val="96C93E"/>
        </a:solidFill>
        <a:ln w="1905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1800" b="1" kern="1200" noProof="0">
              <a:solidFill>
                <a:schemeClr val="tx1"/>
              </a:solidFill>
              <a:latin typeface="Gill Sans MT" panose="020B0502020104020203" pitchFamily="34" charset="0"/>
            </a:rPr>
            <a:t>Transición de cuidado para bajar de nivel:</a:t>
          </a:r>
          <a:endParaRPr lang="en-US" sz="1800" b="1" kern="1200" noProof="0" dirty="0">
            <a:solidFill>
              <a:schemeClr val="tx1"/>
            </a:solidFill>
            <a:latin typeface="Gill Sans MT" panose="020B0502020104020203" pitchFamily="34" charset="0"/>
          </a:endParaRPr>
        </a:p>
      </dsp:txBody>
      <dsp:txXfrm>
        <a:off x="38" y="7576"/>
        <a:ext cx="3707593" cy="661437"/>
      </dsp:txXfrm>
    </dsp:sp>
    <dsp:sp modelId="{5AFFEA60-F81A-48AE-85FF-EF971553B2BC}">
      <dsp:nvSpPr>
        <dsp:cNvPr id="0" name=""/>
        <dsp:cNvSpPr/>
      </dsp:nvSpPr>
      <dsp:spPr>
        <a:xfrm>
          <a:off x="38" y="669014"/>
          <a:ext cx="3707593" cy="1069177"/>
        </a:xfrm>
        <a:prstGeom prst="round2SameRect">
          <a:avLst/>
        </a:prstGeom>
        <a:solidFill>
          <a:srgbClr val="FFFFFF">
            <a:alpha val="90000"/>
          </a:srgbClr>
        </a:solidFill>
        <a:ln w="19050" cap="flat" cmpd="sng" algn="ctr">
          <a:solidFill>
            <a:srgbClr val="96C93E">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s-ES_tradnl" sz="1900" kern="1200" noProof="0" dirty="0">
              <a:latin typeface="Gill Sans MT" panose="020B0502020104020203" pitchFamily="34" charset="0"/>
            </a:rPr>
            <a:t>Ejemplo: del hospital a una facilidad de rehabilitación, y luego al hogar del </a:t>
          </a:r>
          <a:r>
            <a:rPr lang="es-ES_tradnl" sz="1900" kern="1200" noProof="0" dirty="0">
              <a:solidFill>
                <a:schemeClr val="tx1"/>
              </a:solidFill>
              <a:latin typeface="Gill Sans MT" panose="020B0502020104020203" pitchFamily="34" charset="0"/>
            </a:rPr>
            <a:t>afiliado.</a:t>
          </a:r>
          <a:endParaRPr lang="es-ES_tradnl" sz="1900" kern="1200" noProof="0" dirty="0">
            <a:latin typeface="Gill Sans MT" panose="020B0502020104020203" pitchFamily="34" charset="0"/>
          </a:endParaRPr>
        </a:p>
      </dsp:txBody>
      <dsp:txXfrm>
        <a:off x="52231" y="721207"/>
        <a:ext cx="3603207" cy="1016984"/>
      </dsp:txXfrm>
    </dsp:sp>
    <dsp:sp modelId="{06F6E579-A19B-CE49-B6B8-FDC1B6EFFC1C}">
      <dsp:nvSpPr>
        <dsp:cNvPr id="0" name=""/>
        <dsp:cNvSpPr/>
      </dsp:nvSpPr>
      <dsp:spPr>
        <a:xfrm>
          <a:off x="4226695" y="7576"/>
          <a:ext cx="3707593" cy="661437"/>
        </a:xfrm>
        <a:prstGeom prst="rect">
          <a:avLst/>
        </a:prstGeom>
        <a:solidFill>
          <a:srgbClr val="005432"/>
        </a:solidFill>
        <a:ln w="1905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s-ES_tradnl" sz="1900" b="1" kern="1200" noProof="0" dirty="0">
              <a:solidFill>
                <a:srgbClr val="C6E5CE"/>
              </a:solidFill>
              <a:latin typeface="Gill Sans MT" panose="020B0502020104020203" pitchFamily="34" charset="0"/>
            </a:rPr>
            <a:t>Transición de cuidado para subir de nivel: </a:t>
          </a:r>
        </a:p>
      </dsp:txBody>
      <dsp:txXfrm>
        <a:off x="4226695" y="7576"/>
        <a:ext cx="3707593" cy="661437"/>
      </dsp:txXfrm>
    </dsp:sp>
    <dsp:sp modelId="{567B4A81-9F3D-E648-90AD-AD43411CAB23}">
      <dsp:nvSpPr>
        <dsp:cNvPr id="0" name=""/>
        <dsp:cNvSpPr/>
      </dsp:nvSpPr>
      <dsp:spPr>
        <a:xfrm>
          <a:off x="4226695" y="669014"/>
          <a:ext cx="3707593" cy="1069177"/>
        </a:xfrm>
        <a:prstGeom prst="round2SameRect">
          <a:avLst/>
        </a:prstGeom>
        <a:solidFill>
          <a:srgbClr val="FFFFFF">
            <a:alpha val="90000"/>
          </a:srgbClr>
        </a:solidFill>
        <a:ln w="19050" cap="flat" cmpd="sng" algn="ctr">
          <a:solidFill>
            <a:srgbClr val="96C93E">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s-ES_tradnl" sz="1900" kern="1200" noProof="0" dirty="0">
              <a:latin typeface="Gill Sans MT" panose="020B0502020104020203" pitchFamily="34" charset="0"/>
            </a:rPr>
            <a:t>Ejemplo: del hogar del </a:t>
          </a:r>
          <a:r>
            <a:rPr lang="es-ES_tradnl" sz="1900" kern="1200" noProof="0" dirty="0">
              <a:solidFill>
                <a:schemeClr val="tx1"/>
              </a:solidFill>
              <a:latin typeface="Gill Sans MT" panose="020B0502020104020203" pitchFamily="34" charset="0"/>
            </a:rPr>
            <a:t>afiliado</a:t>
          </a:r>
          <a:r>
            <a:rPr lang="es-ES_tradnl" sz="1900" kern="1200" noProof="0" dirty="0">
              <a:latin typeface="Gill Sans MT" panose="020B0502020104020203" pitchFamily="34" charset="0"/>
            </a:rPr>
            <a:t> al hospital.</a:t>
          </a:r>
          <a:endParaRPr lang="en-US" sz="1900" kern="1200"/>
        </a:p>
      </dsp:txBody>
      <dsp:txXfrm>
        <a:off x="4278888" y="721207"/>
        <a:ext cx="3603207" cy="101698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dirty="0">
              <a:latin typeface="Gill Sans MT" panose="020B0502020104020203" pitchFamily="34" charset="0"/>
            </a:endParaRPr>
          </a:p>
        </p:txBody>
      </p:sp>
      <p:sp>
        <p:nvSpPr>
          <p:cNvPr id="3" name="Date Placeholder 2"/>
          <p:cNvSpPr>
            <a:spLocks noGrp="1"/>
          </p:cNvSpPr>
          <p:nvPr>
            <p:ph type="dt" sz="quarter" idx="1"/>
          </p:nvPr>
        </p:nvSpPr>
        <p:spPr>
          <a:xfrm>
            <a:off x="3884613" y="0"/>
            <a:ext cx="2971800" cy="466434"/>
          </a:xfrm>
          <a:prstGeom prst="rect">
            <a:avLst/>
          </a:prstGeom>
        </p:spPr>
        <p:txBody>
          <a:bodyPr vert="horz" lIns="91440" tIns="45720" rIns="91440" bIns="45720" rtlCol="0"/>
          <a:lstStyle>
            <a:lvl1pPr algn="r">
              <a:defRPr sz="1200"/>
            </a:lvl1pPr>
          </a:lstStyle>
          <a:p>
            <a:fld id="{12CB0A34-5A3E-4382-AAC6-EBCE0A1A9A44}" type="datetimeFigureOut">
              <a:rPr lang="en-US" smtClean="0">
                <a:latin typeface="Gill Sans MT" panose="020B0502020104020203" pitchFamily="34" charset="0"/>
              </a:rPr>
              <a:t>6/11/25</a:t>
            </a:fld>
            <a:endParaRPr lang="en-US" dirty="0">
              <a:latin typeface="Gill Sans MT" panose="020B0502020104020203" pitchFamily="34" charset="0"/>
            </a:endParaRPr>
          </a:p>
        </p:txBody>
      </p:sp>
      <p:sp>
        <p:nvSpPr>
          <p:cNvPr id="4" name="Footer Placeholder 3"/>
          <p:cNvSpPr>
            <a:spLocks noGrp="1"/>
          </p:cNvSpPr>
          <p:nvPr>
            <p:ph type="ftr" sz="quarter" idx="2"/>
          </p:nvPr>
        </p:nvSpPr>
        <p:spPr>
          <a:xfrm>
            <a:off x="0" y="8829968"/>
            <a:ext cx="2971800" cy="466433"/>
          </a:xfrm>
          <a:prstGeom prst="rect">
            <a:avLst/>
          </a:prstGeom>
        </p:spPr>
        <p:txBody>
          <a:bodyPr vert="horz" lIns="91440" tIns="45720" rIns="91440" bIns="45720" rtlCol="0" anchor="b"/>
          <a:lstStyle>
            <a:lvl1pPr algn="l">
              <a:defRPr sz="1200"/>
            </a:lvl1pPr>
          </a:lstStyle>
          <a:p>
            <a:endParaRPr lang="en-US" dirty="0">
              <a:latin typeface="Gill Sans MT" panose="020B0502020104020203" pitchFamily="34" charset="0"/>
            </a:endParaRPr>
          </a:p>
        </p:txBody>
      </p:sp>
      <p:sp>
        <p:nvSpPr>
          <p:cNvPr id="5" name="Slide Number Placeholder 4"/>
          <p:cNvSpPr>
            <a:spLocks noGrp="1"/>
          </p:cNvSpPr>
          <p:nvPr>
            <p:ph type="sldNum" sz="quarter" idx="3"/>
          </p:nvPr>
        </p:nvSpPr>
        <p:spPr>
          <a:xfrm>
            <a:off x="3884613" y="8829968"/>
            <a:ext cx="2971800" cy="466433"/>
          </a:xfrm>
          <a:prstGeom prst="rect">
            <a:avLst/>
          </a:prstGeom>
        </p:spPr>
        <p:txBody>
          <a:bodyPr vert="horz" lIns="91440" tIns="45720" rIns="91440" bIns="45720" rtlCol="0" anchor="b"/>
          <a:lstStyle>
            <a:lvl1pPr algn="r">
              <a:defRPr sz="1200"/>
            </a:lvl1pPr>
          </a:lstStyle>
          <a:p>
            <a:fld id="{A8422720-7704-4652-B158-22855D3CC7DA}" type="slidenum">
              <a:rPr lang="en-US" smtClean="0">
                <a:latin typeface="Gill Sans MT" panose="020B0502020104020203" pitchFamily="34" charset="0"/>
              </a:rPr>
              <a:t>‹#›</a:t>
            </a:fld>
            <a:endParaRPr lang="en-US" dirty="0">
              <a:latin typeface="Gill Sans MT" panose="020B0502020104020203" pitchFamily="34" charset="0"/>
            </a:endParaRPr>
          </a:p>
        </p:txBody>
      </p:sp>
    </p:spTree>
    <p:extLst>
      <p:ext uri="{BB962C8B-B14F-4D97-AF65-F5344CB8AC3E}">
        <p14:creationId xmlns:p14="http://schemas.microsoft.com/office/powerpoint/2010/main" val="31611026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atin typeface="Gill Sans MT" panose="020B0502020104020203" pitchFamily="34" charset="0"/>
              </a:defRPr>
            </a:lvl1pPr>
          </a:lstStyle>
          <a:p>
            <a:endParaRPr lang="en-US" dirty="0"/>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atin typeface="Gill Sans MT" panose="020B0502020104020203" pitchFamily="34" charset="0"/>
              </a:defRPr>
            </a:lvl1pPr>
          </a:lstStyle>
          <a:p>
            <a:fld id="{F2D55BCB-A4E2-4A9E-8D02-238A83DC3781}" type="datetimeFigureOut">
              <a:rPr lang="en-US" smtClean="0"/>
              <a:pPr/>
              <a:t>6/11/25</a:t>
            </a:fld>
            <a:endParaRPr lang="en-US" dirty="0"/>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8"/>
            <a:ext cx="2971800" cy="466433"/>
          </a:xfrm>
          <a:prstGeom prst="rect">
            <a:avLst/>
          </a:prstGeom>
        </p:spPr>
        <p:txBody>
          <a:bodyPr vert="horz" lIns="91440" tIns="45720" rIns="91440" bIns="45720" rtlCol="0" anchor="b"/>
          <a:lstStyle>
            <a:lvl1pPr algn="l">
              <a:defRPr sz="1200">
                <a:latin typeface="Gill Sans MT" panose="020B0502020104020203" pitchFamily="34" charset="0"/>
              </a:defRPr>
            </a:lvl1pPr>
          </a:lstStyle>
          <a:p>
            <a:endParaRPr lang="en-US" dirty="0"/>
          </a:p>
        </p:txBody>
      </p:sp>
      <p:sp>
        <p:nvSpPr>
          <p:cNvPr id="7" name="Slide Number Placeholder 6"/>
          <p:cNvSpPr>
            <a:spLocks noGrp="1"/>
          </p:cNvSpPr>
          <p:nvPr>
            <p:ph type="sldNum" sz="quarter" idx="5"/>
          </p:nvPr>
        </p:nvSpPr>
        <p:spPr>
          <a:xfrm>
            <a:off x="3884613" y="8829968"/>
            <a:ext cx="2971800" cy="466433"/>
          </a:xfrm>
          <a:prstGeom prst="rect">
            <a:avLst/>
          </a:prstGeom>
        </p:spPr>
        <p:txBody>
          <a:bodyPr vert="horz" lIns="91440" tIns="45720" rIns="91440" bIns="45720" rtlCol="0" anchor="b"/>
          <a:lstStyle>
            <a:lvl1pPr algn="r">
              <a:defRPr sz="1200">
                <a:latin typeface="Gill Sans MT" panose="020B0502020104020203" pitchFamily="34" charset="0"/>
              </a:defRPr>
            </a:lvl1pPr>
          </a:lstStyle>
          <a:p>
            <a:fld id="{3EFC400B-3D36-4204-A658-A4CAE2726810}" type="slidenum">
              <a:rPr lang="en-US" smtClean="0"/>
              <a:pPr/>
              <a:t>‹#›</a:t>
            </a:fld>
            <a:endParaRPr lang="en-US" dirty="0"/>
          </a:p>
        </p:txBody>
      </p:sp>
    </p:spTree>
    <p:extLst>
      <p:ext uri="{BB962C8B-B14F-4D97-AF65-F5344CB8AC3E}">
        <p14:creationId xmlns:p14="http://schemas.microsoft.com/office/powerpoint/2010/main" val="3662926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ill Sans MT" panose="020B0502020104020203" pitchFamily="34" charset="0"/>
        <a:ea typeface="+mn-ea"/>
        <a:cs typeface="+mn-cs"/>
      </a:defRPr>
    </a:lvl1pPr>
    <a:lvl2pPr marL="457200" algn="l" defTabSz="914400" rtl="0" eaLnBrk="1" latinLnBrk="0" hangingPunct="1">
      <a:defRPr sz="1200" kern="1200">
        <a:solidFill>
          <a:schemeClr val="tx1"/>
        </a:solidFill>
        <a:latin typeface="Gill Sans MT" panose="020B0502020104020203" pitchFamily="34" charset="0"/>
        <a:ea typeface="+mn-ea"/>
        <a:cs typeface="+mn-cs"/>
      </a:defRPr>
    </a:lvl2pPr>
    <a:lvl3pPr marL="914400" algn="l" defTabSz="914400" rtl="0" eaLnBrk="1" latinLnBrk="0" hangingPunct="1">
      <a:defRPr sz="1200" kern="1200">
        <a:solidFill>
          <a:schemeClr val="tx1"/>
        </a:solidFill>
        <a:latin typeface="Gill Sans MT" panose="020B0502020104020203" pitchFamily="34" charset="0"/>
        <a:ea typeface="+mn-ea"/>
        <a:cs typeface="+mn-cs"/>
      </a:defRPr>
    </a:lvl3pPr>
    <a:lvl4pPr marL="1371600" algn="l" defTabSz="914400" rtl="0" eaLnBrk="1" latinLnBrk="0" hangingPunct="1">
      <a:defRPr sz="1200" kern="1200">
        <a:solidFill>
          <a:schemeClr val="tx1"/>
        </a:solidFill>
        <a:latin typeface="Gill Sans MT" panose="020B0502020104020203" pitchFamily="34" charset="0"/>
        <a:ea typeface="+mn-ea"/>
        <a:cs typeface="+mn-cs"/>
      </a:defRPr>
    </a:lvl4pPr>
    <a:lvl5pPr marL="1828800" algn="l" defTabSz="914400" rtl="0" eaLnBrk="1" latinLnBrk="0" hangingPunct="1">
      <a:defRPr sz="1200" kern="1200">
        <a:solidFill>
          <a:schemeClr val="tx1"/>
        </a:solidFill>
        <a:latin typeface="Gill Sans MT" panose="020B050202010402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a:t>
            </a:fld>
            <a:endParaRPr lang="en-US" dirty="0"/>
          </a:p>
        </p:txBody>
      </p:sp>
    </p:spTree>
    <p:extLst>
      <p:ext uri="{BB962C8B-B14F-4D97-AF65-F5344CB8AC3E}">
        <p14:creationId xmlns:p14="http://schemas.microsoft.com/office/powerpoint/2010/main" val="664821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10</a:t>
            </a:fld>
            <a:endParaRPr lang="en-US" dirty="0"/>
          </a:p>
        </p:txBody>
      </p:sp>
    </p:spTree>
    <p:extLst>
      <p:ext uri="{BB962C8B-B14F-4D97-AF65-F5344CB8AC3E}">
        <p14:creationId xmlns:p14="http://schemas.microsoft.com/office/powerpoint/2010/main" val="260827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11</a:t>
            </a:fld>
            <a:endParaRPr lang="en-US" dirty="0"/>
          </a:p>
        </p:txBody>
      </p:sp>
    </p:spTree>
    <p:extLst>
      <p:ext uri="{BB962C8B-B14F-4D97-AF65-F5344CB8AC3E}">
        <p14:creationId xmlns:p14="http://schemas.microsoft.com/office/powerpoint/2010/main" val="282333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12</a:t>
            </a:fld>
            <a:endParaRPr lang="en-US" dirty="0"/>
          </a:p>
        </p:txBody>
      </p:sp>
    </p:spTree>
    <p:extLst>
      <p:ext uri="{BB962C8B-B14F-4D97-AF65-F5344CB8AC3E}">
        <p14:creationId xmlns:p14="http://schemas.microsoft.com/office/powerpoint/2010/main" val="695581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13</a:t>
            </a:fld>
            <a:endParaRPr lang="en-US" dirty="0"/>
          </a:p>
        </p:txBody>
      </p:sp>
    </p:spTree>
    <p:extLst>
      <p:ext uri="{BB962C8B-B14F-4D97-AF65-F5344CB8AC3E}">
        <p14:creationId xmlns:p14="http://schemas.microsoft.com/office/powerpoint/2010/main" val="3248965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14</a:t>
            </a:fld>
            <a:endParaRPr lang="en-US" dirty="0"/>
          </a:p>
        </p:txBody>
      </p:sp>
    </p:spTree>
    <p:extLst>
      <p:ext uri="{BB962C8B-B14F-4D97-AF65-F5344CB8AC3E}">
        <p14:creationId xmlns:p14="http://schemas.microsoft.com/office/powerpoint/2010/main" val="1613765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15</a:t>
            </a:fld>
            <a:endParaRPr lang="en-US" dirty="0"/>
          </a:p>
        </p:txBody>
      </p:sp>
    </p:spTree>
    <p:extLst>
      <p:ext uri="{BB962C8B-B14F-4D97-AF65-F5344CB8AC3E}">
        <p14:creationId xmlns:p14="http://schemas.microsoft.com/office/powerpoint/2010/main" val="1735684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16</a:t>
            </a:fld>
            <a:endParaRPr lang="en-US" dirty="0"/>
          </a:p>
        </p:txBody>
      </p:sp>
    </p:spTree>
    <p:extLst>
      <p:ext uri="{BB962C8B-B14F-4D97-AF65-F5344CB8AC3E}">
        <p14:creationId xmlns:p14="http://schemas.microsoft.com/office/powerpoint/2010/main" val="2000431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17</a:t>
            </a:fld>
            <a:endParaRPr lang="en-US" dirty="0"/>
          </a:p>
        </p:txBody>
      </p:sp>
    </p:spTree>
    <p:extLst>
      <p:ext uri="{BB962C8B-B14F-4D97-AF65-F5344CB8AC3E}">
        <p14:creationId xmlns:p14="http://schemas.microsoft.com/office/powerpoint/2010/main" val="375497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18</a:t>
            </a:fld>
            <a:endParaRPr lang="en-US" dirty="0"/>
          </a:p>
        </p:txBody>
      </p:sp>
    </p:spTree>
    <p:extLst>
      <p:ext uri="{BB962C8B-B14F-4D97-AF65-F5344CB8AC3E}">
        <p14:creationId xmlns:p14="http://schemas.microsoft.com/office/powerpoint/2010/main" val="2574391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19</a:t>
            </a:fld>
            <a:endParaRPr lang="en-US" dirty="0"/>
          </a:p>
        </p:txBody>
      </p:sp>
    </p:spTree>
    <p:extLst>
      <p:ext uri="{BB962C8B-B14F-4D97-AF65-F5344CB8AC3E}">
        <p14:creationId xmlns:p14="http://schemas.microsoft.com/office/powerpoint/2010/main" val="2006960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a:t>
            </a:fld>
            <a:endParaRPr lang="en-US" dirty="0"/>
          </a:p>
        </p:txBody>
      </p:sp>
    </p:spTree>
    <p:extLst>
      <p:ext uri="{BB962C8B-B14F-4D97-AF65-F5344CB8AC3E}">
        <p14:creationId xmlns:p14="http://schemas.microsoft.com/office/powerpoint/2010/main" val="663291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20</a:t>
            </a:fld>
            <a:endParaRPr lang="en-US" dirty="0"/>
          </a:p>
        </p:txBody>
      </p:sp>
    </p:spTree>
    <p:extLst>
      <p:ext uri="{BB962C8B-B14F-4D97-AF65-F5344CB8AC3E}">
        <p14:creationId xmlns:p14="http://schemas.microsoft.com/office/powerpoint/2010/main" val="2423849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21</a:t>
            </a:fld>
            <a:endParaRPr lang="en-US" dirty="0"/>
          </a:p>
        </p:txBody>
      </p:sp>
    </p:spTree>
    <p:extLst>
      <p:ext uri="{BB962C8B-B14F-4D97-AF65-F5344CB8AC3E}">
        <p14:creationId xmlns:p14="http://schemas.microsoft.com/office/powerpoint/2010/main" val="32013154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22</a:t>
            </a:fld>
            <a:endParaRPr lang="en-US" dirty="0"/>
          </a:p>
        </p:txBody>
      </p:sp>
    </p:spTree>
    <p:extLst>
      <p:ext uri="{BB962C8B-B14F-4D97-AF65-F5344CB8AC3E}">
        <p14:creationId xmlns:p14="http://schemas.microsoft.com/office/powerpoint/2010/main" val="417263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23</a:t>
            </a:fld>
            <a:endParaRPr lang="en-US" dirty="0"/>
          </a:p>
        </p:txBody>
      </p:sp>
    </p:spTree>
    <p:extLst>
      <p:ext uri="{BB962C8B-B14F-4D97-AF65-F5344CB8AC3E}">
        <p14:creationId xmlns:p14="http://schemas.microsoft.com/office/powerpoint/2010/main" val="1735156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24</a:t>
            </a:fld>
            <a:endParaRPr lang="en-US" dirty="0"/>
          </a:p>
        </p:txBody>
      </p:sp>
    </p:spTree>
    <p:extLst>
      <p:ext uri="{BB962C8B-B14F-4D97-AF65-F5344CB8AC3E}">
        <p14:creationId xmlns:p14="http://schemas.microsoft.com/office/powerpoint/2010/main" val="3425106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25</a:t>
            </a:fld>
            <a:endParaRPr lang="en-US" dirty="0"/>
          </a:p>
        </p:txBody>
      </p:sp>
    </p:spTree>
    <p:extLst>
      <p:ext uri="{BB962C8B-B14F-4D97-AF65-F5344CB8AC3E}">
        <p14:creationId xmlns:p14="http://schemas.microsoft.com/office/powerpoint/2010/main" val="1491614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26</a:t>
            </a:fld>
            <a:endParaRPr lang="en-US" dirty="0"/>
          </a:p>
        </p:txBody>
      </p:sp>
    </p:spTree>
    <p:extLst>
      <p:ext uri="{BB962C8B-B14F-4D97-AF65-F5344CB8AC3E}">
        <p14:creationId xmlns:p14="http://schemas.microsoft.com/office/powerpoint/2010/main" val="2922472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27</a:t>
            </a:fld>
            <a:endParaRPr lang="en-US" dirty="0"/>
          </a:p>
        </p:txBody>
      </p:sp>
    </p:spTree>
    <p:extLst>
      <p:ext uri="{BB962C8B-B14F-4D97-AF65-F5344CB8AC3E}">
        <p14:creationId xmlns:p14="http://schemas.microsoft.com/office/powerpoint/2010/main" val="7481486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28</a:t>
            </a:fld>
            <a:endParaRPr lang="en-US" dirty="0"/>
          </a:p>
        </p:txBody>
      </p:sp>
    </p:spTree>
    <p:extLst>
      <p:ext uri="{BB962C8B-B14F-4D97-AF65-F5344CB8AC3E}">
        <p14:creationId xmlns:p14="http://schemas.microsoft.com/office/powerpoint/2010/main" val="818794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29</a:t>
            </a:fld>
            <a:endParaRPr lang="en-US" dirty="0"/>
          </a:p>
        </p:txBody>
      </p:sp>
    </p:spTree>
    <p:extLst>
      <p:ext uri="{BB962C8B-B14F-4D97-AF65-F5344CB8AC3E}">
        <p14:creationId xmlns:p14="http://schemas.microsoft.com/office/powerpoint/2010/main" val="3488143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3</a:t>
            </a:fld>
            <a:endParaRPr lang="en-US" dirty="0"/>
          </a:p>
        </p:txBody>
      </p:sp>
    </p:spTree>
    <p:extLst>
      <p:ext uri="{BB962C8B-B14F-4D97-AF65-F5344CB8AC3E}">
        <p14:creationId xmlns:p14="http://schemas.microsoft.com/office/powerpoint/2010/main" val="41146747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30</a:t>
            </a:fld>
            <a:endParaRPr lang="en-US" dirty="0"/>
          </a:p>
        </p:txBody>
      </p:sp>
    </p:spTree>
    <p:extLst>
      <p:ext uri="{BB962C8B-B14F-4D97-AF65-F5344CB8AC3E}">
        <p14:creationId xmlns:p14="http://schemas.microsoft.com/office/powerpoint/2010/main" val="34858124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31</a:t>
            </a:fld>
            <a:endParaRPr lang="en-US" dirty="0"/>
          </a:p>
        </p:txBody>
      </p:sp>
    </p:spTree>
    <p:extLst>
      <p:ext uri="{BB962C8B-B14F-4D97-AF65-F5344CB8AC3E}">
        <p14:creationId xmlns:p14="http://schemas.microsoft.com/office/powerpoint/2010/main" val="2411841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FC400B-3D36-4204-A658-A4CAE2726810}" type="slidenum">
              <a:rPr lang="en-US" smtClean="0"/>
              <a:pPr/>
              <a:t>4</a:t>
            </a:fld>
            <a:endParaRPr lang="en-US" dirty="0"/>
          </a:p>
        </p:txBody>
      </p:sp>
    </p:spTree>
    <p:extLst>
      <p:ext uri="{BB962C8B-B14F-4D97-AF65-F5344CB8AC3E}">
        <p14:creationId xmlns:p14="http://schemas.microsoft.com/office/powerpoint/2010/main" val="1222606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5</a:t>
            </a:fld>
            <a:endParaRPr lang="en-US" dirty="0"/>
          </a:p>
        </p:txBody>
      </p:sp>
    </p:spTree>
    <p:extLst>
      <p:ext uri="{BB962C8B-B14F-4D97-AF65-F5344CB8AC3E}">
        <p14:creationId xmlns:p14="http://schemas.microsoft.com/office/powerpoint/2010/main" val="2892684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6</a:t>
            </a:fld>
            <a:endParaRPr lang="en-US" dirty="0"/>
          </a:p>
        </p:txBody>
      </p:sp>
    </p:spTree>
    <p:extLst>
      <p:ext uri="{BB962C8B-B14F-4D97-AF65-F5344CB8AC3E}">
        <p14:creationId xmlns:p14="http://schemas.microsoft.com/office/powerpoint/2010/main" val="2992936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7</a:t>
            </a:fld>
            <a:endParaRPr lang="en-US" dirty="0"/>
          </a:p>
        </p:txBody>
      </p:sp>
    </p:spTree>
    <p:extLst>
      <p:ext uri="{BB962C8B-B14F-4D97-AF65-F5344CB8AC3E}">
        <p14:creationId xmlns:p14="http://schemas.microsoft.com/office/powerpoint/2010/main" val="549788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8</a:t>
            </a:fld>
            <a:endParaRPr lang="en-US" dirty="0"/>
          </a:p>
        </p:txBody>
      </p:sp>
    </p:spTree>
    <p:extLst>
      <p:ext uri="{BB962C8B-B14F-4D97-AF65-F5344CB8AC3E}">
        <p14:creationId xmlns:p14="http://schemas.microsoft.com/office/powerpoint/2010/main" val="3186386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FC400B-3D36-4204-A658-A4CAE2726810}" type="slidenum">
              <a:rPr lang="en-US" smtClean="0"/>
              <a:pPr/>
              <a:t>9</a:t>
            </a:fld>
            <a:endParaRPr lang="en-US" dirty="0"/>
          </a:p>
        </p:txBody>
      </p:sp>
    </p:spTree>
    <p:extLst>
      <p:ext uri="{BB962C8B-B14F-4D97-AF65-F5344CB8AC3E}">
        <p14:creationId xmlns:p14="http://schemas.microsoft.com/office/powerpoint/2010/main" val="22181577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0258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3" name="Picture 2" descr="Graphical user interface, text, application, chat or text message&#10;&#10;Description automatically generated">
            <a:extLst>
              <a:ext uri="{FF2B5EF4-FFF2-40B4-BE49-F238E27FC236}">
                <a16:creationId xmlns:a16="http://schemas.microsoft.com/office/drawing/2014/main" id="{238A7457-D342-6FC4-EA4F-468A00E2E9FC}"/>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04825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dirty="0"/>
          </a:p>
        </p:txBody>
      </p:sp>
      <p:sp>
        <p:nvSpPr>
          <p:cNvPr id="5" name="Date Placeholder 4"/>
          <p:cNvSpPr>
            <a:spLocks noGrp="1"/>
          </p:cNvSpPr>
          <p:nvPr>
            <p:ph type="dt" sz="half" idx="10"/>
          </p:nvPr>
        </p:nvSpPr>
        <p:spPr>
          <a:xfrm>
            <a:off x="5225767" y="5558436"/>
            <a:ext cx="2743200" cy="365125"/>
          </a:xfrm>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196111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dirty="0"/>
          </a:p>
        </p:txBody>
      </p:sp>
      <p:sp>
        <p:nvSpPr>
          <p:cNvPr id="5" name="Date Placeholder 4"/>
          <p:cNvSpPr>
            <a:spLocks noGrp="1"/>
          </p:cNvSpPr>
          <p:nvPr>
            <p:ph type="dt" sz="half" idx="10"/>
          </p:nvPr>
        </p:nvSpPr>
        <p:spPr>
          <a:xfrm>
            <a:off x="5225767" y="5558436"/>
            <a:ext cx="2743200" cy="365125"/>
          </a:xfrm>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6478862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A collage of a medical service&#10;&#10;Description automatically generated">
            <a:extLst>
              <a:ext uri="{FF2B5EF4-FFF2-40B4-BE49-F238E27FC236}">
                <a16:creationId xmlns:a16="http://schemas.microsoft.com/office/drawing/2014/main" id="{BE0E861C-E920-3846-DB53-3FA9BF38E66B}"/>
              </a:ext>
            </a:extLst>
          </p:cNvPr>
          <p:cNvPicPr>
            <a:picLocks noChangeAspect="1"/>
          </p:cNvPicPr>
          <p:nvPr/>
        </p:nvPicPr>
        <p:blipFill>
          <a:blip r:embed="rId2"/>
          <a:stretch>
            <a:fillRect/>
          </a:stretch>
        </p:blipFill>
        <p:spPr>
          <a:xfrm>
            <a:off x="0" y="0"/>
            <a:ext cx="12192000" cy="6858000"/>
          </a:xfrm>
          <a:prstGeom prst="rect">
            <a:avLst/>
          </a:prstGeom>
        </p:spPr>
      </p:pic>
      <p:sp>
        <p:nvSpPr>
          <p:cNvPr id="2" name="Date Placeholder 1">
            <a:extLst>
              <a:ext uri="{FF2B5EF4-FFF2-40B4-BE49-F238E27FC236}">
                <a16:creationId xmlns:a16="http://schemas.microsoft.com/office/drawing/2014/main" id="{74B17F55-E1F3-BABA-D3EB-CC4BDCB68273}"/>
              </a:ext>
            </a:extLst>
          </p:cNvPr>
          <p:cNvSpPr>
            <a:spLocks noGrp="1"/>
          </p:cNvSpPr>
          <p:nvPr>
            <p:ph type="dt" sz="half" idx="10"/>
          </p:nvPr>
        </p:nvSpPr>
        <p:spPr/>
        <p:txBody>
          <a:bodyPr/>
          <a:lstStyle/>
          <a:p>
            <a:endParaRPr lang="en-PR"/>
          </a:p>
        </p:txBody>
      </p:sp>
      <p:sp>
        <p:nvSpPr>
          <p:cNvPr id="3" name="Footer Placeholder 2">
            <a:extLst>
              <a:ext uri="{FF2B5EF4-FFF2-40B4-BE49-F238E27FC236}">
                <a16:creationId xmlns:a16="http://schemas.microsoft.com/office/drawing/2014/main" id="{D141CC16-DD26-3D54-3B27-7540B1ED6792}"/>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0C130932-B3B5-C1D9-3F9A-AEA692BA39D3}"/>
              </a:ext>
            </a:extLst>
          </p:cNvPr>
          <p:cNvSpPr>
            <a:spLocks noGrp="1"/>
          </p:cNvSpPr>
          <p:nvPr>
            <p:ph type="sldNum" sz="quarter" idx="12"/>
          </p:nvPr>
        </p:nvSpPr>
        <p:spPr/>
        <p:txBody>
          <a:bodyPr/>
          <a:lstStyle/>
          <a:p>
            <a:fld id="{42EC8CDA-1662-F249-B76F-7FD4977C24F0}" type="slidenum">
              <a:rPr lang="en-PR" smtClean="0"/>
              <a:t>‹#›</a:t>
            </a:fld>
            <a:endParaRPr lang="en-PR"/>
          </a:p>
        </p:txBody>
      </p:sp>
    </p:spTree>
    <p:extLst>
      <p:ext uri="{BB962C8B-B14F-4D97-AF65-F5344CB8AC3E}">
        <p14:creationId xmlns:p14="http://schemas.microsoft.com/office/powerpoint/2010/main" val="186830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pic>
        <p:nvPicPr>
          <p:cNvPr id="8" name="Picture 7" descr="A green and white rectangle with a green border&#10;&#10;Description automatically generated">
            <a:extLst>
              <a:ext uri="{FF2B5EF4-FFF2-40B4-BE49-F238E27FC236}">
                <a16:creationId xmlns:a16="http://schemas.microsoft.com/office/drawing/2014/main" id="{AB558C81-AF7B-D4C4-51CA-B34A4FF3958A}"/>
              </a:ext>
            </a:extLst>
          </p:cNvPr>
          <p:cNvPicPr>
            <a:picLocks noChangeAspect="1"/>
          </p:cNvPicPr>
          <p:nvPr/>
        </p:nvPicPr>
        <p:blipFill>
          <a:blip r:embed="rId2"/>
          <a:stretch>
            <a:fillRect/>
          </a:stretch>
        </p:blipFill>
        <p:spPr>
          <a:xfrm>
            <a:off x="0" y="0"/>
            <a:ext cx="12192000" cy="6858000"/>
          </a:xfrm>
          <a:prstGeom prst="rect">
            <a:avLst/>
          </a:prstGeom>
        </p:spPr>
      </p:pic>
      <p:sp>
        <p:nvSpPr>
          <p:cNvPr id="2" name="Date Placeholder 1">
            <a:extLst>
              <a:ext uri="{FF2B5EF4-FFF2-40B4-BE49-F238E27FC236}">
                <a16:creationId xmlns:a16="http://schemas.microsoft.com/office/drawing/2014/main" id="{74B17F55-E1F3-BABA-D3EB-CC4BDCB68273}"/>
              </a:ext>
            </a:extLst>
          </p:cNvPr>
          <p:cNvSpPr>
            <a:spLocks noGrp="1"/>
          </p:cNvSpPr>
          <p:nvPr>
            <p:ph type="dt" sz="half" idx="10"/>
          </p:nvPr>
        </p:nvSpPr>
        <p:spPr/>
        <p:txBody>
          <a:bodyPr/>
          <a:lstStyle/>
          <a:p>
            <a:endParaRPr lang="en-PR"/>
          </a:p>
        </p:txBody>
      </p:sp>
      <p:sp>
        <p:nvSpPr>
          <p:cNvPr id="3" name="Footer Placeholder 2">
            <a:extLst>
              <a:ext uri="{FF2B5EF4-FFF2-40B4-BE49-F238E27FC236}">
                <a16:creationId xmlns:a16="http://schemas.microsoft.com/office/drawing/2014/main" id="{D141CC16-DD26-3D54-3B27-7540B1ED6792}"/>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0C130932-B3B5-C1D9-3F9A-AEA692BA39D3}"/>
              </a:ext>
            </a:extLst>
          </p:cNvPr>
          <p:cNvSpPr>
            <a:spLocks noGrp="1"/>
          </p:cNvSpPr>
          <p:nvPr>
            <p:ph type="sldNum" sz="quarter" idx="12"/>
          </p:nvPr>
        </p:nvSpPr>
        <p:spPr/>
        <p:txBody>
          <a:bodyPr/>
          <a:lstStyle/>
          <a:p>
            <a:fld id="{42EC8CDA-1662-F249-B76F-7FD4977C24F0}" type="slidenum">
              <a:rPr lang="en-PR" smtClean="0"/>
              <a:t>‹#›</a:t>
            </a:fld>
            <a:endParaRPr lang="en-PR"/>
          </a:p>
        </p:txBody>
      </p:sp>
      <p:sp>
        <p:nvSpPr>
          <p:cNvPr id="5" name="TextBox 4">
            <a:extLst>
              <a:ext uri="{FF2B5EF4-FFF2-40B4-BE49-F238E27FC236}">
                <a16:creationId xmlns:a16="http://schemas.microsoft.com/office/drawing/2014/main" id="{01FC0FBB-1AB7-34CD-8705-699B55338E1B}"/>
              </a:ext>
            </a:extLst>
          </p:cNvPr>
          <p:cNvSpPr txBox="1"/>
          <p:nvPr/>
        </p:nvSpPr>
        <p:spPr>
          <a:xfrm>
            <a:off x="10424390" y="6627168"/>
            <a:ext cx="1640194" cy="230832"/>
          </a:xfrm>
          <a:prstGeom prst="rect">
            <a:avLst/>
          </a:prstGeom>
          <a:noFill/>
        </p:spPr>
        <p:txBody>
          <a:bodyPr wrap="none" rtlCol="0">
            <a:spAutoFit/>
          </a:bodyPr>
          <a:lstStyle/>
          <a:p>
            <a:pPr algn="r"/>
            <a:r>
              <a:rPr lang="en-US" sz="900" dirty="0">
                <a:solidFill>
                  <a:srgbClr val="000000"/>
                </a:solidFill>
                <a:effectLst/>
                <a:latin typeface="Gill Sans MT Light" panose="020B0302020104020203" pitchFamily="34" charset="0"/>
              </a:rPr>
              <a:t>Confidential. Do not distribute.</a:t>
            </a:r>
            <a:endParaRPr lang="en-US" sz="900" dirty="0">
              <a:effectLst/>
              <a:latin typeface="Gill Sans MT Light" panose="020B0302020104020203" pitchFamily="34" charset="0"/>
            </a:endParaRPr>
          </a:p>
        </p:txBody>
      </p:sp>
    </p:spTree>
    <p:extLst>
      <p:ext uri="{BB962C8B-B14F-4D97-AF65-F5344CB8AC3E}">
        <p14:creationId xmlns:p14="http://schemas.microsoft.com/office/powerpoint/2010/main" val="26093361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6" name="Picture 5" descr="A white background with green lines and text&#10;&#10;Description automatically generated">
            <a:extLst>
              <a:ext uri="{FF2B5EF4-FFF2-40B4-BE49-F238E27FC236}">
                <a16:creationId xmlns:a16="http://schemas.microsoft.com/office/drawing/2014/main" id="{F57123F1-2266-F867-4F81-D6DB02DF4D9D}"/>
              </a:ext>
            </a:extLst>
          </p:cNvPr>
          <p:cNvPicPr>
            <a:picLocks noChangeAspect="1"/>
          </p:cNvPicPr>
          <p:nvPr/>
        </p:nvPicPr>
        <p:blipFill>
          <a:blip r:embed="rId2"/>
          <a:stretch>
            <a:fillRect/>
          </a:stretch>
        </p:blipFill>
        <p:spPr>
          <a:xfrm>
            <a:off x="0" y="0"/>
            <a:ext cx="12192000" cy="6858000"/>
          </a:xfrm>
          <a:prstGeom prst="rect">
            <a:avLst/>
          </a:prstGeom>
        </p:spPr>
      </p:pic>
      <p:sp>
        <p:nvSpPr>
          <p:cNvPr id="2" name="Date Placeholder 1">
            <a:extLst>
              <a:ext uri="{FF2B5EF4-FFF2-40B4-BE49-F238E27FC236}">
                <a16:creationId xmlns:a16="http://schemas.microsoft.com/office/drawing/2014/main" id="{74B17F55-E1F3-BABA-D3EB-CC4BDCB68273}"/>
              </a:ext>
            </a:extLst>
          </p:cNvPr>
          <p:cNvSpPr>
            <a:spLocks noGrp="1"/>
          </p:cNvSpPr>
          <p:nvPr>
            <p:ph type="dt" sz="half" idx="10"/>
          </p:nvPr>
        </p:nvSpPr>
        <p:spPr/>
        <p:txBody>
          <a:bodyPr/>
          <a:lstStyle/>
          <a:p>
            <a:endParaRPr lang="en-PR"/>
          </a:p>
        </p:txBody>
      </p:sp>
      <p:sp>
        <p:nvSpPr>
          <p:cNvPr id="3" name="Footer Placeholder 2">
            <a:extLst>
              <a:ext uri="{FF2B5EF4-FFF2-40B4-BE49-F238E27FC236}">
                <a16:creationId xmlns:a16="http://schemas.microsoft.com/office/drawing/2014/main" id="{D141CC16-DD26-3D54-3B27-7540B1ED6792}"/>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0C130932-B3B5-C1D9-3F9A-AEA692BA39D3}"/>
              </a:ext>
            </a:extLst>
          </p:cNvPr>
          <p:cNvSpPr>
            <a:spLocks noGrp="1"/>
          </p:cNvSpPr>
          <p:nvPr>
            <p:ph type="sldNum" sz="quarter" idx="12"/>
          </p:nvPr>
        </p:nvSpPr>
        <p:spPr/>
        <p:txBody>
          <a:bodyPr/>
          <a:lstStyle/>
          <a:p>
            <a:fld id="{42EC8CDA-1662-F249-B76F-7FD4977C24F0}" type="slidenum">
              <a:rPr lang="en-PR" smtClean="0"/>
              <a:t>‹#›</a:t>
            </a:fld>
            <a:endParaRPr lang="en-PR"/>
          </a:p>
        </p:txBody>
      </p:sp>
    </p:spTree>
    <p:extLst>
      <p:ext uri="{BB962C8B-B14F-4D97-AF65-F5344CB8AC3E}">
        <p14:creationId xmlns:p14="http://schemas.microsoft.com/office/powerpoint/2010/main" val="21072796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B17F55-E1F3-BABA-D3EB-CC4BDCB68273}"/>
              </a:ext>
            </a:extLst>
          </p:cNvPr>
          <p:cNvSpPr>
            <a:spLocks noGrp="1"/>
          </p:cNvSpPr>
          <p:nvPr>
            <p:ph type="dt" sz="half" idx="10"/>
          </p:nvPr>
        </p:nvSpPr>
        <p:spPr/>
        <p:txBody>
          <a:bodyPr/>
          <a:lstStyle/>
          <a:p>
            <a:endParaRPr lang="en-PR"/>
          </a:p>
        </p:txBody>
      </p:sp>
      <p:sp>
        <p:nvSpPr>
          <p:cNvPr id="3" name="Footer Placeholder 2">
            <a:extLst>
              <a:ext uri="{FF2B5EF4-FFF2-40B4-BE49-F238E27FC236}">
                <a16:creationId xmlns:a16="http://schemas.microsoft.com/office/drawing/2014/main" id="{D141CC16-DD26-3D54-3B27-7540B1ED6792}"/>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0C130932-B3B5-C1D9-3F9A-AEA692BA39D3}"/>
              </a:ext>
            </a:extLst>
          </p:cNvPr>
          <p:cNvSpPr>
            <a:spLocks noGrp="1"/>
          </p:cNvSpPr>
          <p:nvPr>
            <p:ph type="sldNum" sz="quarter" idx="12"/>
          </p:nvPr>
        </p:nvSpPr>
        <p:spPr/>
        <p:txBody>
          <a:bodyPr/>
          <a:lstStyle/>
          <a:p>
            <a:fld id="{42EC8CDA-1662-F249-B76F-7FD4977C24F0}" type="slidenum">
              <a:rPr lang="en-PR" smtClean="0"/>
              <a:t>‹#›</a:t>
            </a:fld>
            <a:endParaRPr lang="en-PR"/>
          </a:p>
        </p:txBody>
      </p:sp>
      <p:sp>
        <p:nvSpPr>
          <p:cNvPr id="10" name="Title 1">
            <a:extLst>
              <a:ext uri="{FF2B5EF4-FFF2-40B4-BE49-F238E27FC236}">
                <a16:creationId xmlns:a16="http://schemas.microsoft.com/office/drawing/2014/main" id="{13431142-2B03-6D1B-4281-A3BCFAA13B29}"/>
              </a:ext>
            </a:extLst>
          </p:cNvPr>
          <p:cNvSpPr txBox="1">
            <a:spLocks/>
          </p:cNvSpPr>
          <p:nvPr/>
        </p:nvSpPr>
        <p:spPr>
          <a:xfrm>
            <a:off x="0" y="6143944"/>
            <a:ext cx="12192000" cy="5020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1400" dirty="0">
              <a:solidFill>
                <a:srgbClr val="000000"/>
              </a:solidFill>
              <a:effectLst/>
              <a:latin typeface="Gill Sans MT Light" panose="020B0302020104020203" pitchFamily="34" charset="0"/>
            </a:endParaRPr>
          </a:p>
        </p:txBody>
      </p:sp>
      <p:pic>
        <p:nvPicPr>
          <p:cNvPr id="6" name="Picture 5" descr="A green and white card with text&#10;&#10;Description automatically generated">
            <a:extLst>
              <a:ext uri="{FF2B5EF4-FFF2-40B4-BE49-F238E27FC236}">
                <a16:creationId xmlns:a16="http://schemas.microsoft.com/office/drawing/2014/main" id="{DC0E34DB-02DC-35E4-EFC3-6BD2279BE538}"/>
              </a:ext>
            </a:extLst>
          </p:cNvPr>
          <p:cNvPicPr>
            <a:picLocks noChangeAspect="1"/>
          </p:cNvPicPr>
          <p:nvPr/>
        </p:nvPicPr>
        <p:blipFill>
          <a:blip r:embed="rId2"/>
          <a:stretch>
            <a:fillRect/>
          </a:stretch>
        </p:blipFill>
        <p:spPr>
          <a:xfrm>
            <a:off x="-1" y="0"/>
            <a:ext cx="12191999" cy="6857999"/>
          </a:xfrm>
          <a:prstGeom prst="rect">
            <a:avLst/>
          </a:prstGeom>
        </p:spPr>
      </p:pic>
      <p:sp>
        <p:nvSpPr>
          <p:cNvPr id="5" name="TextBox 4">
            <a:extLst>
              <a:ext uri="{FF2B5EF4-FFF2-40B4-BE49-F238E27FC236}">
                <a16:creationId xmlns:a16="http://schemas.microsoft.com/office/drawing/2014/main" id="{DF3758C2-9E8F-9A97-45BA-CE39CE9F4BE0}"/>
              </a:ext>
            </a:extLst>
          </p:cNvPr>
          <p:cNvSpPr txBox="1"/>
          <p:nvPr/>
        </p:nvSpPr>
        <p:spPr>
          <a:xfrm>
            <a:off x="1373405" y="6190593"/>
            <a:ext cx="8852167" cy="461665"/>
          </a:xfrm>
          <a:prstGeom prst="rect">
            <a:avLst/>
          </a:prstGeom>
          <a:noFill/>
        </p:spPr>
        <p:txBody>
          <a:bodyPr wrap="none" rtlCol="0">
            <a:spAutoFit/>
          </a:bodyPr>
          <a:lstStyle/>
          <a:p>
            <a:pPr algn="ctr"/>
            <a:r>
              <a:rPr lang="en-US" sz="1200" dirty="0">
                <a:solidFill>
                  <a:srgbClr val="000000"/>
                </a:solidFill>
                <a:effectLst/>
                <a:latin typeface="Gill Sans MT Light" panose="020B0302020104020203" pitchFamily="34" charset="0"/>
              </a:rPr>
              <a:t>MCS Classicare is an HMO plan subscribed to by MCS Advantage, Inc. Every year, Medicare evaluates plans based on a 5-star rating system.</a:t>
            </a:r>
            <a:br>
              <a:rPr lang="en-US" sz="1200" dirty="0">
                <a:solidFill>
                  <a:srgbClr val="000000"/>
                </a:solidFill>
                <a:effectLst/>
                <a:latin typeface="Gill Sans MT Light" panose="020B0302020104020203" pitchFamily="34" charset="0"/>
              </a:rPr>
            </a:br>
            <a:r>
              <a:rPr lang="en-US" sz="1200" dirty="0">
                <a:solidFill>
                  <a:srgbClr val="000000"/>
                </a:solidFill>
                <a:effectLst/>
                <a:latin typeface="Gill Sans MT Light" panose="020B0302020104020203" pitchFamily="34" charset="0"/>
              </a:rPr>
              <a:t>Based on the CMS monthly enrollment report by plan as of &lt;July, August, September, October&gt; 2024.</a:t>
            </a:r>
            <a:r>
              <a:rPr lang="es-ES" sz="1200" dirty="0">
                <a:solidFill>
                  <a:srgbClr val="000000"/>
                </a:solidFill>
                <a:effectLst/>
                <a:latin typeface="Gill Sans MT Light" panose="020B0302020104020203" pitchFamily="34" charset="0"/>
              </a:rPr>
              <a:t> </a:t>
            </a:r>
            <a:r>
              <a:rPr lang="en-US" sz="1200" b="0" i="0" dirty="0">
                <a:effectLst/>
                <a:latin typeface="Calibri" panose="020F0502020204030204" pitchFamily="34" charset="0"/>
              </a:rPr>
              <a:t>H5577_21840724_M</a:t>
            </a:r>
            <a:endParaRPr lang="en-US" sz="1200" dirty="0">
              <a:effectLst/>
              <a:latin typeface="Gill Sans MT Light" panose="020B0302020104020203" pitchFamily="34" charset="0"/>
            </a:endParaRPr>
          </a:p>
        </p:txBody>
      </p:sp>
    </p:spTree>
    <p:extLst>
      <p:ext uri="{BB962C8B-B14F-4D97-AF65-F5344CB8AC3E}">
        <p14:creationId xmlns:p14="http://schemas.microsoft.com/office/powerpoint/2010/main" val="3142377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11158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ody 2">
    <p:spTree>
      <p:nvGrpSpPr>
        <p:cNvPr id="1" name=""/>
        <p:cNvGrpSpPr/>
        <p:nvPr/>
      </p:nvGrpSpPr>
      <p:grpSpPr>
        <a:xfrm>
          <a:off x="0" y="0"/>
          <a:ext cx="0" cy="0"/>
          <a:chOff x="0" y="0"/>
          <a:chExt cx="0" cy="0"/>
        </a:xfrm>
      </p:grpSpPr>
      <p:pic>
        <p:nvPicPr>
          <p:cNvPr id="7" name="Picture 6" descr="A picture containing screenshot, design&#10;&#10;Description automatically generated">
            <a:extLst>
              <a:ext uri="{FF2B5EF4-FFF2-40B4-BE49-F238E27FC236}">
                <a16:creationId xmlns:a16="http://schemas.microsoft.com/office/drawing/2014/main" id="{63B3B9E6-0227-E5A2-DB23-68B53C2C14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81172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1">
    <p:spTree>
      <p:nvGrpSpPr>
        <p:cNvPr id="1" name=""/>
        <p:cNvGrpSpPr/>
        <p:nvPr/>
      </p:nvGrpSpPr>
      <p:grpSpPr>
        <a:xfrm>
          <a:off x="0" y="0"/>
          <a:ext cx="0" cy="0"/>
          <a:chOff x="0" y="0"/>
          <a:chExt cx="0" cy="0"/>
        </a:xfrm>
      </p:grpSpPr>
      <p:pic>
        <p:nvPicPr>
          <p:cNvPr id="8" name="Picture 7" descr="A picture containing screenshot, text, line&#10;&#10;Description automatically generated">
            <a:extLst>
              <a:ext uri="{FF2B5EF4-FFF2-40B4-BE49-F238E27FC236}">
                <a16:creationId xmlns:a16="http://schemas.microsoft.com/office/drawing/2014/main" id="{E39917BB-2014-87F5-67B0-F5067C7FD79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26108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ody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2F579-A7C5-4C55-6BE3-7EEC85ABA123}"/>
              </a:ext>
            </a:extLst>
          </p:cNvPr>
          <p:cNvSpPr>
            <a:spLocks noGrp="1"/>
          </p:cNvSpPr>
          <p:nvPr>
            <p:ph type="title"/>
          </p:nvPr>
        </p:nvSpPr>
        <p:spPr/>
        <p:txBody>
          <a:bodyPr/>
          <a:lstStyle/>
          <a:p>
            <a:r>
              <a:rPr lang="en-US"/>
              <a:t>Click to edit Master title style</a:t>
            </a:r>
            <a:endParaRPr lang="en-PR"/>
          </a:p>
        </p:txBody>
      </p:sp>
      <p:sp>
        <p:nvSpPr>
          <p:cNvPr id="3" name="Content Placeholder 2">
            <a:extLst>
              <a:ext uri="{FF2B5EF4-FFF2-40B4-BE49-F238E27FC236}">
                <a16:creationId xmlns:a16="http://schemas.microsoft.com/office/drawing/2014/main" id="{2D48F9F8-2613-CDFF-CA4D-759663FA57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97A7F817-B837-D082-AB9F-C6E728CE4829}"/>
              </a:ext>
            </a:extLst>
          </p:cNvPr>
          <p:cNvSpPr>
            <a:spLocks noGrp="1"/>
          </p:cNvSpPr>
          <p:nvPr>
            <p:ph type="dt" sz="half" idx="10"/>
          </p:nvPr>
        </p:nvSpPr>
        <p:spPr/>
        <p:txBody>
          <a:bodyPr/>
          <a:lstStyle/>
          <a:p>
            <a:endParaRPr lang="en-PR"/>
          </a:p>
        </p:txBody>
      </p:sp>
      <p:sp>
        <p:nvSpPr>
          <p:cNvPr id="5" name="Footer Placeholder 4">
            <a:extLst>
              <a:ext uri="{FF2B5EF4-FFF2-40B4-BE49-F238E27FC236}">
                <a16:creationId xmlns:a16="http://schemas.microsoft.com/office/drawing/2014/main" id="{BC709C7C-5C95-321B-D55E-47950DFF2CB9}"/>
              </a:ext>
            </a:extLst>
          </p:cNvPr>
          <p:cNvSpPr>
            <a:spLocks noGrp="1"/>
          </p:cNvSpPr>
          <p:nvPr>
            <p:ph type="ftr" sz="quarter" idx="11"/>
          </p:nvPr>
        </p:nvSpPr>
        <p:spPr/>
        <p:txBody>
          <a:bodyPr/>
          <a:lstStyle/>
          <a:p>
            <a:endParaRPr lang="en-PR"/>
          </a:p>
        </p:txBody>
      </p:sp>
      <p:sp>
        <p:nvSpPr>
          <p:cNvPr id="6" name="Slide Number Placeholder 5">
            <a:extLst>
              <a:ext uri="{FF2B5EF4-FFF2-40B4-BE49-F238E27FC236}">
                <a16:creationId xmlns:a16="http://schemas.microsoft.com/office/drawing/2014/main" id="{EDC6DD17-3007-75A7-3819-138CF66786C9}"/>
              </a:ext>
            </a:extLst>
          </p:cNvPr>
          <p:cNvSpPr>
            <a:spLocks noGrp="1"/>
          </p:cNvSpPr>
          <p:nvPr>
            <p:ph type="sldNum" sz="quarter" idx="12"/>
          </p:nvPr>
        </p:nvSpPr>
        <p:spPr/>
        <p:txBody>
          <a:bodyPr/>
          <a:lstStyle/>
          <a:p>
            <a:fld id="{42EC8CDA-1662-F249-B76F-7FD4977C24F0}" type="slidenum">
              <a:rPr lang="en-PR" smtClean="0"/>
              <a:t>‹#›</a:t>
            </a:fld>
            <a:endParaRPr lang="en-PR"/>
          </a:p>
        </p:txBody>
      </p:sp>
    </p:spTree>
    <p:extLst>
      <p:ext uri="{BB962C8B-B14F-4D97-AF65-F5344CB8AC3E}">
        <p14:creationId xmlns:p14="http://schemas.microsoft.com/office/powerpoint/2010/main" val="3009552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p:spTree>
      <p:nvGrpSpPr>
        <p:cNvPr id="1" name=""/>
        <p:cNvGrpSpPr/>
        <p:nvPr/>
      </p:nvGrpSpPr>
      <p:grpSpPr>
        <a:xfrm>
          <a:off x="0" y="0"/>
          <a:ext cx="0" cy="0"/>
          <a:chOff x="0" y="0"/>
          <a:chExt cx="0" cy="0"/>
        </a:xfrm>
      </p:grpSpPr>
      <p:pic>
        <p:nvPicPr>
          <p:cNvPr id="8" name="Picture 7" descr="A picture containing text, screenshot, font, line&#10;&#10;Description automatically generated">
            <a:extLst>
              <a:ext uri="{FF2B5EF4-FFF2-40B4-BE49-F238E27FC236}">
                <a16:creationId xmlns:a16="http://schemas.microsoft.com/office/drawing/2014/main" id="{819E26C2-0683-65F1-E2B4-DBA9201A4A9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482183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CS Commercial Cover">
    <p:spTree>
      <p:nvGrpSpPr>
        <p:cNvPr id="1" name=""/>
        <p:cNvGrpSpPr/>
        <p:nvPr/>
      </p:nvGrpSpPr>
      <p:grpSpPr>
        <a:xfrm>
          <a:off x="0" y="0"/>
          <a:ext cx="0" cy="0"/>
          <a:chOff x="0" y="0"/>
          <a:chExt cx="0" cy="0"/>
        </a:xfrm>
      </p:grpSpPr>
      <p:pic>
        <p:nvPicPr>
          <p:cNvPr id="3" name="Picture 2" descr="A group of women clapping&#10;&#10;Description automatically generated">
            <a:extLst>
              <a:ext uri="{FF2B5EF4-FFF2-40B4-BE49-F238E27FC236}">
                <a16:creationId xmlns:a16="http://schemas.microsoft.com/office/drawing/2014/main" id="{75A9A28D-1893-A005-0CBA-5CAB1F256156}"/>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935646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A green and white rectangle with a white background&#10;&#10;Description automatically generated">
            <a:extLst>
              <a:ext uri="{FF2B5EF4-FFF2-40B4-BE49-F238E27FC236}">
                <a16:creationId xmlns:a16="http://schemas.microsoft.com/office/drawing/2014/main" id="{CBBA38B0-8906-9E62-A534-7E3ACF3B836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D2D1E01-5E9A-B0E1-0CAB-6C0A805F84D5}"/>
              </a:ext>
            </a:extLst>
          </p:cNvPr>
          <p:cNvSpPr>
            <a:spLocks noGrp="1"/>
          </p:cNvSpPr>
          <p:nvPr>
            <p:ph type="title"/>
          </p:nvPr>
        </p:nvSpPr>
        <p:spPr>
          <a:xfrm>
            <a:off x="838200" y="365126"/>
            <a:ext cx="10515600" cy="673562"/>
          </a:xfrm>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49E1CF7E-DD61-F148-3C5E-17A0DCCA891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78A031-6FAC-DE4D-B3F9-BA5D3CCF4763}" type="slidenum">
              <a:rPr kumimoji="0" lang="en-PR" sz="900" b="1" i="0" u="none" strike="noStrike" kern="1200" cap="none" spc="0" normalizeH="0" baseline="0" noProof="0" smtClean="0">
                <a:ln>
                  <a:noFill/>
                </a:ln>
                <a:solidFill>
                  <a:prstClr val="black">
                    <a:tint val="82000"/>
                  </a:prstClr>
                </a:solidFill>
                <a:effectLst/>
                <a:uLnTx/>
                <a:uFillTx/>
                <a:latin typeface="Gill Sans MT" panose="020B05020201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PR" sz="900" b="1" i="0" u="none" strike="noStrike" kern="1200" cap="none" spc="0" normalizeH="0" baseline="0" noProof="0">
              <a:ln>
                <a:noFill/>
              </a:ln>
              <a:solidFill>
                <a:prstClr val="black">
                  <a:tint val="82000"/>
                </a:prstClr>
              </a:solidFill>
              <a:effectLst/>
              <a:uLnTx/>
              <a:uFillTx/>
              <a:latin typeface="Gill Sans MT" panose="020B0502020104020203" pitchFamily="34" charset="0"/>
              <a:ea typeface="+mn-ea"/>
              <a:cs typeface="+mn-cs"/>
            </a:endParaRPr>
          </a:p>
        </p:txBody>
      </p:sp>
      <p:sp>
        <p:nvSpPr>
          <p:cNvPr id="8" name="Content Placeholder 7">
            <a:extLst>
              <a:ext uri="{FF2B5EF4-FFF2-40B4-BE49-F238E27FC236}">
                <a16:creationId xmlns:a16="http://schemas.microsoft.com/office/drawing/2014/main" id="{F70FD96C-B037-95BC-DDCD-D3F1BA866861}"/>
              </a:ext>
            </a:extLst>
          </p:cNvPr>
          <p:cNvSpPr>
            <a:spLocks noGrp="1"/>
          </p:cNvSpPr>
          <p:nvPr>
            <p:ph sz="quarter" idx="13"/>
          </p:nvPr>
        </p:nvSpPr>
        <p:spPr>
          <a:xfrm>
            <a:off x="838199" y="1286522"/>
            <a:ext cx="10515599" cy="46970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99112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Graphical user interface, text, application, chat or text message&#10;&#10;Description automatically generated">
            <a:extLst>
              <a:ext uri="{FF2B5EF4-FFF2-40B4-BE49-F238E27FC236}">
                <a16:creationId xmlns:a16="http://schemas.microsoft.com/office/drawing/2014/main" id="{0F9A0F89-1315-4A9D-F7E6-9189C925F888}"/>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4BE0B13-E900-8500-188F-BCD5CFFE55B1}"/>
              </a:ext>
            </a:extLst>
          </p:cNvPr>
          <p:cNvSpPr>
            <a:spLocks noGrp="1"/>
          </p:cNvSpPr>
          <p:nvPr>
            <p:ph type="title"/>
          </p:nvPr>
        </p:nvSpPr>
        <p:spPr>
          <a:xfrm>
            <a:off x="831850" y="365847"/>
            <a:ext cx="10515600" cy="2852737"/>
          </a:xfrm>
        </p:spPr>
        <p:txBody>
          <a:bodyPr anchor="b"/>
          <a:lstStyle>
            <a:lvl1pPr>
              <a:defRPr sz="6000"/>
            </a:lvl1pPr>
          </a:lstStyle>
          <a:p>
            <a:r>
              <a:rPr lang="en-US"/>
              <a:t>Click to edit Master title style</a:t>
            </a:r>
            <a:endParaRPr lang="en-PR"/>
          </a:p>
        </p:txBody>
      </p:sp>
      <p:sp>
        <p:nvSpPr>
          <p:cNvPr id="3" name="Text Placeholder 2">
            <a:extLst>
              <a:ext uri="{FF2B5EF4-FFF2-40B4-BE49-F238E27FC236}">
                <a16:creationId xmlns:a16="http://schemas.microsoft.com/office/drawing/2014/main" id="{639DAEC5-E726-2342-6082-2C03AA687453}"/>
              </a:ext>
            </a:extLst>
          </p:cNvPr>
          <p:cNvSpPr>
            <a:spLocks noGrp="1"/>
          </p:cNvSpPr>
          <p:nvPr>
            <p:ph type="body" idx="1"/>
          </p:nvPr>
        </p:nvSpPr>
        <p:spPr>
          <a:xfrm>
            <a:off x="831850" y="3245572"/>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8427042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3" name="Picture 2" descr="Graphical user interface, text, application, chat or text message&#10;&#10;Description automatically generated">
            <a:extLst>
              <a:ext uri="{FF2B5EF4-FFF2-40B4-BE49-F238E27FC236}">
                <a16:creationId xmlns:a16="http://schemas.microsoft.com/office/drawing/2014/main" id="{238A7457-D342-6FC4-EA4F-468A00E2E9F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972753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Body 1">
    <p:spTree>
      <p:nvGrpSpPr>
        <p:cNvPr id="1" name=""/>
        <p:cNvGrpSpPr/>
        <p:nvPr/>
      </p:nvGrpSpPr>
      <p:grpSpPr>
        <a:xfrm>
          <a:off x="0" y="0"/>
          <a:ext cx="0" cy="0"/>
          <a:chOff x="0" y="0"/>
          <a:chExt cx="0" cy="0"/>
        </a:xfrm>
      </p:grpSpPr>
      <p:pic>
        <p:nvPicPr>
          <p:cNvPr id="8" name="Picture 7" descr="Shape, rectangle&#10;&#10;Description automatically generated">
            <a:extLst>
              <a:ext uri="{FF2B5EF4-FFF2-40B4-BE49-F238E27FC236}">
                <a16:creationId xmlns:a16="http://schemas.microsoft.com/office/drawing/2014/main" id="{386B1C90-2CC6-75F5-A229-E1D7D98057F9}"/>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DC2F579-A7C5-4C55-6BE3-7EEC85ABA123}"/>
              </a:ext>
            </a:extLst>
          </p:cNvPr>
          <p:cNvSpPr>
            <a:spLocks noGrp="1"/>
          </p:cNvSpPr>
          <p:nvPr>
            <p:ph type="title"/>
          </p:nvPr>
        </p:nvSpPr>
        <p:spPr/>
        <p:txBody>
          <a:bodyPr/>
          <a:lstStyle/>
          <a:p>
            <a:r>
              <a:rPr lang="en-US"/>
              <a:t>Click to edit Master title style</a:t>
            </a:r>
            <a:endParaRPr lang="en-PR"/>
          </a:p>
        </p:txBody>
      </p:sp>
      <p:sp>
        <p:nvSpPr>
          <p:cNvPr id="3" name="Content Placeholder 2">
            <a:extLst>
              <a:ext uri="{FF2B5EF4-FFF2-40B4-BE49-F238E27FC236}">
                <a16:creationId xmlns:a16="http://schemas.microsoft.com/office/drawing/2014/main" id="{2D48F9F8-2613-CDFF-CA4D-759663FA57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97A7F817-B837-D082-AB9F-C6E728CE4829}"/>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BC709C7C-5C95-321B-D55E-47950DFF2C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C6DD17-3007-75A7-3819-138CF66786C9}"/>
              </a:ext>
            </a:extLst>
          </p:cNvPr>
          <p:cNvSpPr>
            <a:spLocks noGrp="1"/>
          </p:cNvSpPr>
          <p:nvPr>
            <p:ph type="sldNum" sz="quarter" idx="12"/>
          </p:nvPr>
        </p:nvSpPr>
        <p:spPr/>
        <p:txBody>
          <a:bodyPr/>
          <a:lstStyle/>
          <a:p>
            <a:fld id="{AB0F5391-7D8A-4F28-A251-2E86E8C899DB}" type="slidenum">
              <a:rPr lang="en-US" smtClean="0"/>
              <a:pPr/>
              <a:t>‹#›</a:t>
            </a:fld>
            <a:endParaRPr lang="en-US" dirty="0"/>
          </a:p>
        </p:txBody>
      </p:sp>
    </p:spTree>
    <p:extLst>
      <p:ext uri="{BB962C8B-B14F-4D97-AF65-F5344CB8AC3E}">
        <p14:creationId xmlns:p14="http://schemas.microsoft.com/office/powerpoint/2010/main" val="32677166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Graphical user interface, text, application, chat or text message&#10;&#10;Description automatically generated">
            <a:extLst>
              <a:ext uri="{FF2B5EF4-FFF2-40B4-BE49-F238E27FC236}">
                <a16:creationId xmlns:a16="http://schemas.microsoft.com/office/drawing/2014/main" id="{0F9A0F89-1315-4A9D-F7E6-9189C925F888}"/>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4BE0B13-E900-8500-188F-BCD5CFFE55B1}"/>
              </a:ext>
            </a:extLst>
          </p:cNvPr>
          <p:cNvSpPr>
            <a:spLocks noGrp="1"/>
          </p:cNvSpPr>
          <p:nvPr>
            <p:ph type="title"/>
          </p:nvPr>
        </p:nvSpPr>
        <p:spPr>
          <a:xfrm>
            <a:off x="831850" y="365847"/>
            <a:ext cx="10515600" cy="2852737"/>
          </a:xfrm>
        </p:spPr>
        <p:txBody>
          <a:bodyPr anchor="b"/>
          <a:lstStyle>
            <a:lvl1pPr>
              <a:defRPr sz="6000"/>
            </a:lvl1pPr>
          </a:lstStyle>
          <a:p>
            <a:r>
              <a:rPr lang="en-US"/>
              <a:t>Click to edit Master title style</a:t>
            </a:r>
            <a:endParaRPr lang="en-PR"/>
          </a:p>
        </p:txBody>
      </p:sp>
      <p:sp>
        <p:nvSpPr>
          <p:cNvPr id="3" name="Text Placeholder 2">
            <a:extLst>
              <a:ext uri="{FF2B5EF4-FFF2-40B4-BE49-F238E27FC236}">
                <a16:creationId xmlns:a16="http://schemas.microsoft.com/office/drawing/2014/main" id="{639DAEC5-E726-2342-6082-2C03AA687453}"/>
              </a:ext>
            </a:extLst>
          </p:cNvPr>
          <p:cNvSpPr>
            <a:spLocks noGrp="1"/>
          </p:cNvSpPr>
          <p:nvPr>
            <p:ph type="body" idx="1"/>
          </p:nvPr>
        </p:nvSpPr>
        <p:spPr>
          <a:xfrm>
            <a:off x="831850" y="3245572"/>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265724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Closing">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54ACDDF1-04C1-54DD-A52B-3A043BA6EC12}"/>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2459A8EA-3741-3251-8479-1723C92BD04F}"/>
              </a:ext>
            </a:extLst>
          </p:cNvPr>
          <p:cNvSpPr txBox="1"/>
          <p:nvPr/>
        </p:nvSpPr>
        <p:spPr>
          <a:xfrm>
            <a:off x="1613569" y="1846589"/>
            <a:ext cx="8964862" cy="1723549"/>
          </a:xfrm>
          <a:prstGeom prst="rect">
            <a:avLst/>
          </a:prstGeom>
          <a:noFill/>
          <a:effectLst/>
        </p:spPr>
        <p:txBody>
          <a:bodyPr wrap="square" rtlCol="0">
            <a:spAutoFit/>
          </a:bodyPr>
          <a:lstStyle/>
          <a:p>
            <a:pPr algn="ctr"/>
            <a:r>
              <a:rPr lang="en-US" sz="5300" b="1" dirty="0">
                <a:solidFill>
                  <a:srgbClr val="199C63"/>
                </a:solidFill>
                <a:latin typeface="Gill Sans" panose="020B0502020104020203" pitchFamily="34" charset="-79"/>
                <a:ea typeface="Calibri" panose="020F0502020204030204" pitchFamily="34" charset="0"/>
                <a:cs typeface="Gill Sans" panose="020B0502020104020203" pitchFamily="34" charset="-79"/>
              </a:rPr>
              <a:t>The Best Healthcare Plan</a:t>
            </a:r>
          </a:p>
          <a:p>
            <a:pPr algn="ctr"/>
            <a:r>
              <a:rPr lang="en-US" sz="5300" b="1" dirty="0">
                <a:solidFill>
                  <a:srgbClr val="199C63"/>
                </a:solidFill>
                <a:latin typeface="Gill Sans" panose="020B0502020104020203" pitchFamily="34" charset="-79"/>
                <a:ea typeface="Calibri" panose="020F0502020204030204" pitchFamily="34" charset="0"/>
                <a:cs typeface="Gill Sans" panose="020B0502020104020203" pitchFamily="34" charset="-79"/>
              </a:rPr>
              <a:t>in Puerto Rico</a:t>
            </a:r>
            <a:endParaRPr lang="en-US" sz="5300" b="1" dirty="0">
              <a:solidFill>
                <a:srgbClr val="199C63"/>
              </a:solidFill>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37833898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dirty="0"/>
          </a:p>
        </p:txBody>
      </p:sp>
      <p:sp>
        <p:nvSpPr>
          <p:cNvPr id="5" name="Date Placeholder 4"/>
          <p:cNvSpPr>
            <a:spLocks noGrp="1"/>
          </p:cNvSpPr>
          <p:nvPr>
            <p:ph type="dt" sz="half" idx="10"/>
          </p:nvPr>
        </p:nvSpPr>
        <p:spPr>
          <a:xfrm>
            <a:off x="5225767" y="5558436"/>
            <a:ext cx="2743200" cy="365125"/>
          </a:xfrm>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6688684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8046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E0B13-E900-8500-188F-BCD5CFFE55B1}"/>
              </a:ext>
            </a:extLst>
          </p:cNvPr>
          <p:cNvSpPr>
            <a:spLocks noGrp="1"/>
          </p:cNvSpPr>
          <p:nvPr>
            <p:ph type="title"/>
          </p:nvPr>
        </p:nvSpPr>
        <p:spPr>
          <a:xfrm>
            <a:off x="831850" y="365847"/>
            <a:ext cx="10515600" cy="2852737"/>
          </a:xfrm>
        </p:spPr>
        <p:txBody>
          <a:bodyPr anchor="b"/>
          <a:lstStyle>
            <a:lvl1pPr>
              <a:defRPr sz="6000"/>
            </a:lvl1pPr>
          </a:lstStyle>
          <a:p>
            <a:r>
              <a:rPr lang="en-US"/>
              <a:t>Click to edit Master title style</a:t>
            </a:r>
            <a:endParaRPr lang="en-PR"/>
          </a:p>
        </p:txBody>
      </p:sp>
      <p:sp>
        <p:nvSpPr>
          <p:cNvPr id="3" name="Text Placeholder 2">
            <a:extLst>
              <a:ext uri="{FF2B5EF4-FFF2-40B4-BE49-F238E27FC236}">
                <a16:creationId xmlns:a16="http://schemas.microsoft.com/office/drawing/2014/main" id="{639DAEC5-E726-2342-6082-2C03AA687453}"/>
              </a:ext>
            </a:extLst>
          </p:cNvPr>
          <p:cNvSpPr>
            <a:spLocks noGrp="1"/>
          </p:cNvSpPr>
          <p:nvPr>
            <p:ph type="body" idx="1"/>
          </p:nvPr>
        </p:nvSpPr>
        <p:spPr>
          <a:xfrm>
            <a:off x="831850" y="3245572"/>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8308895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A group of people in green shirts&#10;&#10;Description automatically generated">
            <a:extLst>
              <a:ext uri="{FF2B5EF4-FFF2-40B4-BE49-F238E27FC236}">
                <a16:creationId xmlns:a16="http://schemas.microsoft.com/office/drawing/2014/main" id="{17610862-F2F6-4545-8C1B-6DF8A1CC1AB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226916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ody Slide">
    <p:spTree>
      <p:nvGrpSpPr>
        <p:cNvPr id="1" name=""/>
        <p:cNvGrpSpPr/>
        <p:nvPr/>
      </p:nvGrpSpPr>
      <p:grpSpPr>
        <a:xfrm>
          <a:off x="0" y="0"/>
          <a:ext cx="0" cy="0"/>
          <a:chOff x="0" y="0"/>
          <a:chExt cx="0" cy="0"/>
        </a:xfrm>
      </p:grpSpPr>
      <p:pic>
        <p:nvPicPr>
          <p:cNvPr id="6" name="Picture 5" descr="A green and white background&#10;&#10;Description automatically generated">
            <a:extLst>
              <a:ext uri="{FF2B5EF4-FFF2-40B4-BE49-F238E27FC236}">
                <a16:creationId xmlns:a16="http://schemas.microsoft.com/office/drawing/2014/main" id="{C778E92D-B03E-C194-9A01-FE104F1E4D2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39A8DE9B-9677-9F90-15D9-BAE90495D42E}"/>
              </a:ext>
            </a:extLst>
          </p:cNvPr>
          <p:cNvSpPr>
            <a:spLocks noGrp="1"/>
          </p:cNvSpPr>
          <p:nvPr>
            <p:ph type="body" sz="quarter" idx="10" hasCustomPrompt="1"/>
          </p:nvPr>
        </p:nvSpPr>
        <p:spPr>
          <a:xfrm>
            <a:off x="10610335" y="6673078"/>
            <a:ext cx="1581665" cy="184922"/>
          </a:xfrm>
        </p:spPr>
        <p:txBody>
          <a:bodyPr>
            <a:normAutofit/>
          </a:bodyPr>
          <a:lstStyle>
            <a:lvl1pPr marL="0" indent="0">
              <a:buNone/>
              <a:defRPr sz="800">
                <a:latin typeface="Arial" panose="020B0604020202020204" pitchFamily="34" charset="0"/>
                <a:cs typeface="Arial" panose="020B0604020202020204" pitchFamily="34" charset="0"/>
              </a:defRPr>
            </a:lvl1pPr>
          </a:lstStyle>
          <a:p>
            <a:pPr lvl="0"/>
            <a:r>
              <a:rPr lang="en-US" dirty="0"/>
              <a:t>Confidential. Do not distribute.</a:t>
            </a:r>
            <a:endParaRPr lang="en-PR" dirty="0"/>
          </a:p>
        </p:txBody>
      </p:sp>
      <p:sp>
        <p:nvSpPr>
          <p:cNvPr id="2" name="Slide Number Placeholder 5">
            <a:extLst>
              <a:ext uri="{FF2B5EF4-FFF2-40B4-BE49-F238E27FC236}">
                <a16:creationId xmlns:a16="http://schemas.microsoft.com/office/drawing/2014/main" id="{7501757E-CDF7-CC04-D818-A2B4EF1AA44E}"/>
              </a:ext>
            </a:extLst>
          </p:cNvPr>
          <p:cNvSpPr>
            <a:spLocks noGrp="1"/>
          </p:cNvSpPr>
          <p:nvPr>
            <p:ph type="sldNum" sz="quarter" idx="4"/>
          </p:nvPr>
        </p:nvSpPr>
        <p:spPr>
          <a:xfrm>
            <a:off x="4724400" y="6419850"/>
            <a:ext cx="2743200" cy="365125"/>
          </a:xfrm>
          <a:prstGeom prst="rect">
            <a:avLst/>
          </a:prstGeom>
        </p:spPr>
        <p:txBody>
          <a:bodyPr vert="horz" lIns="91440" tIns="45720" rIns="91440" bIns="45720" rtlCol="0" anchor="ctr"/>
          <a:lstStyle>
            <a:lvl1pPr algn="ctr">
              <a:defRPr sz="1200">
                <a:solidFill>
                  <a:schemeClr val="tx1"/>
                </a:solidFill>
              </a:defRPr>
            </a:lvl1pPr>
          </a:lstStyle>
          <a:p>
            <a:fld id="{F82C73C6-6238-114A-B32E-442890B8D768}" type="slidenum">
              <a:rPr lang="en-PR" smtClean="0"/>
              <a:pPr/>
              <a:t>‹#›</a:t>
            </a:fld>
            <a:endParaRPr lang="en-PR"/>
          </a:p>
        </p:txBody>
      </p:sp>
    </p:spTree>
    <p:extLst>
      <p:ext uri="{BB962C8B-B14F-4D97-AF65-F5344CB8AC3E}">
        <p14:creationId xmlns:p14="http://schemas.microsoft.com/office/powerpoint/2010/main" val="708775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Transition Slide">
    <p:spTree>
      <p:nvGrpSpPr>
        <p:cNvPr id="1" name=""/>
        <p:cNvGrpSpPr/>
        <p:nvPr/>
      </p:nvGrpSpPr>
      <p:grpSpPr>
        <a:xfrm>
          <a:off x="0" y="0"/>
          <a:ext cx="0" cy="0"/>
          <a:chOff x="0" y="0"/>
          <a:chExt cx="0" cy="0"/>
        </a:xfrm>
      </p:grpSpPr>
      <p:pic>
        <p:nvPicPr>
          <p:cNvPr id="4" name="Picture 3" descr="A green and white logo&#10;&#10;Description automatically generated">
            <a:extLst>
              <a:ext uri="{FF2B5EF4-FFF2-40B4-BE49-F238E27FC236}">
                <a16:creationId xmlns:a16="http://schemas.microsoft.com/office/drawing/2014/main" id="{0C705D87-37CC-81C0-9AC3-4F6447C4C44A}"/>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334395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Closing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D50317-6402-CB8D-A362-BA08289F406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DDE2AB5-1721-7B09-6EF5-8C97298B324E}"/>
              </a:ext>
            </a:extLst>
          </p:cNvPr>
          <p:cNvSpPr txBox="1"/>
          <p:nvPr userDrawn="1"/>
        </p:nvSpPr>
        <p:spPr>
          <a:xfrm>
            <a:off x="377505" y="6090407"/>
            <a:ext cx="11450972" cy="646331"/>
          </a:xfrm>
          <a:prstGeom prst="rect">
            <a:avLst/>
          </a:prstGeom>
          <a:noFill/>
        </p:spPr>
        <p:txBody>
          <a:bodyPr wrap="square" rtlCol="0">
            <a:spAutoFit/>
          </a:bodyPr>
          <a:lstStyle/>
          <a:p>
            <a:pPr algn="just"/>
            <a:r>
              <a:rPr lang="en-US" sz="1200" dirty="0">
                <a:latin typeface="DIN Condensed Light" panose="020B0506040000020204" pitchFamily="34" charset="77"/>
                <a:ea typeface="DIN Condensed Light" panose="020B0506040000020204" pitchFamily="34" charset="77"/>
              </a:rPr>
              <a:t>Endoso Pagado. MCS Classicare es un plan HMO suscrito por MCS Advantage, Inc. Cada año, Medicare evalúa los planes basado en un sistema de calificación de 5 estrellas. Proveedores fuera de la red o no contratados no estan obligados a dar tratamiento a afiliados del plan, excepto en situaciones de emergencia. Por favor llame a nuestro número de servicio al cliente o vea su Evidencia de Cubierta para más información, incluyendo los costos compartidos que aplican a servicios fuera de la red. H5577_10621024_M</a:t>
            </a:r>
            <a:endParaRPr lang="en-PR" sz="1200" dirty="0">
              <a:latin typeface="DIN Condensed Light" panose="020B0506040000020204" pitchFamily="34" charset="77"/>
              <a:ea typeface="DIN Condensed Light" panose="020B0506040000020204" pitchFamily="34" charset="77"/>
            </a:endParaRPr>
          </a:p>
        </p:txBody>
      </p:sp>
    </p:spTree>
    <p:extLst>
      <p:ext uri="{BB962C8B-B14F-4D97-AF65-F5344CB8AC3E}">
        <p14:creationId xmlns:p14="http://schemas.microsoft.com/office/powerpoint/2010/main" val="332990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los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459A8EA-3741-3251-8479-1723C92BD04F}"/>
              </a:ext>
            </a:extLst>
          </p:cNvPr>
          <p:cNvSpPr txBox="1"/>
          <p:nvPr userDrawn="1"/>
        </p:nvSpPr>
        <p:spPr>
          <a:xfrm>
            <a:off x="1613569" y="761708"/>
            <a:ext cx="8964862" cy="1723549"/>
          </a:xfrm>
          <a:prstGeom prst="rect">
            <a:avLst/>
          </a:prstGeom>
          <a:noFill/>
          <a:effectLst/>
        </p:spPr>
        <p:txBody>
          <a:bodyPr wrap="square" rtlCol="0">
            <a:spAutoFit/>
          </a:bodyPr>
          <a:lstStyle/>
          <a:p>
            <a:pPr algn="ctr"/>
            <a:r>
              <a:rPr lang="en-US" sz="5300" b="1" dirty="0">
                <a:solidFill>
                  <a:srgbClr val="199C63"/>
                </a:solidFill>
                <a:latin typeface="Gill Sans" panose="020B0502020104020203" pitchFamily="34" charset="-79"/>
                <a:ea typeface="Calibri" panose="020F0502020204030204" pitchFamily="34" charset="0"/>
                <a:cs typeface="Gill Sans" panose="020B0502020104020203" pitchFamily="34" charset="-79"/>
              </a:rPr>
              <a:t>The Best Healthcare Plan</a:t>
            </a:r>
          </a:p>
          <a:p>
            <a:pPr algn="ctr"/>
            <a:r>
              <a:rPr lang="en-US" sz="5300" b="1" dirty="0">
                <a:solidFill>
                  <a:srgbClr val="199C63"/>
                </a:solidFill>
                <a:latin typeface="Gill Sans" panose="020B0502020104020203" pitchFamily="34" charset="-79"/>
                <a:ea typeface="Calibri" panose="020F0502020204030204" pitchFamily="34" charset="0"/>
                <a:cs typeface="Gill Sans" panose="020B0502020104020203" pitchFamily="34" charset="-79"/>
              </a:rPr>
              <a:t>in Puerto Rico</a:t>
            </a:r>
            <a:endParaRPr lang="en-US" sz="5300" b="1" dirty="0">
              <a:solidFill>
                <a:srgbClr val="199C63"/>
              </a:solidFill>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378771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3" name="Picture 2" descr="A group of people in green shirts&#10;&#10;Description automatically generated">
            <a:extLst>
              <a:ext uri="{FF2B5EF4-FFF2-40B4-BE49-F238E27FC236}">
                <a16:creationId xmlns:a16="http://schemas.microsoft.com/office/drawing/2014/main" id="{17610862-F2F6-4545-8C1B-6DF8A1CC1AB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35567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ody Slide">
    <p:spTree>
      <p:nvGrpSpPr>
        <p:cNvPr id="1" name=""/>
        <p:cNvGrpSpPr/>
        <p:nvPr/>
      </p:nvGrpSpPr>
      <p:grpSpPr>
        <a:xfrm>
          <a:off x="0" y="0"/>
          <a:ext cx="0" cy="0"/>
          <a:chOff x="0" y="0"/>
          <a:chExt cx="0" cy="0"/>
        </a:xfrm>
      </p:grpSpPr>
      <p:pic>
        <p:nvPicPr>
          <p:cNvPr id="6" name="Picture 5" descr="A green and white background&#10;&#10;Description automatically generated">
            <a:extLst>
              <a:ext uri="{FF2B5EF4-FFF2-40B4-BE49-F238E27FC236}">
                <a16:creationId xmlns:a16="http://schemas.microsoft.com/office/drawing/2014/main" id="{C778E92D-B03E-C194-9A01-FE104F1E4D2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39A8DE9B-9677-9F90-15D9-BAE90495D42E}"/>
              </a:ext>
            </a:extLst>
          </p:cNvPr>
          <p:cNvSpPr>
            <a:spLocks noGrp="1"/>
          </p:cNvSpPr>
          <p:nvPr>
            <p:ph type="body" sz="quarter" idx="10" hasCustomPrompt="1"/>
          </p:nvPr>
        </p:nvSpPr>
        <p:spPr>
          <a:xfrm>
            <a:off x="10610335" y="6673078"/>
            <a:ext cx="1581665" cy="184922"/>
          </a:xfrm>
        </p:spPr>
        <p:txBody>
          <a:bodyPr>
            <a:normAutofit/>
          </a:bodyPr>
          <a:lstStyle>
            <a:lvl1pPr marL="0" indent="0">
              <a:buNone/>
              <a:defRPr sz="800">
                <a:latin typeface="Arial" panose="020B0604020202020204" pitchFamily="34" charset="0"/>
                <a:cs typeface="Arial" panose="020B0604020202020204" pitchFamily="34" charset="0"/>
              </a:defRPr>
            </a:lvl1pPr>
          </a:lstStyle>
          <a:p>
            <a:pPr lvl="0"/>
            <a:r>
              <a:rPr lang="en-US" dirty="0"/>
              <a:t>Confidential. Do not distribute.</a:t>
            </a:r>
            <a:endParaRPr lang="en-PR" dirty="0"/>
          </a:p>
        </p:txBody>
      </p:sp>
      <p:sp>
        <p:nvSpPr>
          <p:cNvPr id="2" name="Slide Number Placeholder 5">
            <a:extLst>
              <a:ext uri="{FF2B5EF4-FFF2-40B4-BE49-F238E27FC236}">
                <a16:creationId xmlns:a16="http://schemas.microsoft.com/office/drawing/2014/main" id="{FE0EA9F9-A4A9-F78D-1D6A-4DA87ADDD023}"/>
              </a:ext>
            </a:extLst>
          </p:cNvPr>
          <p:cNvSpPr>
            <a:spLocks noGrp="1"/>
          </p:cNvSpPr>
          <p:nvPr>
            <p:ph type="sldNum" sz="quarter" idx="4"/>
          </p:nvPr>
        </p:nvSpPr>
        <p:spPr>
          <a:xfrm>
            <a:off x="4724400" y="6419850"/>
            <a:ext cx="2743200" cy="365125"/>
          </a:xfrm>
          <a:prstGeom prst="rect">
            <a:avLst/>
          </a:prstGeom>
        </p:spPr>
        <p:txBody>
          <a:bodyPr vert="horz" lIns="91440" tIns="45720" rIns="91440" bIns="45720" rtlCol="0" anchor="ctr"/>
          <a:lstStyle>
            <a:lvl1pPr algn="ctr">
              <a:defRPr sz="1200">
                <a:solidFill>
                  <a:schemeClr val="tx1"/>
                </a:solidFill>
              </a:defRPr>
            </a:lvl1pPr>
          </a:lstStyle>
          <a:p>
            <a:fld id="{42EC8CDA-1662-F249-B76F-7FD4977C24F0}" type="slidenum">
              <a:rPr lang="en-PR" smtClean="0"/>
              <a:pPr/>
              <a:t>‹#›</a:t>
            </a:fld>
            <a:endParaRPr lang="en-PR"/>
          </a:p>
        </p:txBody>
      </p:sp>
    </p:spTree>
    <p:extLst>
      <p:ext uri="{BB962C8B-B14F-4D97-AF65-F5344CB8AC3E}">
        <p14:creationId xmlns:p14="http://schemas.microsoft.com/office/powerpoint/2010/main" val="924142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descr="A group of people in green shirts&#10;&#10;Description automatically generated">
            <a:extLst>
              <a:ext uri="{FF2B5EF4-FFF2-40B4-BE49-F238E27FC236}">
                <a16:creationId xmlns:a16="http://schemas.microsoft.com/office/drawing/2014/main" id="{17610862-F2F6-4545-8C1B-6DF8A1CC1AB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84719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ody Slide">
    <p:spTree>
      <p:nvGrpSpPr>
        <p:cNvPr id="1" name=""/>
        <p:cNvGrpSpPr/>
        <p:nvPr/>
      </p:nvGrpSpPr>
      <p:grpSpPr>
        <a:xfrm>
          <a:off x="0" y="0"/>
          <a:ext cx="0" cy="0"/>
          <a:chOff x="0" y="0"/>
          <a:chExt cx="0" cy="0"/>
        </a:xfrm>
      </p:grpSpPr>
      <p:pic>
        <p:nvPicPr>
          <p:cNvPr id="6" name="Picture 5" descr="A green and white background&#10;&#10;Description automatically generated">
            <a:extLst>
              <a:ext uri="{FF2B5EF4-FFF2-40B4-BE49-F238E27FC236}">
                <a16:creationId xmlns:a16="http://schemas.microsoft.com/office/drawing/2014/main" id="{C778E92D-B03E-C194-9A01-FE104F1E4D2E}"/>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39A8DE9B-9677-9F90-15D9-BAE90495D42E}"/>
              </a:ext>
            </a:extLst>
          </p:cNvPr>
          <p:cNvSpPr>
            <a:spLocks noGrp="1"/>
          </p:cNvSpPr>
          <p:nvPr>
            <p:ph type="body" sz="quarter" idx="10" hasCustomPrompt="1"/>
          </p:nvPr>
        </p:nvSpPr>
        <p:spPr>
          <a:xfrm>
            <a:off x="10610335" y="6673078"/>
            <a:ext cx="1581665" cy="184922"/>
          </a:xfrm>
        </p:spPr>
        <p:txBody>
          <a:bodyPr>
            <a:normAutofit/>
          </a:bodyPr>
          <a:lstStyle>
            <a:lvl1pPr marL="0" indent="0">
              <a:buNone/>
              <a:defRPr sz="800">
                <a:latin typeface="Arial" panose="020B0604020202020204" pitchFamily="34" charset="0"/>
                <a:cs typeface="Arial" panose="020B0604020202020204" pitchFamily="34" charset="0"/>
              </a:defRPr>
            </a:lvl1pPr>
          </a:lstStyle>
          <a:p>
            <a:pPr lvl="0"/>
            <a:r>
              <a:rPr lang="en-US" dirty="0"/>
              <a:t>Confidential. Do not distribute.</a:t>
            </a:r>
            <a:endParaRPr lang="en-PR" dirty="0"/>
          </a:p>
        </p:txBody>
      </p:sp>
      <p:sp>
        <p:nvSpPr>
          <p:cNvPr id="2" name="Slide Number Placeholder 5">
            <a:extLst>
              <a:ext uri="{FF2B5EF4-FFF2-40B4-BE49-F238E27FC236}">
                <a16:creationId xmlns:a16="http://schemas.microsoft.com/office/drawing/2014/main" id="{83CBA39E-D00F-4996-E3AE-7DEF32A36D7A}"/>
              </a:ext>
            </a:extLst>
          </p:cNvPr>
          <p:cNvSpPr>
            <a:spLocks noGrp="1"/>
          </p:cNvSpPr>
          <p:nvPr>
            <p:ph type="sldNum" sz="quarter" idx="4"/>
          </p:nvPr>
        </p:nvSpPr>
        <p:spPr>
          <a:xfrm>
            <a:off x="4724400" y="6419850"/>
            <a:ext cx="2743200" cy="365125"/>
          </a:xfrm>
          <a:prstGeom prst="rect">
            <a:avLst/>
          </a:prstGeom>
        </p:spPr>
        <p:txBody>
          <a:bodyPr vert="horz" lIns="91440" tIns="45720" rIns="91440" bIns="45720" rtlCol="0" anchor="ctr"/>
          <a:lstStyle>
            <a:lvl1pPr algn="ctr">
              <a:defRPr sz="1200">
                <a:solidFill>
                  <a:schemeClr val="tx1"/>
                </a:solidFill>
              </a:defRPr>
            </a:lvl1pPr>
          </a:lstStyle>
          <a:p>
            <a:fld id="{42EC8CDA-1662-F249-B76F-7FD4977C24F0}" type="slidenum">
              <a:rPr lang="en-PR" smtClean="0"/>
              <a:pPr/>
              <a:t>‹#›</a:t>
            </a:fld>
            <a:endParaRPr lang="en-PR"/>
          </a:p>
        </p:txBody>
      </p:sp>
    </p:spTree>
    <p:extLst>
      <p:ext uri="{BB962C8B-B14F-4D97-AF65-F5344CB8AC3E}">
        <p14:creationId xmlns:p14="http://schemas.microsoft.com/office/powerpoint/2010/main" val="925056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ransition Slide">
    <p:spTree>
      <p:nvGrpSpPr>
        <p:cNvPr id="1" name=""/>
        <p:cNvGrpSpPr/>
        <p:nvPr/>
      </p:nvGrpSpPr>
      <p:grpSpPr>
        <a:xfrm>
          <a:off x="0" y="0"/>
          <a:ext cx="0" cy="0"/>
          <a:chOff x="0" y="0"/>
          <a:chExt cx="0" cy="0"/>
        </a:xfrm>
      </p:grpSpPr>
      <p:pic>
        <p:nvPicPr>
          <p:cNvPr id="4" name="Picture 3" descr="A green and white logo&#10;&#10;Description automatically generated">
            <a:extLst>
              <a:ext uri="{FF2B5EF4-FFF2-40B4-BE49-F238E27FC236}">
                <a16:creationId xmlns:a16="http://schemas.microsoft.com/office/drawing/2014/main" id="{0C705D87-37CC-81C0-9AC3-4F6447C4C44A}"/>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288705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theme" Target="../theme/theme5.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F2F634-26A0-D9C4-1A5B-C14236E2D6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CB6E3DA3-503B-FA58-4B8A-78D6DB7C2E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66040252-6642-157F-8A8E-6A084F23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PR"/>
          </a:p>
        </p:txBody>
      </p:sp>
      <p:sp>
        <p:nvSpPr>
          <p:cNvPr id="5" name="Footer Placeholder 4">
            <a:extLst>
              <a:ext uri="{FF2B5EF4-FFF2-40B4-BE49-F238E27FC236}">
                <a16:creationId xmlns:a16="http://schemas.microsoft.com/office/drawing/2014/main" id="{1A641974-AF6C-CA9D-63B3-8DE85EDA53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005432"/>
                </a:solidFill>
              </a:defRPr>
            </a:lvl1pPr>
          </a:lstStyle>
          <a:p>
            <a:endParaRPr lang="en-PR"/>
          </a:p>
        </p:txBody>
      </p:sp>
      <p:sp>
        <p:nvSpPr>
          <p:cNvPr id="6" name="Slide Number Placeholder 5">
            <a:extLst>
              <a:ext uri="{FF2B5EF4-FFF2-40B4-BE49-F238E27FC236}">
                <a16:creationId xmlns:a16="http://schemas.microsoft.com/office/drawing/2014/main" id="{BF9915DD-D12A-3428-1028-C4C98E9306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EC8CDA-1662-F249-B76F-7FD4977C24F0}" type="slidenum">
              <a:rPr lang="en-PR" smtClean="0"/>
              <a:t>‹#›</a:t>
            </a:fld>
            <a:endParaRPr lang="en-PR"/>
          </a:p>
        </p:txBody>
      </p:sp>
    </p:spTree>
    <p:extLst>
      <p:ext uri="{BB962C8B-B14F-4D97-AF65-F5344CB8AC3E}">
        <p14:creationId xmlns:p14="http://schemas.microsoft.com/office/powerpoint/2010/main" val="3013387518"/>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A4095E-0074-5658-364A-7590BAE0A3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PR" dirty="0"/>
          </a:p>
        </p:txBody>
      </p:sp>
      <p:sp>
        <p:nvSpPr>
          <p:cNvPr id="3" name="Text Placeholder 2">
            <a:extLst>
              <a:ext uri="{FF2B5EF4-FFF2-40B4-BE49-F238E27FC236}">
                <a16:creationId xmlns:a16="http://schemas.microsoft.com/office/drawing/2014/main" id="{507386B7-5A96-EE9D-E967-3B34EF0557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R" dirty="0"/>
          </a:p>
        </p:txBody>
      </p:sp>
      <p:sp>
        <p:nvSpPr>
          <p:cNvPr id="4" name="Date Placeholder 3">
            <a:extLst>
              <a:ext uri="{FF2B5EF4-FFF2-40B4-BE49-F238E27FC236}">
                <a16:creationId xmlns:a16="http://schemas.microsoft.com/office/drawing/2014/main" id="{A85A3C17-0A15-C308-EE9B-E9EB61DED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PR"/>
          </a:p>
        </p:txBody>
      </p:sp>
      <p:sp>
        <p:nvSpPr>
          <p:cNvPr id="5" name="Footer Placeholder 4">
            <a:extLst>
              <a:ext uri="{FF2B5EF4-FFF2-40B4-BE49-F238E27FC236}">
                <a16:creationId xmlns:a16="http://schemas.microsoft.com/office/drawing/2014/main" id="{C80751B5-DB3E-EDE8-1602-442F6D51EF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005432"/>
                </a:solidFill>
              </a:defRPr>
            </a:lvl1pPr>
          </a:lstStyle>
          <a:p>
            <a:endParaRPr lang="en-PR"/>
          </a:p>
        </p:txBody>
      </p:sp>
      <p:sp>
        <p:nvSpPr>
          <p:cNvPr id="6" name="Slide Number Placeholder 5">
            <a:extLst>
              <a:ext uri="{FF2B5EF4-FFF2-40B4-BE49-F238E27FC236}">
                <a16:creationId xmlns:a16="http://schemas.microsoft.com/office/drawing/2014/main" id="{0F386BAC-F0FC-2B0C-FEC5-3A0A5A3D68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EC8CDA-1662-F249-B76F-7FD4977C24F0}" type="slidenum">
              <a:rPr lang="en-PR" smtClean="0"/>
              <a:t>‹#›</a:t>
            </a:fld>
            <a:endParaRPr lang="en-PR"/>
          </a:p>
        </p:txBody>
      </p:sp>
    </p:spTree>
    <p:extLst>
      <p:ext uri="{BB962C8B-B14F-4D97-AF65-F5344CB8AC3E}">
        <p14:creationId xmlns:p14="http://schemas.microsoft.com/office/powerpoint/2010/main" val="322955749"/>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11" r:id="rId4"/>
    <p:sldLayoutId id="2147483948" r:id="rId5"/>
    <p:sldLayoutId id="2147483869"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8DA049-F54E-683E-DE60-CBCC8EBD84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85F0B336-FC14-ACA8-B775-06ADCD49CD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725B2B5F-6899-DBA6-6CF1-25013289A8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PR"/>
          </a:p>
        </p:txBody>
      </p:sp>
      <p:sp>
        <p:nvSpPr>
          <p:cNvPr id="5" name="Footer Placeholder 4">
            <a:extLst>
              <a:ext uri="{FF2B5EF4-FFF2-40B4-BE49-F238E27FC236}">
                <a16:creationId xmlns:a16="http://schemas.microsoft.com/office/drawing/2014/main" id="{CCD2A109-92F5-4A0E-39E9-49879D1319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005432"/>
                </a:solidFill>
              </a:defRPr>
            </a:lvl1pPr>
          </a:lstStyle>
          <a:p>
            <a:endParaRPr lang="en-PR"/>
          </a:p>
        </p:txBody>
      </p:sp>
      <p:sp>
        <p:nvSpPr>
          <p:cNvPr id="6" name="Slide Number Placeholder 5">
            <a:extLst>
              <a:ext uri="{FF2B5EF4-FFF2-40B4-BE49-F238E27FC236}">
                <a16:creationId xmlns:a16="http://schemas.microsoft.com/office/drawing/2014/main" id="{0FB3B81F-8D3F-3CC0-06F5-F997077156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EC8CDA-1662-F249-B76F-7FD4977C24F0}" type="slidenum">
              <a:rPr lang="en-PR" smtClean="0"/>
              <a:t>‹#›</a:t>
            </a:fld>
            <a:endParaRPr lang="en-PR"/>
          </a:p>
        </p:txBody>
      </p:sp>
    </p:spTree>
    <p:extLst>
      <p:ext uri="{BB962C8B-B14F-4D97-AF65-F5344CB8AC3E}">
        <p14:creationId xmlns:p14="http://schemas.microsoft.com/office/powerpoint/2010/main" val="3159658122"/>
      </p:ext>
    </p:ext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F2F634-26A0-D9C4-1A5B-C14236E2D6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CB6E3DA3-503B-FA58-4B8A-78D6DB7C2E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66040252-6642-157F-8A8E-6A084F23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1A641974-AF6C-CA9D-63B3-8DE85EDA53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005432"/>
                </a:solidFill>
              </a:defRPr>
            </a:lvl1pPr>
          </a:lstStyle>
          <a:p>
            <a:endParaRPr lang="en-US" dirty="0"/>
          </a:p>
        </p:txBody>
      </p:sp>
      <p:sp>
        <p:nvSpPr>
          <p:cNvPr id="6" name="Slide Number Placeholder 5">
            <a:extLst>
              <a:ext uri="{FF2B5EF4-FFF2-40B4-BE49-F238E27FC236}">
                <a16:creationId xmlns:a16="http://schemas.microsoft.com/office/drawing/2014/main" id="{BF9915DD-D12A-3428-1028-C4C98E9306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0F5391-7D8A-4F28-A251-2E86E8C899DB}" type="slidenum">
              <a:rPr lang="en-US" smtClean="0"/>
              <a:pPr/>
              <a:t>‹#›</a:t>
            </a:fld>
            <a:endParaRPr lang="en-US" dirty="0"/>
          </a:p>
        </p:txBody>
      </p:sp>
    </p:spTree>
    <p:extLst>
      <p:ext uri="{BB962C8B-B14F-4D97-AF65-F5344CB8AC3E}">
        <p14:creationId xmlns:p14="http://schemas.microsoft.com/office/powerpoint/2010/main" val="4150323353"/>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A4095E-0074-5658-364A-7590BAE0A3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507386B7-5A96-EE9D-E967-3B34EF0557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A85A3C17-0A15-C308-EE9B-E9EB61DED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PR"/>
          </a:p>
        </p:txBody>
      </p:sp>
      <p:sp>
        <p:nvSpPr>
          <p:cNvPr id="5" name="Footer Placeholder 4">
            <a:extLst>
              <a:ext uri="{FF2B5EF4-FFF2-40B4-BE49-F238E27FC236}">
                <a16:creationId xmlns:a16="http://schemas.microsoft.com/office/drawing/2014/main" id="{C80751B5-DB3E-EDE8-1602-442F6D51EF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005432"/>
                </a:solidFill>
              </a:defRPr>
            </a:lvl1pPr>
          </a:lstStyle>
          <a:p>
            <a:endParaRPr lang="en-PR"/>
          </a:p>
        </p:txBody>
      </p:sp>
      <p:sp>
        <p:nvSpPr>
          <p:cNvPr id="6" name="Slide Number Placeholder 5">
            <a:extLst>
              <a:ext uri="{FF2B5EF4-FFF2-40B4-BE49-F238E27FC236}">
                <a16:creationId xmlns:a16="http://schemas.microsoft.com/office/drawing/2014/main" id="{0F386BAC-F0FC-2B0C-FEC5-3A0A5A3D68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82C73C6-6238-114A-B32E-442890B8D768}" type="slidenum">
              <a:rPr lang="en-PR" smtClean="0"/>
              <a:t>‹#›</a:t>
            </a:fld>
            <a:endParaRPr lang="en-PR"/>
          </a:p>
        </p:txBody>
      </p:sp>
    </p:spTree>
    <p:extLst>
      <p:ext uri="{BB962C8B-B14F-4D97-AF65-F5344CB8AC3E}">
        <p14:creationId xmlns:p14="http://schemas.microsoft.com/office/powerpoint/2010/main" val="3041902906"/>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4.pn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microsoft.com/office/2007/relationships/diagramDrawing" Target="../diagrams/drawing5.xml"/><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diagramColors" Target="../diagrams/colors5.xm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diagramColors" Target="../diagrams/colors4.xml"/><Relationship Id="rId11" Type="http://schemas.openxmlformats.org/officeDocument/2006/relationships/diagramQuickStyle" Target="../diagrams/quickStyle5.xml"/><Relationship Id="rId5" Type="http://schemas.openxmlformats.org/officeDocument/2006/relationships/diagramQuickStyle" Target="../diagrams/quickStyle4.xml"/><Relationship Id="rId10" Type="http://schemas.openxmlformats.org/officeDocument/2006/relationships/diagramLayout" Target="../diagrams/layout5.xml"/><Relationship Id="rId4" Type="http://schemas.openxmlformats.org/officeDocument/2006/relationships/diagramLayout" Target="../diagrams/layout4.xml"/><Relationship Id="rId9" Type="http://schemas.openxmlformats.org/officeDocument/2006/relationships/diagramData" Target="../diagrams/data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28.png"/><Relationship Id="rId7" Type="http://schemas.openxmlformats.org/officeDocument/2006/relationships/diagramLayout" Target="../diagrams/layout9.xm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diagramData" Target="../diagrams/data9.xml"/><Relationship Id="rId5" Type="http://schemas.openxmlformats.org/officeDocument/2006/relationships/image" Target="../media/image30.png"/><Relationship Id="rId10" Type="http://schemas.microsoft.com/office/2007/relationships/diagramDrawing" Target="../diagrams/drawing9.xml"/><Relationship Id="rId4" Type="http://schemas.openxmlformats.org/officeDocument/2006/relationships/image" Target="../media/image29.png"/><Relationship Id="rId9" Type="http://schemas.openxmlformats.org/officeDocument/2006/relationships/diagramColors" Target="../diagrams/colors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notesSlide" Target="../notesSlides/notesSlide24.xml"/><Relationship Id="rId7" Type="http://schemas.openxmlformats.org/officeDocument/2006/relationships/diagramQuickStyle" Target="../diagrams/quickStyle12.xml"/><Relationship Id="rId2" Type="http://schemas.openxmlformats.org/officeDocument/2006/relationships/slideLayout" Target="../slideLayouts/slideLayout8.xml"/><Relationship Id="rId1" Type="http://schemas.openxmlformats.org/officeDocument/2006/relationships/tags" Target="../tags/tag2.xml"/><Relationship Id="rId6" Type="http://schemas.openxmlformats.org/officeDocument/2006/relationships/diagramLayout" Target="../diagrams/layout12.xml"/><Relationship Id="rId5" Type="http://schemas.openxmlformats.org/officeDocument/2006/relationships/diagramData" Target="../diagrams/data12.xml"/><Relationship Id="rId4" Type="http://schemas.openxmlformats.org/officeDocument/2006/relationships/image" Target="../media/image31.png"/><Relationship Id="rId9" Type="http://schemas.microsoft.com/office/2007/relationships/diagramDrawing" Target="../diagrams/drawing12.xml"/></Relationships>
</file>

<file path=ppt/slides/_rels/slide2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hyperlink" Target="mailto:EBOComplianceMatters@centene.com" TargetMode="External"/><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January 2025">
            <a:extLst>
              <a:ext uri="{FF2B5EF4-FFF2-40B4-BE49-F238E27FC236}">
                <a16:creationId xmlns:a16="http://schemas.microsoft.com/office/drawing/2014/main" id="{992C2E90-9CDA-CFB2-45A3-E707EA124882}"/>
              </a:ext>
            </a:extLst>
          </p:cNvPr>
          <p:cNvSpPr txBox="1">
            <a:spLocks/>
          </p:cNvSpPr>
          <p:nvPr/>
        </p:nvSpPr>
        <p:spPr>
          <a:xfrm>
            <a:off x="11088306" y="2414152"/>
            <a:ext cx="1150188" cy="1066634"/>
          </a:xfrm>
          <a:prstGeom prst="rect">
            <a:avLst/>
          </a:prstGeom>
        </p:spPr>
        <p:txBody>
          <a:bodyPr vert="horz" lIns="91440" tIns="45720" rIns="91440" bIns="45720" rtlCol="0" anchor="ctr"/>
          <a:lstStyle>
            <a:defPPr>
              <a:defRPr lang="en-P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_tradnl" sz="1800" b="1" dirty="0">
                <a:solidFill>
                  <a:schemeClr val="tx1"/>
                </a:solidFill>
              </a:rPr>
              <a:t>Enero </a:t>
            </a:r>
          </a:p>
          <a:p>
            <a:pPr algn="ctr"/>
            <a:r>
              <a:rPr lang="es-ES_tradnl" sz="1800" b="1" dirty="0">
                <a:solidFill>
                  <a:schemeClr val="tx1"/>
                </a:solidFill>
              </a:rPr>
              <a:t>2025</a:t>
            </a:r>
          </a:p>
        </p:txBody>
      </p:sp>
      <p:sp>
        <p:nvSpPr>
          <p:cNvPr id="2" name="Title 1: Model of Care for Special Needs Plans 2025 Training">
            <a:extLst>
              <a:ext uri="{FF2B5EF4-FFF2-40B4-BE49-F238E27FC236}">
                <a16:creationId xmlns:a16="http://schemas.microsoft.com/office/drawing/2014/main" id="{ECE7DF89-4256-437B-DEAF-A878B6D2C46D}"/>
              </a:ext>
            </a:extLst>
          </p:cNvPr>
          <p:cNvSpPr txBox="1">
            <a:spLocks noGrp="1"/>
          </p:cNvSpPr>
          <p:nvPr>
            <p:ph type="title" idx="4294967295"/>
          </p:nvPr>
        </p:nvSpPr>
        <p:spPr>
          <a:xfrm>
            <a:off x="0" y="1715269"/>
            <a:ext cx="12192000"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defRPr/>
            </a:pPr>
            <a:r>
              <a:rPr lang="es-ES_tradnl" sz="3200" b="1" dirty="0">
                <a:latin typeface="Gill Sans MT" panose="020B0502020104020203" pitchFamily="34" charset="0"/>
              </a:rPr>
              <a:t>ADIESTRAMIENTO DEL MODELO DE CUIDADO </a:t>
            </a:r>
            <a:br>
              <a:rPr lang="es-ES_tradnl" sz="3200" b="1" dirty="0">
                <a:latin typeface="Gill Sans MT" panose="020B0502020104020203" pitchFamily="34" charset="0"/>
              </a:rPr>
            </a:br>
            <a:r>
              <a:rPr lang="es-ES_tradnl" sz="3200" b="1" dirty="0">
                <a:latin typeface="Gill Sans MT" panose="020B0502020104020203" pitchFamily="34" charset="0"/>
              </a:rPr>
              <a:t>PARA PLANES DE NECESIDADES ESPECIALES 2025</a:t>
            </a:r>
            <a:endParaRPr kumimoji="0" lang="es-ES_tradnl" sz="32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1890381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D90E71C8-B4E9-3B41-979E-042F7EEA5CFA}"/>
              </a:ext>
            </a:extLst>
          </p:cNvPr>
          <p:cNvSpPr>
            <a:spLocks noGrp="1"/>
          </p:cNvSpPr>
          <p:nvPr>
            <p:ph type="body" sz="quarter" idx="10"/>
          </p:nvPr>
        </p:nvSpPr>
        <p:spPr/>
        <p:txBody>
          <a:bodyPr>
            <a:normAutofit fontScale="92500" lnSpcReduction="10000"/>
          </a:bodyPr>
          <a:lstStyle/>
          <a:p>
            <a:endParaRPr lang="en-US" noProof="0" dirty="0"/>
          </a:p>
        </p:txBody>
      </p:sp>
      <p:sp>
        <p:nvSpPr>
          <p:cNvPr id="3" name="Page Number">
            <a:extLst>
              <a:ext uri="{FF2B5EF4-FFF2-40B4-BE49-F238E27FC236}">
                <a16:creationId xmlns:a16="http://schemas.microsoft.com/office/drawing/2014/main" id="{504E2BE6-74BC-4991-B977-F3F9D5B3ACEF}"/>
              </a:ext>
            </a:extLst>
          </p:cNvPr>
          <p:cNvSpPr>
            <a:spLocks noGrp="1"/>
          </p:cNvSpPr>
          <p:nvPr>
            <p:ph type="sldNum" sz="quarter" idx="4"/>
          </p:nvPr>
        </p:nvSpPr>
        <p:spPr/>
        <p:txBody>
          <a:bodyPr/>
          <a:lstStyle/>
          <a:p>
            <a:fld id="{42EC8CDA-1662-F249-B76F-7FD4977C24F0}" type="slidenum">
              <a:rPr lang="en-US" noProof="0" smtClean="0"/>
              <a:pPr/>
              <a:t>10</a:t>
            </a:fld>
            <a:endParaRPr lang="en-US" noProof="0" dirty="0"/>
          </a:p>
        </p:txBody>
      </p:sp>
      <p:sp>
        <p:nvSpPr>
          <p:cNvPr id="7" name="Services 2">
            <a:extLst>
              <a:ext uri="{FF2B5EF4-FFF2-40B4-BE49-F238E27FC236}">
                <a16:creationId xmlns:a16="http://schemas.microsoft.com/office/drawing/2014/main" id="{B4E62A89-7032-F2B3-CAF5-ED8280B51A09}"/>
              </a:ext>
            </a:extLst>
          </p:cNvPr>
          <p:cNvSpPr txBox="1">
            <a:spLocks/>
          </p:cNvSpPr>
          <p:nvPr/>
        </p:nvSpPr>
        <p:spPr>
          <a:xfrm>
            <a:off x="6305004" y="1480456"/>
            <a:ext cx="5382267" cy="4600135"/>
          </a:xfrm>
          <a:prstGeom prst="rect">
            <a:avLst/>
          </a:prstGeom>
          <a:solidFill>
            <a:srgbClr val="FFFFFF"/>
          </a:solidFill>
          <a:ln w="19050">
            <a:solidFill>
              <a:srgbClr val="92D050"/>
            </a:solidFill>
          </a:ln>
          <a:effectLst>
            <a:outerShdw blurRad="50800" dist="38100" dir="18900000" algn="bl" rotWithShape="0">
              <a:prstClr val="black">
                <a:alpha val="40000"/>
              </a:prstClr>
            </a:outerShdw>
          </a:effectLst>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700" noProof="0" dirty="0">
              <a:latin typeface="Gill Sans MT" panose="020B0502020104020203" pitchFamily="34" charset="0"/>
            </a:endParaRPr>
          </a:p>
          <a:p>
            <a:r>
              <a:rPr lang="es-ES_tradnl" sz="1700" dirty="0">
                <a:latin typeface="Gill Sans MT" panose="020B0502020104020203" pitchFamily="34" charset="0"/>
              </a:rPr>
              <a:t>Cero costos compartidos de los servicios dentales cubiertos, reconociendo el vínculo entre la salud dental y el manejo de las condiciones crónicas.</a:t>
            </a:r>
          </a:p>
          <a:p>
            <a:r>
              <a:rPr lang="es-ES_tradnl" sz="1700" dirty="0">
                <a:latin typeface="Gill Sans MT" panose="020B0502020104020203" pitchFamily="34" charset="0"/>
              </a:rPr>
              <a:t>Algunas cubiertas incluyen el beneficio de cuidado de los pies en el hogar que incluye corte y limado de uñas, limpieza de pies, exfoliación de callos, entre otros servicios.</a:t>
            </a:r>
          </a:p>
          <a:p>
            <a:r>
              <a:rPr lang="es-ES_tradnl" sz="1700" dirty="0">
                <a:latin typeface="Gill Sans MT" panose="020B0502020104020203" pitchFamily="34" charset="0"/>
              </a:rPr>
              <a:t>Evaluación comprensiva de riesgo de salud, que incluye:</a:t>
            </a:r>
          </a:p>
          <a:p>
            <a:pPr lvl="1">
              <a:buFont typeface="Courier New" panose="02070309020205020404" pitchFamily="49" charset="0"/>
              <a:buChar char="o"/>
            </a:pPr>
            <a:r>
              <a:rPr lang="es-ES_tradnl" sz="1700" dirty="0">
                <a:latin typeface="Gill Sans MT" panose="020B0502020104020203" pitchFamily="34" charset="0"/>
              </a:rPr>
              <a:t>Evaluación de integridad de la piel</a:t>
            </a:r>
          </a:p>
          <a:p>
            <a:pPr lvl="1">
              <a:buFont typeface="Courier New" panose="02070309020205020404" pitchFamily="49" charset="0"/>
              <a:buChar char="o"/>
            </a:pPr>
            <a:r>
              <a:rPr lang="es-ES_tradnl" sz="1700" dirty="0">
                <a:latin typeface="Gill Sans MT" panose="020B0502020104020203" pitchFamily="34" charset="0"/>
              </a:rPr>
              <a:t>Evaluación de determinantes sociales de salud y la necesidad de servicios comunitarios o servicios no clínicos</a:t>
            </a:r>
          </a:p>
          <a:p>
            <a:pPr lvl="1">
              <a:buFont typeface="Courier New" panose="02070309020205020404" pitchFamily="49" charset="0"/>
              <a:buChar char="o"/>
            </a:pPr>
            <a:r>
              <a:rPr lang="es-ES_tradnl" sz="1700" dirty="0">
                <a:latin typeface="Gill Sans MT" panose="020B0502020104020203" pitchFamily="34" charset="0"/>
              </a:rPr>
              <a:t>Evaluación del conocimiento de sus condiciones de salud</a:t>
            </a:r>
          </a:p>
          <a:p>
            <a:pPr lvl="1">
              <a:buFont typeface="Courier New" panose="02070309020205020404" pitchFamily="49" charset="0"/>
              <a:buChar char="o"/>
            </a:pPr>
            <a:r>
              <a:rPr lang="es-ES_tradnl" sz="1700" dirty="0">
                <a:latin typeface="Gill Sans MT" panose="020B0502020104020203" pitchFamily="34" charset="0"/>
              </a:rPr>
              <a:t>Revisión de medicamentos</a:t>
            </a:r>
          </a:p>
        </p:txBody>
      </p:sp>
      <p:sp>
        <p:nvSpPr>
          <p:cNvPr id="6" name="Services 1">
            <a:extLst>
              <a:ext uri="{FF2B5EF4-FFF2-40B4-BE49-F238E27FC236}">
                <a16:creationId xmlns:a16="http://schemas.microsoft.com/office/drawing/2014/main" id="{32352B8F-1B91-8E1B-1976-95196A96E821}"/>
              </a:ext>
            </a:extLst>
          </p:cNvPr>
          <p:cNvSpPr txBox="1">
            <a:spLocks/>
          </p:cNvSpPr>
          <p:nvPr/>
        </p:nvSpPr>
        <p:spPr>
          <a:xfrm>
            <a:off x="419647" y="1480456"/>
            <a:ext cx="5467350" cy="4600135"/>
          </a:xfrm>
          <a:prstGeom prst="rect">
            <a:avLst/>
          </a:prstGeom>
          <a:solidFill>
            <a:srgbClr val="FFFFFF"/>
          </a:solidFill>
          <a:ln w="19050">
            <a:solidFill>
              <a:srgbClr val="92D050"/>
            </a:solidFill>
          </a:ln>
          <a:effectLst>
            <a:outerShdw blurRad="50800" dist="38100" dir="13500000" algn="br" rotWithShape="0">
              <a:prstClr val="black">
                <a:alpha val="40000"/>
              </a:prstClr>
            </a:outerShdw>
          </a:effectLst>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700" noProof="0" dirty="0">
              <a:latin typeface="Gill Sans MT" panose="020B0502020104020203" pitchFamily="34" charset="0"/>
            </a:endParaRPr>
          </a:p>
          <a:p>
            <a:r>
              <a:rPr lang="es-ES_tradnl" sz="1700" dirty="0">
                <a:latin typeface="Gill Sans MT" panose="020B0502020104020203" pitchFamily="34" charset="0"/>
              </a:rPr>
              <a:t>Servicios de transportación para citas médicas.</a:t>
            </a:r>
          </a:p>
          <a:p>
            <a:r>
              <a:rPr lang="es-ES_tradnl" sz="1700" dirty="0">
                <a:latin typeface="Gill Sans MT" panose="020B0502020104020203" pitchFamily="34" charset="0"/>
              </a:rPr>
              <a:t>Educación en salud para los afiliados con condiciones crónicas.</a:t>
            </a:r>
          </a:p>
          <a:p>
            <a:r>
              <a:rPr lang="es-ES_tradnl" sz="1700" dirty="0">
                <a:latin typeface="Gill Sans MT" panose="020B0502020104020203" pitchFamily="34" charset="0"/>
              </a:rPr>
              <a:t>Servicios especiales suplementarios:</a:t>
            </a:r>
          </a:p>
          <a:p>
            <a:pPr lvl="1">
              <a:buFont typeface="Courier New" panose="02070309020205020404" pitchFamily="49" charset="0"/>
              <a:buChar char="o"/>
            </a:pPr>
            <a:r>
              <a:rPr lang="es-ES_tradnl" sz="1700" dirty="0">
                <a:latin typeface="Gill Sans MT" panose="020B0502020104020203" pitchFamily="34" charset="0"/>
              </a:rPr>
              <a:t>Transportación a lugares no relacionados a la salud (dentro de la red)</a:t>
            </a:r>
          </a:p>
          <a:p>
            <a:pPr lvl="1">
              <a:buFont typeface="Courier New" panose="02070309020205020404" pitchFamily="49" charset="0"/>
              <a:buChar char="o"/>
            </a:pPr>
            <a:r>
              <a:rPr lang="es-ES_tradnl" sz="1700" dirty="0">
                <a:latin typeface="Gill Sans MT" panose="020B0502020104020203" pitchFamily="34" charset="0"/>
              </a:rPr>
              <a:t>Aportaciones para la compra de alimentos saludables, así como el pago de electricidad, agua, teléfono, internet, entre otros servicios.</a:t>
            </a:r>
          </a:p>
          <a:p>
            <a:pPr lvl="1">
              <a:buFont typeface="Courier New" panose="02070309020205020404" pitchFamily="49" charset="0"/>
              <a:buChar char="o"/>
            </a:pPr>
            <a:r>
              <a:rPr lang="es-ES_tradnl" sz="1600" dirty="0">
                <a:latin typeface="Gill Sans MT" panose="020B0502020104020203" pitchFamily="34" charset="0"/>
              </a:rPr>
              <a:t>Asistencia en el hogar:</a:t>
            </a:r>
          </a:p>
          <a:p>
            <a:pPr lvl="2">
              <a:buFont typeface="Wingdings" panose="05000000000000000000" pitchFamily="2" charset="2"/>
              <a:buChar char="ü"/>
            </a:pPr>
            <a:r>
              <a:rPr lang="es-ES_tradnl" sz="1600" dirty="0">
                <a:latin typeface="Gill Sans MT" panose="020B0502020104020203" pitchFamily="34" charset="0"/>
              </a:rPr>
              <a:t>Reparaciones y servicios simples: corte de grama simple, peluquería (lavado, corte y secado), plomería, reparaciones electricidad, servicio de cerrajería, limpieza/desinfección preventiva al hogar, control de plagas y asistencia tecnológica.</a:t>
            </a:r>
          </a:p>
        </p:txBody>
      </p:sp>
      <p:cxnSp>
        <p:nvCxnSpPr>
          <p:cNvPr id="5" name="Divider">
            <a:extLst>
              <a:ext uri="{FF2B5EF4-FFF2-40B4-BE49-F238E27FC236}">
                <a16:creationId xmlns:a16="http://schemas.microsoft.com/office/drawing/2014/main" id="{66926974-E727-D612-BC09-C6E48A5DA76D}"/>
              </a:ext>
              <a:ext uri="{C183D7F6-B498-43B3-948B-1728B52AA6E4}">
                <adec:decorative xmlns:adec="http://schemas.microsoft.com/office/drawing/2017/decorative" val="1"/>
              </a:ext>
            </a:extLst>
          </p:cNvPr>
          <p:cNvCxnSpPr/>
          <p:nvPr/>
        </p:nvCxnSpPr>
        <p:spPr>
          <a:xfrm>
            <a:off x="193589" y="106453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D129C74D-96F2-F34D-C81C-EB9FA30F8C43}"/>
              </a:ext>
            </a:extLst>
          </p:cNvPr>
          <p:cNvSpPr txBox="1">
            <a:spLocks noGrp="1"/>
          </p:cNvSpPr>
          <p:nvPr>
            <p:ph type="title" idx="4294967295"/>
          </p:nvPr>
        </p:nvSpPr>
        <p:spPr>
          <a:xfrm>
            <a:off x="193589" y="124735"/>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600" b="1" dirty="0">
                <a:solidFill>
                  <a:srgbClr val="199C63"/>
                </a:solidFill>
                <a:latin typeface="Gill Sans MT" panose="020B0502020104020203" pitchFamily="34" charset="0"/>
              </a:rPr>
              <a:t>MOC 1: Descripción de la población SNP</a:t>
            </a:r>
            <a:br>
              <a:rPr lang="es-ES_tradnl" sz="3600" b="1" dirty="0">
                <a:solidFill>
                  <a:srgbClr val="199C63"/>
                </a:solidFill>
                <a:latin typeface="Gill Sans MT" panose="020B0502020104020203" pitchFamily="34" charset="0"/>
              </a:rPr>
            </a:br>
            <a:r>
              <a:rPr lang="es-ES_tradnl" sz="3200" b="1" dirty="0">
                <a:solidFill>
                  <a:srgbClr val="96C93E"/>
                </a:solidFill>
                <a:latin typeface="Gill Sans MT" panose="020B0502020104020203" pitchFamily="34" charset="0"/>
              </a:rPr>
              <a:t>Servicios especializados para la población D-SNP y C-SNP</a:t>
            </a:r>
            <a:endParaRPr kumimoji="0" lang="en-US" sz="28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951377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oogle Shape;219;p17">
            <a:extLst>
              <a:ext uri="{FF2B5EF4-FFF2-40B4-BE49-F238E27FC236}">
                <a16:creationId xmlns:a16="http://schemas.microsoft.com/office/drawing/2014/main" id="{DB7BAA76-EBEF-4A51-93CF-F038DBE20167}"/>
              </a:ext>
              <a:ext uri="{C183D7F6-B498-43B3-948B-1728B52AA6E4}">
                <adec:decorative xmlns:adec="http://schemas.microsoft.com/office/drawing/2017/decorative" val="1"/>
              </a:ext>
            </a:extLst>
          </p:cNvPr>
          <p:cNvGrpSpPr/>
          <p:nvPr/>
        </p:nvGrpSpPr>
        <p:grpSpPr>
          <a:xfrm>
            <a:off x="3243756" y="914401"/>
            <a:ext cx="5694022" cy="2864346"/>
            <a:chOff x="3305291" y="1419150"/>
            <a:chExt cx="2512171" cy="1259042"/>
          </a:xfrm>
          <a:solidFill>
            <a:srgbClr val="96C93E"/>
          </a:solidFill>
        </p:grpSpPr>
        <p:sp>
          <p:nvSpPr>
            <p:cNvPr id="8" name="Google Shape;220;p17">
              <a:extLst>
                <a:ext uri="{FF2B5EF4-FFF2-40B4-BE49-F238E27FC236}">
                  <a16:creationId xmlns:a16="http://schemas.microsoft.com/office/drawing/2014/main" id="{D41C4941-F735-9321-8968-0C24C55E2932}"/>
                </a:ext>
              </a:extLst>
            </p:cNvPr>
            <p:cNvSpPr/>
            <p:nvPr/>
          </p:nvSpPr>
          <p:spPr>
            <a:xfrm>
              <a:off x="3831018" y="1419150"/>
              <a:ext cx="1986444" cy="1259042"/>
            </a:xfrm>
            <a:custGeom>
              <a:avLst/>
              <a:gdLst/>
              <a:ahLst/>
              <a:cxnLst/>
              <a:rect l="l" t="t" r="r" b="b"/>
              <a:pathLst>
                <a:path w="12454" h="8781" extrusionOk="0">
                  <a:moveTo>
                    <a:pt x="0" y="1"/>
                  </a:moveTo>
                  <a:lnTo>
                    <a:pt x="0" y="8780"/>
                  </a:lnTo>
                  <a:lnTo>
                    <a:pt x="12075" y="8780"/>
                  </a:lnTo>
                  <a:cubicBezTo>
                    <a:pt x="12291" y="8780"/>
                    <a:pt x="12453" y="8618"/>
                    <a:pt x="12453" y="8428"/>
                  </a:cubicBezTo>
                  <a:lnTo>
                    <a:pt x="12453" y="379"/>
                  </a:lnTo>
                  <a:cubicBezTo>
                    <a:pt x="12453" y="163"/>
                    <a:pt x="12291" y="1"/>
                    <a:pt x="12075" y="1"/>
                  </a:cubicBezTo>
                  <a:close/>
                </a:path>
              </a:pathLst>
            </a:custGeom>
            <a:grpFill/>
            <a:ln>
              <a:noFill/>
            </a:ln>
            <a:effectLst>
              <a:outerShdw blurRad="85725" dist="57150" dir="1380000" algn="bl" rotWithShape="0">
                <a:srgbClr val="000000">
                  <a:alpha val="20000"/>
                </a:srgb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10" name="Google Shape;221;p17">
              <a:extLst>
                <a:ext uri="{FF2B5EF4-FFF2-40B4-BE49-F238E27FC236}">
                  <a16:creationId xmlns:a16="http://schemas.microsoft.com/office/drawing/2014/main" id="{0B7A2F50-AC63-DFE4-3DBF-17A3E4A40E13}"/>
                </a:ext>
              </a:extLst>
            </p:cNvPr>
            <p:cNvSpPr/>
            <p:nvPr/>
          </p:nvSpPr>
          <p:spPr>
            <a:xfrm>
              <a:off x="3305291" y="1572212"/>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grpFill/>
            <a:ln>
              <a:noFill/>
            </a:ln>
            <a:effectLst>
              <a:outerShdw blurRad="71438" dist="47625" dir="1200000" algn="bl" rotWithShape="0">
                <a:sysClr val="windowText" lastClr="000000">
                  <a:alpha val="20000"/>
                </a:sys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11" name="Google Shape;222;p17">
              <a:extLst>
                <a:ext uri="{FF2B5EF4-FFF2-40B4-BE49-F238E27FC236}">
                  <a16:creationId xmlns:a16="http://schemas.microsoft.com/office/drawing/2014/main" id="{1490268D-736F-164E-C1FA-16A252E1B616}"/>
                </a:ext>
              </a:extLst>
            </p:cNvPr>
            <p:cNvSpPr txBox="1"/>
            <p:nvPr/>
          </p:nvSpPr>
          <p:spPr>
            <a:xfrm>
              <a:off x="3451351" y="1855020"/>
              <a:ext cx="330000" cy="387300"/>
            </a:xfrm>
            <a:prstGeom prst="rect">
              <a:avLst/>
            </a:prstGeom>
            <a:grpFill/>
            <a:ln>
              <a:noFill/>
            </a:ln>
          </p:spPr>
          <p:txBody>
            <a:bodyPr spcFirstLastPara="1" wrap="square" lIns="121900" tIns="121900" rIns="121900" bIns="121900" anchor="ctr" anchorCtr="0">
              <a:noAutofit/>
            </a:bodyPr>
            <a:lstStyle/>
            <a:p>
              <a:pPr>
                <a:defRPr/>
              </a:pPr>
              <a:r>
                <a:rPr lang="en-US" sz="2667" b="1" kern="0" noProof="0" dirty="0">
                  <a:solidFill>
                    <a:srgbClr val="0E6937"/>
                  </a:solidFill>
                  <a:latin typeface="Roboto"/>
                  <a:ea typeface="Roboto"/>
                  <a:cs typeface="Roboto"/>
                  <a:sym typeface="Roboto"/>
                </a:rPr>
                <a:t>2</a:t>
              </a:r>
            </a:p>
          </p:txBody>
        </p:sp>
      </p:grpSp>
      <p:sp>
        <p:nvSpPr>
          <p:cNvPr id="3" name="Google Shape;223;p17">
            <a:extLst>
              <a:ext uri="{FF2B5EF4-FFF2-40B4-BE49-F238E27FC236}">
                <a16:creationId xmlns:a16="http://schemas.microsoft.com/office/drawing/2014/main" id="{58E1E582-7889-5744-5AAF-77D022DAFEA3}"/>
              </a:ext>
            </a:extLst>
          </p:cNvPr>
          <p:cNvSpPr txBox="1">
            <a:spLocks noGrp="1"/>
          </p:cNvSpPr>
          <p:nvPr>
            <p:ph type="title" idx="4294967295"/>
          </p:nvPr>
        </p:nvSpPr>
        <p:spPr>
          <a:xfrm>
            <a:off x="4585490" y="1683789"/>
            <a:ext cx="4212622" cy="1325563"/>
          </a:xfrm>
          <a:prstGeom prst="rect">
            <a:avLst/>
          </a:prstGeom>
          <a:solidFill>
            <a:srgbClr val="96C93E"/>
          </a:solidFill>
          <a:ln>
            <a:noFill/>
          </a:ln>
        </p:spPr>
        <p:txBody>
          <a:bodyPr spcFirstLastPara="1" wrap="square" lIns="121900" tIns="121900" rIns="121900" bIns="121900" anchor="ctr" anchorCtr="0">
            <a:noAutofit/>
          </a:bodyPr>
          <a:lstStyle/>
          <a:p>
            <a:pPr lvl="0" algn="ctr">
              <a:lnSpc>
                <a:spcPct val="100000"/>
              </a:lnSpc>
              <a:spcBef>
                <a:spcPts val="0"/>
              </a:spcBef>
              <a:buSzPct val="50000"/>
              <a:defRPr/>
            </a:pPr>
            <a:r>
              <a:rPr lang="es-ES_tradnl" sz="3600" b="1" kern="0" dirty="0">
                <a:solidFill>
                  <a:srgbClr val="0E6937"/>
                </a:solidFill>
                <a:latin typeface="Gill Sans MT" panose="020B0502020104020203" pitchFamily="34" charset="0"/>
              </a:rPr>
              <a:t>Coordinación de</a:t>
            </a:r>
            <a:br>
              <a:rPr lang="es-ES_tradnl" sz="3600" b="1" kern="0" dirty="0">
                <a:solidFill>
                  <a:srgbClr val="0E6937"/>
                </a:solidFill>
                <a:latin typeface="Gill Sans MT" panose="020B0502020104020203" pitchFamily="34" charset="0"/>
              </a:rPr>
            </a:br>
            <a:r>
              <a:rPr lang="es-ES_tradnl" sz="3600" b="1" kern="0" dirty="0">
                <a:solidFill>
                  <a:srgbClr val="0E6937"/>
                </a:solidFill>
                <a:latin typeface="Gill Sans MT" panose="020B0502020104020203" pitchFamily="34" charset="0"/>
              </a:rPr>
              <a:t>cuidado</a:t>
            </a:r>
            <a:endParaRPr lang="en-US" sz="3600" b="1" kern="0" noProof="0" dirty="0">
              <a:solidFill>
                <a:srgbClr val="0E6937"/>
              </a:solidFill>
              <a:latin typeface="Gill Sans MT" panose="020B0502020104020203" pitchFamily="34" charset="0"/>
            </a:endParaRPr>
          </a:p>
        </p:txBody>
      </p:sp>
    </p:spTree>
    <p:extLst>
      <p:ext uri="{BB962C8B-B14F-4D97-AF65-F5344CB8AC3E}">
        <p14:creationId xmlns:p14="http://schemas.microsoft.com/office/powerpoint/2010/main" val="3443125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a:extLst>
              <a:ext uri="{FF2B5EF4-FFF2-40B4-BE49-F238E27FC236}">
                <a16:creationId xmlns:a16="http://schemas.microsoft.com/office/drawing/2014/main" id="{F04CF42C-EE58-090F-AC08-6BDFF6E02B60}"/>
              </a:ext>
            </a:extLst>
          </p:cNvPr>
          <p:cNvSpPr>
            <a:spLocks noGrp="1"/>
          </p:cNvSpPr>
          <p:nvPr>
            <p:ph type="body" sz="quarter" idx="10"/>
          </p:nvPr>
        </p:nvSpPr>
        <p:spPr/>
        <p:txBody>
          <a:bodyPr>
            <a:normAutofit fontScale="92500" lnSpcReduction="10000"/>
          </a:bodyPr>
          <a:lstStyle/>
          <a:p>
            <a:endParaRPr lang="en-US" noProof="0" dirty="0"/>
          </a:p>
        </p:txBody>
      </p:sp>
      <p:sp>
        <p:nvSpPr>
          <p:cNvPr id="4" name="Page Number">
            <a:extLst>
              <a:ext uri="{FF2B5EF4-FFF2-40B4-BE49-F238E27FC236}">
                <a16:creationId xmlns:a16="http://schemas.microsoft.com/office/drawing/2014/main" id="{C4D0E853-D508-6AC3-9162-4F872F21AB56}"/>
              </a:ext>
            </a:extLst>
          </p:cNvPr>
          <p:cNvSpPr>
            <a:spLocks noGrp="1"/>
          </p:cNvSpPr>
          <p:nvPr>
            <p:ph type="sldNum" sz="quarter" idx="4"/>
          </p:nvPr>
        </p:nvSpPr>
        <p:spPr/>
        <p:txBody>
          <a:bodyPr/>
          <a:lstStyle/>
          <a:p>
            <a:fld id="{42EC8CDA-1662-F249-B76F-7FD4977C24F0}" type="slidenum">
              <a:rPr lang="en-US" noProof="0" smtClean="0"/>
              <a:pPr/>
              <a:t>12</a:t>
            </a:fld>
            <a:endParaRPr lang="en-US" noProof="0" dirty="0"/>
          </a:p>
        </p:txBody>
      </p:sp>
      <p:pic>
        <p:nvPicPr>
          <p:cNvPr id="3" name="Picture 2">
            <a:extLst>
              <a:ext uri="{FF2B5EF4-FFF2-40B4-BE49-F238E27FC236}">
                <a16:creationId xmlns:a16="http://schemas.microsoft.com/office/drawing/2014/main" id="{963B1397-9835-5DAA-F258-3415101CF25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77" b="77"/>
          <a:stretch/>
        </p:blipFill>
        <p:spPr>
          <a:xfrm>
            <a:off x="7324369" y="1921053"/>
            <a:ext cx="3710102" cy="3476032"/>
          </a:xfrm>
          <a:prstGeom prst="rect">
            <a:avLst/>
          </a:prstGeom>
          <a:ln>
            <a:noFill/>
          </a:ln>
          <a:effectLst>
            <a:outerShdw blurRad="292100" dist="139700" dir="2700000" algn="tl" rotWithShape="0">
              <a:srgbClr val="333333">
                <a:alpha val="65000"/>
              </a:srgbClr>
            </a:outerShdw>
          </a:effectLst>
        </p:spPr>
      </p:pic>
      <p:graphicFrame>
        <p:nvGraphicFramePr>
          <p:cNvPr id="10" name="Diagram 9" descr="Three points on what care coordination establishes.">
            <a:extLst>
              <a:ext uri="{FF2B5EF4-FFF2-40B4-BE49-F238E27FC236}">
                <a16:creationId xmlns:a16="http://schemas.microsoft.com/office/drawing/2014/main" id="{AA8E4EEB-514F-80E4-DD3D-73BD4B34CB85}"/>
              </a:ext>
            </a:extLst>
          </p:cNvPr>
          <p:cNvGraphicFramePr/>
          <p:nvPr>
            <p:extLst>
              <p:ext uri="{D42A27DB-BD31-4B8C-83A1-F6EECF244321}">
                <p14:modId xmlns:p14="http://schemas.microsoft.com/office/powerpoint/2010/main" val="3168905902"/>
              </p:ext>
            </p:extLst>
          </p:nvPr>
        </p:nvGraphicFramePr>
        <p:xfrm>
          <a:off x="603019" y="1871527"/>
          <a:ext cx="6102581" cy="38755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Content">
            <a:extLst>
              <a:ext uri="{FF2B5EF4-FFF2-40B4-BE49-F238E27FC236}">
                <a16:creationId xmlns:a16="http://schemas.microsoft.com/office/drawing/2014/main" id="{11FFDB02-48CB-5A5F-4095-BF83F4BE1D8A}"/>
              </a:ext>
            </a:extLst>
          </p:cNvPr>
          <p:cNvSpPr txBox="1">
            <a:spLocks/>
          </p:cNvSpPr>
          <p:nvPr/>
        </p:nvSpPr>
        <p:spPr>
          <a:xfrm>
            <a:off x="250402" y="1131299"/>
            <a:ext cx="10359934" cy="53649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_tradnl" sz="2000" b="1" dirty="0">
                <a:latin typeface="Gill Sans MT" panose="020B0502020104020203" pitchFamily="34" charset="0"/>
              </a:rPr>
              <a:t>La coordinación de cuidado establece lo siguiente:</a:t>
            </a:r>
          </a:p>
        </p:txBody>
      </p:sp>
      <p:cxnSp>
        <p:nvCxnSpPr>
          <p:cNvPr id="8" name="Divider">
            <a:extLst>
              <a:ext uri="{FF2B5EF4-FFF2-40B4-BE49-F238E27FC236}">
                <a16:creationId xmlns:a16="http://schemas.microsoft.com/office/drawing/2014/main" id="{52BEAF5D-06C7-C281-3ADF-864B91B10BAE}"/>
              </a:ext>
              <a:ext uri="{C183D7F6-B498-43B3-948B-1728B52AA6E4}">
                <adec:decorative xmlns:adec="http://schemas.microsoft.com/office/drawing/2017/decorative" val="1"/>
              </a:ext>
            </a:extLst>
          </p:cNvPr>
          <p:cNvCxnSpPr/>
          <p:nvPr/>
        </p:nvCxnSpPr>
        <p:spPr>
          <a:xfrm>
            <a:off x="193589" y="1012284"/>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6CD2D920-74D6-AAC2-C246-BBCC43E718BE}"/>
              </a:ext>
            </a:extLst>
          </p:cNvPr>
          <p:cNvSpPr txBox="1">
            <a:spLocks noGrp="1"/>
          </p:cNvSpPr>
          <p:nvPr>
            <p:ph type="title" idx="4294967295"/>
          </p:nvPr>
        </p:nvSpPr>
        <p:spPr>
          <a:xfrm>
            <a:off x="193589" y="103516"/>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2: Coordinación de Cuidado</a:t>
            </a:r>
            <a:endParaRPr kumimoji="0" lang="en-US" sz="28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613218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ooter">
            <a:extLst>
              <a:ext uri="{FF2B5EF4-FFF2-40B4-BE49-F238E27FC236}">
                <a16:creationId xmlns:a16="http://schemas.microsoft.com/office/drawing/2014/main" id="{89E7EBEC-21B7-688E-9EFA-C079AC3CEA06}"/>
              </a:ext>
            </a:extLst>
          </p:cNvPr>
          <p:cNvSpPr>
            <a:spLocks noGrp="1"/>
          </p:cNvSpPr>
          <p:nvPr>
            <p:ph type="body" sz="quarter" idx="10"/>
          </p:nvPr>
        </p:nvSpPr>
        <p:spPr/>
        <p:txBody>
          <a:bodyPr>
            <a:normAutofit fontScale="92500" lnSpcReduction="10000"/>
          </a:bodyPr>
          <a:lstStyle/>
          <a:p>
            <a:endParaRPr lang="en-US" noProof="0" dirty="0"/>
          </a:p>
        </p:txBody>
      </p:sp>
      <p:sp>
        <p:nvSpPr>
          <p:cNvPr id="34" name="Page Number">
            <a:extLst>
              <a:ext uri="{FF2B5EF4-FFF2-40B4-BE49-F238E27FC236}">
                <a16:creationId xmlns:a16="http://schemas.microsoft.com/office/drawing/2014/main" id="{FDD23A3A-7D83-2117-B5BC-8E380D1ED678}"/>
              </a:ext>
            </a:extLst>
          </p:cNvPr>
          <p:cNvSpPr>
            <a:spLocks noGrp="1"/>
          </p:cNvSpPr>
          <p:nvPr>
            <p:ph type="sldNum" sz="quarter" idx="4"/>
          </p:nvPr>
        </p:nvSpPr>
        <p:spPr/>
        <p:txBody>
          <a:bodyPr/>
          <a:lstStyle/>
          <a:p>
            <a:fld id="{42EC8CDA-1662-F249-B76F-7FD4977C24F0}" type="slidenum">
              <a:rPr lang="en-US" noProof="0" smtClean="0"/>
              <a:pPr/>
              <a:t>13</a:t>
            </a:fld>
            <a:endParaRPr lang="en-US" noProof="0" dirty="0"/>
          </a:p>
        </p:txBody>
      </p:sp>
      <p:graphicFrame>
        <p:nvGraphicFramePr>
          <p:cNvPr id="20" name="Content Placeholder 14">
            <a:extLst>
              <a:ext uri="{FF2B5EF4-FFF2-40B4-BE49-F238E27FC236}">
                <a16:creationId xmlns:a16="http://schemas.microsoft.com/office/drawing/2014/main" id="{ED0F25D3-8BD7-31F7-1BC2-4314DDE765D7}"/>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3274352830"/>
              </p:ext>
            </p:extLst>
          </p:nvPr>
        </p:nvGraphicFramePr>
        <p:xfrm>
          <a:off x="410930" y="4611908"/>
          <a:ext cx="11295977" cy="1734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 8" descr="Diagram showing the sections of the Health Risk Assessment that are assessed to help identify the needs of members: Medical, Functional, Cognitive, Psychosocial, Social Determinants, and Mental Health.">
            <a:extLst>
              <a:ext uri="{FF2B5EF4-FFF2-40B4-BE49-F238E27FC236}">
                <a16:creationId xmlns:a16="http://schemas.microsoft.com/office/drawing/2014/main" id="{58E9642E-0382-31F0-58D9-46A42CCF181C}"/>
              </a:ext>
            </a:extLst>
          </p:cNvPr>
          <p:cNvGrpSpPr/>
          <p:nvPr/>
        </p:nvGrpSpPr>
        <p:grpSpPr>
          <a:xfrm>
            <a:off x="329307" y="1948766"/>
            <a:ext cx="11566798" cy="4001163"/>
            <a:chOff x="2203391" y="1455156"/>
            <a:chExt cx="9887723" cy="4109030"/>
          </a:xfrm>
        </p:grpSpPr>
        <p:cxnSp>
          <p:nvCxnSpPr>
            <p:cNvPr id="10" name="Straight Connector 9">
              <a:extLst>
                <a:ext uri="{FF2B5EF4-FFF2-40B4-BE49-F238E27FC236}">
                  <a16:creationId xmlns:a16="http://schemas.microsoft.com/office/drawing/2014/main" id="{D43DCE1D-9FDC-6DCA-D70D-1EA4C5E52F23}"/>
                </a:ext>
              </a:extLst>
            </p:cNvPr>
            <p:cNvCxnSpPr>
              <a:cxnSpLocks/>
            </p:cNvCxnSpPr>
            <p:nvPr/>
          </p:nvCxnSpPr>
          <p:spPr>
            <a:xfrm>
              <a:off x="7722082" y="2646263"/>
              <a:ext cx="0" cy="567454"/>
            </a:xfrm>
            <a:prstGeom prst="line">
              <a:avLst/>
            </a:prstGeom>
            <a:ln w="28575">
              <a:solidFill>
                <a:srgbClr val="00A1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67CCD22-A871-4B59-1276-55AEC750461D}"/>
                </a:ext>
              </a:extLst>
            </p:cNvPr>
            <p:cNvCxnSpPr>
              <a:cxnSpLocks/>
            </p:cNvCxnSpPr>
            <p:nvPr/>
          </p:nvCxnSpPr>
          <p:spPr>
            <a:xfrm>
              <a:off x="9389604" y="2637384"/>
              <a:ext cx="8878" cy="576333"/>
            </a:xfrm>
            <a:prstGeom prst="line">
              <a:avLst/>
            </a:prstGeom>
            <a:ln w="28575">
              <a:solidFill>
                <a:srgbClr val="00A1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686298D-B66C-713F-835A-6C627D740E5B}"/>
                </a:ext>
              </a:extLst>
            </p:cNvPr>
            <p:cNvCxnSpPr/>
            <p:nvPr/>
          </p:nvCxnSpPr>
          <p:spPr>
            <a:xfrm>
              <a:off x="6008077" y="3039596"/>
              <a:ext cx="0" cy="495300"/>
            </a:xfrm>
            <a:prstGeom prst="line">
              <a:avLst/>
            </a:prstGeom>
            <a:ln w="28575">
              <a:solidFill>
                <a:srgbClr val="00A1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D883996-AA25-0C81-340D-0AAE53CABCAE}"/>
                </a:ext>
              </a:extLst>
            </p:cNvPr>
            <p:cNvCxnSpPr/>
            <p:nvPr/>
          </p:nvCxnSpPr>
          <p:spPr>
            <a:xfrm>
              <a:off x="6008077" y="2649217"/>
              <a:ext cx="0" cy="399257"/>
            </a:xfrm>
            <a:prstGeom prst="line">
              <a:avLst/>
            </a:prstGeom>
            <a:ln w="28575">
              <a:solidFill>
                <a:srgbClr val="00A160"/>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F0AF4E66-6983-E624-80DD-FFBB854E4E87}"/>
                </a:ext>
              </a:extLst>
            </p:cNvPr>
            <p:cNvCxnSpPr>
              <a:cxnSpLocks/>
            </p:cNvCxnSpPr>
            <p:nvPr/>
          </p:nvCxnSpPr>
          <p:spPr>
            <a:xfrm>
              <a:off x="2659476" y="2646263"/>
              <a:ext cx="8733280" cy="0"/>
            </a:xfrm>
            <a:prstGeom prst="line">
              <a:avLst/>
            </a:prstGeom>
            <a:ln w="28575">
              <a:solidFill>
                <a:srgbClr val="00A16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A441C47-969E-A570-5C82-61E48EDF7118}"/>
                </a:ext>
              </a:extLst>
            </p:cNvPr>
            <p:cNvCxnSpPr/>
            <p:nvPr/>
          </p:nvCxnSpPr>
          <p:spPr>
            <a:xfrm>
              <a:off x="2659476" y="2631789"/>
              <a:ext cx="0" cy="495300"/>
            </a:xfrm>
            <a:prstGeom prst="line">
              <a:avLst/>
            </a:prstGeom>
            <a:ln w="28575">
              <a:solidFill>
                <a:srgbClr val="00A1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F679640-4414-BF15-10B1-BCF1AD8C2E3B}"/>
                </a:ext>
              </a:extLst>
            </p:cNvPr>
            <p:cNvCxnSpPr/>
            <p:nvPr/>
          </p:nvCxnSpPr>
          <p:spPr>
            <a:xfrm>
              <a:off x="4293082" y="2637382"/>
              <a:ext cx="0" cy="495300"/>
            </a:xfrm>
            <a:prstGeom prst="line">
              <a:avLst/>
            </a:prstGeom>
            <a:ln w="28575">
              <a:solidFill>
                <a:srgbClr val="00A160"/>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F4A00B44-9078-66DE-8AB1-776F85974AF0}"/>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6448081" y="1455156"/>
              <a:ext cx="1168700" cy="1243207"/>
            </a:xfrm>
            <a:prstGeom prst="rect">
              <a:avLst/>
            </a:prstGeom>
          </p:spPr>
        </p:pic>
        <p:graphicFrame>
          <p:nvGraphicFramePr>
            <p:cNvPr id="18" name="Diagram 5">
              <a:extLst>
                <a:ext uri="{FF2B5EF4-FFF2-40B4-BE49-F238E27FC236}">
                  <a16:creationId xmlns:a16="http://schemas.microsoft.com/office/drawing/2014/main" id="{F4BB2D08-541E-981F-88D7-191911CDC245}"/>
                </a:ext>
              </a:extLst>
            </p:cNvPr>
            <p:cNvGraphicFramePr/>
            <p:nvPr>
              <p:extLst>
                <p:ext uri="{D42A27DB-BD31-4B8C-83A1-F6EECF244321}">
                  <p14:modId xmlns:p14="http://schemas.microsoft.com/office/powerpoint/2010/main" val="917187433"/>
                </p:ext>
              </p:extLst>
            </p:nvPr>
          </p:nvGraphicFramePr>
          <p:xfrm>
            <a:off x="2203391" y="2481658"/>
            <a:ext cx="9887723" cy="308252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sp>
        <p:nvSpPr>
          <p:cNvPr id="8" name="Rectangle 7">
            <a:extLst>
              <a:ext uri="{FF2B5EF4-FFF2-40B4-BE49-F238E27FC236}">
                <a16:creationId xmlns:a16="http://schemas.microsoft.com/office/drawing/2014/main" id="{D53CD4A9-9617-3C4B-69EE-FF3996F06D00}"/>
              </a:ext>
            </a:extLst>
          </p:cNvPr>
          <p:cNvSpPr/>
          <p:nvPr/>
        </p:nvSpPr>
        <p:spPr>
          <a:xfrm>
            <a:off x="196400" y="1327157"/>
            <a:ext cx="11757407" cy="646331"/>
          </a:xfrm>
          <a:prstGeom prst="rect">
            <a:avLst/>
          </a:prstGeom>
          <a:noFill/>
        </p:spPr>
        <p:txBody>
          <a:bodyPr wrap="square">
            <a:spAutoFit/>
          </a:bodyPr>
          <a:lstStyle/>
          <a:p>
            <a:r>
              <a:rPr lang="es-ES_tradnl" dirty="0">
                <a:latin typeface="Gill Sans MT" panose="020B0502020104020203" pitchFamily="34" charset="0"/>
              </a:rPr>
              <a:t>La Evaluación de Riesgo de Salud (HRA, por sus siglas en inglés) es una herramienta diseñada para recopilar todos los </a:t>
            </a:r>
            <a:r>
              <a:rPr lang="es-ES_tradnl" u="sng" dirty="0">
                <a:latin typeface="Gill Sans MT" panose="020B0502020104020203" pitchFamily="34" charset="0"/>
              </a:rPr>
              <a:t>elementos</a:t>
            </a:r>
            <a:r>
              <a:rPr lang="es-ES_tradnl" dirty="0">
                <a:latin typeface="Gill Sans MT" panose="020B0502020104020203" pitchFamily="34" charset="0"/>
              </a:rPr>
              <a:t> que ayuden a identificar las necesidades de nuestros afiliados. Estos son:</a:t>
            </a:r>
          </a:p>
        </p:txBody>
      </p:sp>
      <p:cxnSp>
        <p:nvCxnSpPr>
          <p:cNvPr id="7" name="Straight Connector 6">
            <a:extLst>
              <a:ext uri="{FF2B5EF4-FFF2-40B4-BE49-F238E27FC236}">
                <a16:creationId xmlns:a16="http://schemas.microsoft.com/office/drawing/2014/main" id="{009EE724-C251-D936-9854-D5EF108F1F00}"/>
              </a:ext>
              <a:ext uri="{C183D7F6-B498-43B3-948B-1728B52AA6E4}">
                <adec:decorative xmlns:adec="http://schemas.microsoft.com/office/drawing/2017/decorative" val="1"/>
              </a:ext>
            </a:extLst>
          </p:cNvPr>
          <p:cNvCxnSpPr/>
          <p:nvPr/>
        </p:nvCxnSpPr>
        <p:spPr>
          <a:xfrm>
            <a:off x="164032" y="1100722"/>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8692AF9C-224E-F0B3-B7C2-78D641CF51B1}"/>
              </a:ext>
            </a:extLst>
          </p:cNvPr>
          <p:cNvSpPr txBox="1">
            <a:spLocks noGrp="1"/>
          </p:cNvSpPr>
          <p:nvPr>
            <p:ph type="title" idx="4294967295"/>
          </p:nvPr>
        </p:nvSpPr>
        <p:spPr>
          <a:xfrm>
            <a:off x="164032" y="135648"/>
            <a:ext cx="9144000" cy="89509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lnSpc>
                <a:spcPct val="100000"/>
              </a:lnSpc>
              <a:spcBef>
                <a:spcPts val="0"/>
              </a:spcBef>
              <a:defRPr/>
            </a:pPr>
            <a:r>
              <a:rPr lang="es-ES_tradnl" sz="3200" b="1" dirty="0">
                <a:solidFill>
                  <a:srgbClr val="199C63"/>
                </a:solidFill>
              </a:rPr>
              <a:t>MOC 2: Coordinación de Cuidado</a:t>
            </a:r>
            <a:br>
              <a:rPr lang="es-ES_tradnl" sz="3200" b="1" dirty="0">
                <a:solidFill>
                  <a:srgbClr val="199C63"/>
                </a:solidFill>
              </a:rPr>
            </a:br>
            <a:r>
              <a:rPr lang="es-ES_tradnl" sz="2800" b="1" dirty="0">
                <a:solidFill>
                  <a:srgbClr val="96C93E"/>
                </a:solidFill>
              </a:rPr>
              <a:t>Evaluación de Riesgo de Salud</a:t>
            </a:r>
            <a:endParaRPr kumimoji="0" lang="en-US" sz="2800" b="1" i="0" u="none" strike="noStrike" kern="1200" cap="none" spc="0" normalizeH="0" baseline="0" noProof="0" dirty="0">
              <a:ln>
                <a:noFill/>
              </a:ln>
              <a:solidFill>
                <a:srgbClr val="A4CD39"/>
              </a:solidFill>
              <a:effectLst/>
              <a:uLnTx/>
              <a:uFillTx/>
              <a:latin typeface="Gill Sans MT" panose="020B0502020104020203" pitchFamily="34" charset="0"/>
              <a:ea typeface="+mj-ea"/>
              <a:cs typeface="+mj-cs"/>
            </a:endParaRPr>
          </a:p>
        </p:txBody>
      </p:sp>
      <p:cxnSp>
        <p:nvCxnSpPr>
          <p:cNvPr id="19" name="Straight Connector 18">
            <a:extLst>
              <a:ext uri="{FF2B5EF4-FFF2-40B4-BE49-F238E27FC236}">
                <a16:creationId xmlns:a16="http://schemas.microsoft.com/office/drawing/2014/main" id="{8F26473B-2F9A-4B39-D277-037912E9FAFF}"/>
              </a:ext>
              <a:ext uri="{C183D7F6-B498-43B3-948B-1728B52AA6E4}">
                <adec:decorative xmlns:adec="http://schemas.microsoft.com/office/drawing/2017/decorative" val="1"/>
              </a:ext>
            </a:extLst>
          </p:cNvPr>
          <p:cNvCxnSpPr>
            <a:cxnSpLocks/>
          </p:cNvCxnSpPr>
          <p:nvPr/>
        </p:nvCxnSpPr>
        <p:spPr>
          <a:xfrm>
            <a:off x="11089340" y="3101144"/>
            <a:ext cx="0" cy="637139"/>
          </a:xfrm>
          <a:prstGeom prst="line">
            <a:avLst/>
          </a:prstGeom>
          <a:ln w="28575">
            <a:solidFill>
              <a:srgbClr val="00A1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271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a:extLst>
              <a:ext uri="{FF2B5EF4-FFF2-40B4-BE49-F238E27FC236}">
                <a16:creationId xmlns:a16="http://schemas.microsoft.com/office/drawing/2014/main" id="{CCC39C39-EF07-B5C8-904A-4B693295F8CB}"/>
              </a:ext>
            </a:extLst>
          </p:cNvPr>
          <p:cNvSpPr>
            <a:spLocks noGrp="1"/>
          </p:cNvSpPr>
          <p:nvPr>
            <p:ph type="body" sz="quarter" idx="10"/>
          </p:nvPr>
        </p:nvSpPr>
        <p:spPr/>
        <p:txBody>
          <a:bodyPr>
            <a:normAutofit fontScale="92500" lnSpcReduction="10000"/>
          </a:bodyPr>
          <a:lstStyle/>
          <a:p>
            <a:endParaRPr lang="en-US" noProof="0" dirty="0"/>
          </a:p>
        </p:txBody>
      </p:sp>
      <p:sp>
        <p:nvSpPr>
          <p:cNvPr id="10" name="Page Number">
            <a:extLst>
              <a:ext uri="{FF2B5EF4-FFF2-40B4-BE49-F238E27FC236}">
                <a16:creationId xmlns:a16="http://schemas.microsoft.com/office/drawing/2014/main" id="{53303F41-B4A5-ECA3-D36B-0CAA6C0FB66E}"/>
              </a:ext>
            </a:extLst>
          </p:cNvPr>
          <p:cNvSpPr>
            <a:spLocks noGrp="1"/>
          </p:cNvSpPr>
          <p:nvPr>
            <p:ph type="sldNum" sz="quarter" idx="4"/>
          </p:nvPr>
        </p:nvSpPr>
        <p:spPr/>
        <p:txBody>
          <a:bodyPr/>
          <a:lstStyle/>
          <a:p>
            <a:fld id="{42EC8CDA-1662-F249-B76F-7FD4977C24F0}" type="slidenum">
              <a:rPr lang="en-US" noProof="0" smtClean="0"/>
              <a:pPr/>
              <a:t>14</a:t>
            </a:fld>
            <a:endParaRPr lang="en-US" noProof="0" dirty="0"/>
          </a:p>
        </p:txBody>
      </p:sp>
      <p:graphicFrame>
        <p:nvGraphicFramePr>
          <p:cNvPr id="5" name="Diagram 4">
            <a:extLst>
              <a:ext uri="{FF2B5EF4-FFF2-40B4-BE49-F238E27FC236}">
                <a16:creationId xmlns:a16="http://schemas.microsoft.com/office/drawing/2014/main" id="{861E3DAD-CCF8-02CA-A246-5251C4F6C3B8}"/>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12773762"/>
              </p:ext>
            </p:extLst>
          </p:nvPr>
        </p:nvGraphicFramePr>
        <p:xfrm>
          <a:off x="201111" y="1334762"/>
          <a:ext cx="11789775" cy="5035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4" name="Straight Connector 3">
            <a:extLst>
              <a:ext uri="{FF2B5EF4-FFF2-40B4-BE49-F238E27FC236}">
                <a16:creationId xmlns:a16="http://schemas.microsoft.com/office/drawing/2014/main" id="{6E9B7D61-B60E-1D9E-C249-C3C50B686A05}"/>
              </a:ext>
              <a:ext uri="{C183D7F6-B498-43B3-948B-1728B52AA6E4}">
                <adec:decorative xmlns:adec="http://schemas.microsoft.com/office/drawing/2017/decorative" val="1"/>
              </a:ext>
            </a:extLst>
          </p:cNvPr>
          <p:cNvCxnSpPr/>
          <p:nvPr/>
        </p:nvCxnSpPr>
        <p:spPr>
          <a:xfrm>
            <a:off x="201112" y="10321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CC9F7CBE-6CBA-1373-A4CF-F1C27639691B}"/>
              </a:ext>
            </a:extLst>
          </p:cNvPr>
          <p:cNvSpPr txBox="1">
            <a:spLocks noGrp="1"/>
          </p:cNvSpPr>
          <p:nvPr>
            <p:ph type="title" idx="4294967295"/>
          </p:nvPr>
        </p:nvSpPr>
        <p:spPr>
          <a:xfrm>
            <a:off x="201112" y="139942"/>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2900" b="1" dirty="0">
                <a:solidFill>
                  <a:srgbClr val="199C63"/>
                </a:solidFill>
                <a:latin typeface="Gill Sans MT" panose="020B0502020104020203" pitchFamily="34" charset="0"/>
              </a:rPr>
              <a:t>MOC 2: Coordinación de Cuidado</a:t>
            </a:r>
            <a:br>
              <a:rPr lang="es-ES_tradnl" sz="2800" b="1" dirty="0">
                <a:solidFill>
                  <a:srgbClr val="199C63"/>
                </a:solidFill>
                <a:latin typeface="Gill Sans MT" panose="020B0502020104020203" pitchFamily="34" charset="0"/>
              </a:rPr>
            </a:br>
            <a:r>
              <a:rPr lang="es-ES_tradnl" sz="2500" b="1" dirty="0">
                <a:solidFill>
                  <a:srgbClr val="96C93E"/>
                </a:solidFill>
                <a:latin typeface="Gill Sans MT" panose="020B0502020104020203" pitchFamily="34" charset="0"/>
              </a:rPr>
              <a:t>Evaluación de Riesgo de Salud</a:t>
            </a:r>
            <a:endParaRPr kumimoji="0" lang="en-US" sz="2500" b="1"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323053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33FDB746-5541-C33B-DB26-E4D71F4C15D8}"/>
              </a:ext>
            </a:extLst>
          </p:cNvPr>
          <p:cNvSpPr>
            <a:spLocks noGrp="1"/>
          </p:cNvSpPr>
          <p:nvPr>
            <p:ph type="body" sz="quarter" idx="10"/>
          </p:nvPr>
        </p:nvSpPr>
        <p:spPr/>
        <p:txBody>
          <a:bodyPr>
            <a:normAutofit fontScale="92500" lnSpcReduction="10000"/>
          </a:bodyPr>
          <a:lstStyle/>
          <a:p>
            <a:endParaRPr lang="en-US" noProof="0" dirty="0"/>
          </a:p>
        </p:txBody>
      </p:sp>
      <p:sp>
        <p:nvSpPr>
          <p:cNvPr id="8" name="Page Number">
            <a:extLst>
              <a:ext uri="{FF2B5EF4-FFF2-40B4-BE49-F238E27FC236}">
                <a16:creationId xmlns:a16="http://schemas.microsoft.com/office/drawing/2014/main" id="{2DC52D62-BEB9-9BAA-A173-F937BE45000D}"/>
              </a:ext>
            </a:extLst>
          </p:cNvPr>
          <p:cNvSpPr>
            <a:spLocks noGrp="1"/>
          </p:cNvSpPr>
          <p:nvPr>
            <p:ph type="sldNum" sz="quarter" idx="4"/>
          </p:nvPr>
        </p:nvSpPr>
        <p:spPr/>
        <p:txBody>
          <a:bodyPr/>
          <a:lstStyle/>
          <a:p>
            <a:fld id="{42EC8CDA-1662-F249-B76F-7FD4977C24F0}" type="slidenum">
              <a:rPr lang="en-US" noProof="0" smtClean="0"/>
              <a:pPr/>
              <a:t>15</a:t>
            </a:fld>
            <a:endParaRPr lang="en-US" noProof="0" dirty="0"/>
          </a:p>
        </p:txBody>
      </p:sp>
      <p:pic>
        <p:nvPicPr>
          <p:cNvPr id="3" name="Picture 2">
            <a:extLst>
              <a:ext uri="{FF2B5EF4-FFF2-40B4-BE49-F238E27FC236}">
                <a16:creationId xmlns:a16="http://schemas.microsoft.com/office/drawing/2014/main" id="{4DA248AC-3BAC-EE8E-3F69-4AA50343C350}"/>
              </a:ext>
              <a:ext uri="{C183D7F6-B498-43B3-948B-1728B52AA6E4}">
                <adec:decorative xmlns:adec="http://schemas.microsoft.com/office/drawing/2017/decorative" val="1"/>
              </a:ext>
            </a:extLst>
          </p:cNvPr>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6567"/>
          <a:stretch/>
        </p:blipFill>
        <p:spPr bwMode="auto">
          <a:xfrm>
            <a:off x="7934461" y="1839415"/>
            <a:ext cx="3701825" cy="3458726"/>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1FD6299F-F417-7A7D-BC67-235FBAA6C5F5}"/>
              </a:ext>
              <a:ext uri="{C183D7F6-B498-43B3-948B-1728B52AA6E4}">
                <adec:decorative xmlns:adec="http://schemas.microsoft.com/office/drawing/2017/decorative" val="1"/>
              </a:ext>
            </a:extLst>
          </p:cNvPr>
          <p:cNvGrpSpPr/>
          <p:nvPr/>
        </p:nvGrpSpPr>
        <p:grpSpPr>
          <a:xfrm>
            <a:off x="264457" y="1271405"/>
            <a:ext cx="6950381" cy="4901266"/>
            <a:chOff x="264458" y="1271405"/>
            <a:chExt cx="6719048" cy="4901266"/>
          </a:xfrm>
        </p:grpSpPr>
        <p:sp>
          <p:nvSpPr>
            <p:cNvPr id="6" name="Freeform: Shape 2">
              <a:extLst>
                <a:ext uri="{FF2B5EF4-FFF2-40B4-BE49-F238E27FC236}">
                  <a16:creationId xmlns:a16="http://schemas.microsoft.com/office/drawing/2014/main" id="{C55A8E57-5AC1-E4FD-2810-6DCE351F7D34}"/>
                </a:ext>
              </a:extLst>
            </p:cNvPr>
            <p:cNvSpPr/>
            <p:nvPr/>
          </p:nvSpPr>
          <p:spPr>
            <a:xfrm>
              <a:off x="264458" y="1271405"/>
              <a:ext cx="6719048" cy="3246807"/>
            </a:xfrm>
            <a:prstGeom prst="roundRect">
              <a:avLst/>
            </a:prstGeom>
            <a:noFill/>
            <a:ln w="28575" cap="flat" cmpd="sng" algn="ctr">
              <a:solidFill>
                <a:srgbClr val="C6E5CE"/>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224820" tIns="224820" rIns="224820" bIns="224820" numCol="1" spcCol="1270" anchor="ctr" anchorCtr="0">
              <a:noAutofit/>
            </a:bodyPr>
            <a:lstStyle/>
            <a:p>
              <a:pPr lvl="0" defTabSz="800100">
                <a:spcBef>
                  <a:spcPct val="0"/>
                </a:spcBef>
              </a:pPr>
              <a:r>
                <a:rPr lang="es-ES_tradnl" dirty="0">
                  <a:solidFill>
                    <a:schemeClr val="tx1"/>
                  </a:solidFill>
                  <a:latin typeface="Gill Sans MT" panose="020B0502020104020203" pitchFamily="34" charset="0"/>
                </a:rPr>
                <a:t>La regulación 42 CFR § 422.101(f)(1)(</a:t>
              </a:r>
              <a:r>
                <a:rPr lang="es-ES_tradnl" dirty="0" err="1">
                  <a:solidFill>
                    <a:schemeClr val="tx1"/>
                  </a:solidFill>
                  <a:latin typeface="Gill Sans MT" panose="020B0502020104020203" pitchFamily="34" charset="0"/>
                </a:rPr>
                <a:t>iv</a:t>
              </a:r>
              <a:r>
                <a:rPr lang="es-ES_tradnl" dirty="0">
                  <a:solidFill>
                    <a:schemeClr val="tx1"/>
                  </a:solidFill>
                  <a:latin typeface="Gill Sans MT" panose="020B0502020104020203" pitchFamily="34" charset="0"/>
                </a:rPr>
                <a:t>) de CMS requiere que toda la población SNP reciba un encuentro cara a cara para facilitar que el afiliado pueda participar de servicios como: </a:t>
              </a:r>
            </a:p>
            <a:p>
              <a:pPr lvl="0" defTabSz="800100">
                <a:spcBef>
                  <a:spcPct val="0"/>
                </a:spcBef>
              </a:pPr>
              <a:endParaRPr lang="es-ES_tradnl" sz="1050" dirty="0">
                <a:solidFill>
                  <a:schemeClr val="tx1"/>
                </a:solidFill>
                <a:latin typeface="Gill Sans MT" panose="020B0502020104020203" pitchFamily="34" charset="0"/>
              </a:endParaRPr>
            </a:p>
            <a:p>
              <a:pPr marL="287338" lvl="0" indent="-171450" defTabSz="800100">
                <a:spcBef>
                  <a:spcPct val="0"/>
                </a:spcBef>
                <a:buNone/>
              </a:pPr>
              <a:r>
                <a:rPr lang="es-ES_tradnl" sz="1600" dirty="0">
                  <a:solidFill>
                    <a:prstClr val="black"/>
                  </a:solidFill>
                  <a:latin typeface="Gill Sans MT" panose="020B0502020104020203" pitchFamily="34" charset="0"/>
                </a:rPr>
                <a:t>•	Cuidado de salud o manejo de cuidado o coordinación de servicios de su salud. </a:t>
              </a:r>
            </a:p>
            <a:p>
              <a:pPr marL="287338" lvl="0" indent="-171450" defTabSz="800100">
                <a:spcBef>
                  <a:spcPct val="0"/>
                </a:spcBef>
                <a:buNone/>
              </a:pPr>
              <a:endParaRPr lang="es-ES_tradnl" sz="600" dirty="0">
                <a:solidFill>
                  <a:prstClr val="black"/>
                </a:solidFill>
                <a:latin typeface="Gill Sans MT" panose="020B0502020104020203" pitchFamily="34" charset="0"/>
              </a:endParaRPr>
            </a:p>
            <a:p>
              <a:pPr marL="287338" lvl="0" indent="-171450" defTabSz="800100">
                <a:spcBef>
                  <a:spcPct val="0"/>
                </a:spcBef>
                <a:buNone/>
              </a:pPr>
              <a:r>
                <a:rPr lang="es-ES_tradnl" sz="1600" dirty="0">
                  <a:solidFill>
                    <a:prstClr val="black"/>
                  </a:solidFill>
                  <a:latin typeface="Gill Sans MT" panose="020B0502020104020203" pitchFamily="34" charset="0"/>
                </a:rPr>
                <a:t>•	Estos encuentros deben ocurrir con el consentimiento del afiliado, al menos anualmente dentro de los primeros 12 meses de afiliación. </a:t>
              </a:r>
            </a:p>
            <a:p>
              <a:pPr marL="287338" lvl="0" indent="-171450" defTabSz="800100">
                <a:spcBef>
                  <a:spcPct val="0"/>
                </a:spcBef>
                <a:buNone/>
              </a:pPr>
              <a:endParaRPr lang="es-ES_tradnl" sz="600" dirty="0">
                <a:solidFill>
                  <a:prstClr val="black"/>
                </a:solidFill>
                <a:latin typeface="Gill Sans MT" panose="020B0502020104020203" pitchFamily="34" charset="0"/>
              </a:endParaRPr>
            </a:p>
            <a:p>
              <a:pPr marL="287338" lvl="0" indent="-171450" defTabSz="800100">
                <a:spcBef>
                  <a:spcPct val="0"/>
                </a:spcBef>
                <a:buNone/>
              </a:pPr>
              <a:r>
                <a:rPr lang="es-ES_tradnl" sz="1600" dirty="0">
                  <a:solidFill>
                    <a:prstClr val="black"/>
                  </a:solidFill>
                  <a:latin typeface="Gill Sans MT" panose="020B0502020104020203" pitchFamily="34" charset="0"/>
                </a:rPr>
                <a:t>•	Estos encuentros se pueden proveer al afiliado SNP mediante visitas a su médico primario (PCP), servicios de telemedicina (videoconferencia), entre otros.</a:t>
              </a:r>
            </a:p>
          </p:txBody>
        </p:sp>
        <p:sp>
          <p:nvSpPr>
            <p:cNvPr id="7" name="Freeform: Shape 6">
              <a:extLst>
                <a:ext uri="{FF2B5EF4-FFF2-40B4-BE49-F238E27FC236}">
                  <a16:creationId xmlns:a16="http://schemas.microsoft.com/office/drawing/2014/main" id="{982D6652-02AA-35D0-2E34-421884113A52}"/>
                </a:ext>
              </a:extLst>
            </p:cNvPr>
            <p:cNvSpPr/>
            <p:nvPr/>
          </p:nvSpPr>
          <p:spPr>
            <a:xfrm>
              <a:off x="264458" y="4607859"/>
              <a:ext cx="6719048" cy="1564812"/>
            </a:xfrm>
            <a:prstGeom prst="roundRect">
              <a:avLst/>
            </a:prstGeom>
            <a:noFill/>
            <a:ln w="28575" cap="flat" cmpd="sng" algn="ctr">
              <a:solidFill>
                <a:srgbClr val="00A26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7489" tIns="97489" rIns="97489" bIns="97489" numCol="1" spcCol="1270" anchor="ctr" anchorCtr="0">
              <a:noAutofit/>
            </a:bodyPr>
            <a:lstStyle/>
            <a:p>
              <a:pPr lvl="0" defTabSz="800100">
                <a:spcBef>
                  <a:spcPct val="0"/>
                </a:spcBef>
              </a:pPr>
              <a:r>
                <a:rPr lang="es-ES_tradnl" dirty="0">
                  <a:solidFill>
                    <a:prstClr val="black"/>
                  </a:solidFill>
                  <a:latin typeface="Gill Sans MT" panose="020B0502020104020203" pitchFamily="34" charset="0"/>
                </a:rPr>
                <a:t>El propósito del encuentro cara a cara es evaluar el estado de salud actual del afiliado, así como situaciones en su cuidado de salud, para fomentar la discusión de alternativas de tratamiento disponible, la disponibilidad de recursos de la comunidad y establecer las metas para el cuidado de salud del afiliado. </a:t>
              </a:r>
            </a:p>
          </p:txBody>
        </p:sp>
      </p:grpSp>
      <p:cxnSp>
        <p:nvCxnSpPr>
          <p:cNvPr id="10" name="Straight Connector 9">
            <a:extLst>
              <a:ext uri="{FF2B5EF4-FFF2-40B4-BE49-F238E27FC236}">
                <a16:creationId xmlns:a16="http://schemas.microsoft.com/office/drawing/2014/main" id="{75FA8AB7-DF44-861A-E2CE-DBB3BD6F1E0E}"/>
              </a:ext>
              <a:ext uri="{C183D7F6-B498-43B3-948B-1728B52AA6E4}">
                <adec:decorative xmlns:adec="http://schemas.microsoft.com/office/drawing/2017/decorative" val="1"/>
              </a:ext>
            </a:extLst>
          </p:cNvPr>
          <p:cNvCxnSpPr/>
          <p:nvPr/>
        </p:nvCxnSpPr>
        <p:spPr>
          <a:xfrm>
            <a:off x="201112" y="1095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14B6E25B-9320-BF5F-FEBB-5B117BE6F646}"/>
              </a:ext>
            </a:extLst>
          </p:cNvPr>
          <p:cNvSpPr txBox="1">
            <a:spLocks noGrp="1"/>
          </p:cNvSpPr>
          <p:nvPr>
            <p:ph type="title" idx="4294967295"/>
          </p:nvPr>
        </p:nvSpPr>
        <p:spPr>
          <a:xfrm>
            <a:off x="264457" y="17226"/>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lnSpc>
                <a:spcPct val="90000"/>
              </a:lnSpc>
              <a:spcBef>
                <a:spcPct val="0"/>
              </a:spcBef>
              <a:buNone/>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es-ES_tradnl" sz="3200" b="1" dirty="0">
                <a:solidFill>
                  <a:srgbClr val="199C63"/>
                </a:solidFill>
                <a:latin typeface="Gill Sans MT" panose="020B0502020104020203" pitchFamily="34" charset="0"/>
              </a:rPr>
              <a:t>MOC 2: Coordinación de Cuidado</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Encuentros cara a cara (</a:t>
            </a:r>
            <a:r>
              <a:rPr lang="es-ES_tradnl" sz="2800" b="1" i="1" dirty="0" err="1">
                <a:solidFill>
                  <a:srgbClr val="96C93E"/>
                </a:solidFill>
                <a:latin typeface="Gill Sans MT" panose="020B0502020104020203" pitchFamily="34" charset="0"/>
              </a:rPr>
              <a:t>face-to-face</a:t>
            </a:r>
            <a:r>
              <a:rPr lang="es-ES_tradnl" sz="2800" b="1" i="1" dirty="0">
                <a:solidFill>
                  <a:srgbClr val="96C93E"/>
                </a:solidFill>
                <a:latin typeface="Gill Sans MT" panose="020B0502020104020203" pitchFamily="34" charset="0"/>
              </a:rPr>
              <a:t> </a:t>
            </a:r>
            <a:r>
              <a:rPr lang="es-ES_tradnl" sz="2800" b="1" i="1" dirty="0" err="1">
                <a:solidFill>
                  <a:srgbClr val="96C93E"/>
                </a:solidFill>
                <a:latin typeface="Gill Sans MT" panose="020B0502020104020203" pitchFamily="34" charset="0"/>
              </a:rPr>
              <a:t>encounters</a:t>
            </a:r>
            <a:r>
              <a:rPr lang="es-ES_tradnl" sz="2800" b="1" dirty="0">
                <a:solidFill>
                  <a:srgbClr val="96C93E"/>
                </a:solidFill>
                <a:latin typeface="Gill Sans MT" panose="020B0502020104020203" pitchFamily="34" charset="0"/>
              </a:rPr>
              <a:t>)</a:t>
            </a:r>
            <a:endParaRPr kumimoji="0" lang="en-US" sz="20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3574479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a:extLst>
              <a:ext uri="{FF2B5EF4-FFF2-40B4-BE49-F238E27FC236}">
                <a16:creationId xmlns:a16="http://schemas.microsoft.com/office/drawing/2014/main" id="{8435D112-5007-3432-EE92-A238E60B2808}"/>
              </a:ext>
            </a:extLst>
          </p:cNvPr>
          <p:cNvSpPr>
            <a:spLocks noGrp="1"/>
          </p:cNvSpPr>
          <p:nvPr>
            <p:ph type="body" sz="quarter" idx="10"/>
          </p:nvPr>
        </p:nvSpPr>
        <p:spPr/>
        <p:txBody>
          <a:bodyPr>
            <a:normAutofit fontScale="92500" lnSpcReduction="10000"/>
          </a:bodyPr>
          <a:lstStyle/>
          <a:p>
            <a:endParaRPr lang="en-US" noProof="0" dirty="0"/>
          </a:p>
        </p:txBody>
      </p:sp>
      <p:sp>
        <p:nvSpPr>
          <p:cNvPr id="3" name="Page Number">
            <a:extLst>
              <a:ext uri="{FF2B5EF4-FFF2-40B4-BE49-F238E27FC236}">
                <a16:creationId xmlns:a16="http://schemas.microsoft.com/office/drawing/2014/main" id="{17D19A2A-29BA-CD5D-EA9D-90C5058B0954}"/>
              </a:ext>
            </a:extLst>
          </p:cNvPr>
          <p:cNvSpPr>
            <a:spLocks noGrp="1"/>
          </p:cNvSpPr>
          <p:nvPr>
            <p:ph type="sldNum" sz="quarter" idx="4"/>
          </p:nvPr>
        </p:nvSpPr>
        <p:spPr/>
        <p:txBody>
          <a:bodyPr/>
          <a:lstStyle/>
          <a:p>
            <a:fld id="{42EC8CDA-1662-F249-B76F-7FD4977C24F0}" type="slidenum">
              <a:rPr lang="en-US" noProof="0" smtClean="0"/>
              <a:pPr/>
              <a:t>16</a:t>
            </a:fld>
            <a:endParaRPr lang="en-US" noProof="0" dirty="0"/>
          </a:p>
        </p:txBody>
      </p:sp>
      <p:graphicFrame>
        <p:nvGraphicFramePr>
          <p:cNvPr id="9" name="Diagram 8" descr="Details on two Interdisciplinary Care Team (ICT) types: Alternative ICT and ICT Complex">
            <a:extLst>
              <a:ext uri="{FF2B5EF4-FFF2-40B4-BE49-F238E27FC236}">
                <a16:creationId xmlns:a16="http://schemas.microsoft.com/office/drawing/2014/main" id="{5D5EFFA5-D87B-B03F-3131-E94DE30038C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864731386"/>
              </p:ext>
            </p:extLst>
          </p:nvPr>
        </p:nvGraphicFramePr>
        <p:xfrm>
          <a:off x="5276559" y="751979"/>
          <a:ext cx="6706805" cy="39588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 name="Vertical divider">
            <a:extLst>
              <a:ext uri="{FF2B5EF4-FFF2-40B4-BE49-F238E27FC236}">
                <a16:creationId xmlns:a16="http://schemas.microsoft.com/office/drawing/2014/main" id="{8EDEF24D-E8EC-A878-37E4-11FB4786D6BC}"/>
              </a:ext>
              <a:ext uri="{C183D7F6-B498-43B3-948B-1728B52AA6E4}">
                <adec:decorative xmlns:adec="http://schemas.microsoft.com/office/drawing/2017/decorative" val="1"/>
              </a:ext>
            </a:extLst>
          </p:cNvPr>
          <p:cNvCxnSpPr>
            <a:cxnSpLocks/>
          </p:cNvCxnSpPr>
          <p:nvPr/>
        </p:nvCxnSpPr>
        <p:spPr>
          <a:xfrm>
            <a:off x="5107203" y="1216576"/>
            <a:ext cx="0" cy="4682825"/>
          </a:xfrm>
          <a:prstGeom prst="line">
            <a:avLst/>
          </a:prstGeom>
          <a:ln>
            <a:solidFill>
              <a:srgbClr val="00B050"/>
            </a:solidFill>
          </a:ln>
        </p:spPr>
        <p:style>
          <a:lnRef idx="3">
            <a:schemeClr val="accent2"/>
          </a:lnRef>
          <a:fillRef idx="0">
            <a:schemeClr val="accent2"/>
          </a:fillRef>
          <a:effectRef idx="2">
            <a:schemeClr val="accent2"/>
          </a:effectRef>
          <a:fontRef idx="minor">
            <a:schemeClr val="tx1"/>
          </a:fontRef>
        </p:style>
      </p:cxnSp>
      <p:sp>
        <p:nvSpPr>
          <p:cNvPr id="8" name="Content Placeholder 2">
            <a:extLst>
              <a:ext uri="{FF2B5EF4-FFF2-40B4-BE49-F238E27FC236}">
                <a16:creationId xmlns:a16="http://schemas.microsoft.com/office/drawing/2014/main" id="{814028AF-8F6C-DB5E-6589-0EC5BAF6848F}"/>
              </a:ext>
            </a:extLst>
          </p:cNvPr>
          <p:cNvSpPr txBox="1">
            <a:spLocks/>
          </p:cNvSpPr>
          <p:nvPr/>
        </p:nvSpPr>
        <p:spPr>
          <a:xfrm>
            <a:off x="149411" y="1216576"/>
            <a:ext cx="4802028" cy="368562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es-ES_tradnl" sz="1600" dirty="0">
                <a:latin typeface="Gill Sans MT" panose="020B0502020104020203" pitchFamily="34" charset="0"/>
              </a:rPr>
              <a:t>El equipo de Cuidado Interdisciplinario (ICT, por sus siglas en inglés) provee la estructura y los procesos necesarios para garantizar la coordinación de servicios de salud de nuestros afiliados del Plan de Necesidades Especiales, de acuerdo con el estado de salud y necesidades identificadas. </a:t>
            </a:r>
          </a:p>
          <a:p>
            <a:pPr marL="0" indent="0">
              <a:lnSpc>
                <a:spcPct val="120000"/>
              </a:lnSpc>
              <a:spcBef>
                <a:spcPts val="0"/>
              </a:spcBef>
              <a:buNone/>
            </a:pPr>
            <a:endParaRPr lang="es-ES_tradnl" sz="1600" dirty="0">
              <a:latin typeface="Gill Sans MT" panose="020B0502020104020203" pitchFamily="34" charset="0"/>
            </a:endParaRPr>
          </a:p>
          <a:p>
            <a:pPr marL="0" indent="0">
              <a:lnSpc>
                <a:spcPct val="120000"/>
              </a:lnSpc>
              <a:spcBef>
                <a:spcPts val="0"/>
              </a:spcBef>
              <a:buNone/>
            </a:pPr>
            <a:r>
              <a:rPr lang="es-ES_tradnl" sz="1600" dirty="0">
                <a:latin typeface="Gill Sans MT" panose="020B0502020104020203" pitchFamily="34" charset="0"/>
              </a:rPr>
              <a:t>El médico primario (PCP, por sus siglas en inglés) y el afiliado o el representante del afiliado son el ICT. El ICT es responsable de desarrollar e implementar el Plan de Cuidado Individualizado (ICP, por sus siglas en inglés) del afiliado. </a:t>
            </a:r>
          </a:p>
        </p:txBody>
      </p:sp>
      <p:cxnSp>
        <p:nvCxnSpPr>
          <p:cNvPr id="7" name="Horizontal divider">
            <a:extLst>
              <a:ext uri="{FF2B5EF4-FFF2-40B4-BE49-F238E27FC236}">
                <a16:creationId xmlns:a16="http://schemas.microsoft.com/office/drawing/2014/main" id="{77AC5D61-B78B-8811-6AE6-01EE13D9140B}"/>
              </a:ext>
              <a:ext uri="{C183D7F6-B498-43B3-948B-1728B52AA6E4}">
                <adec:decorative xmlns:adec="http://schemas.microsoft.com/office/drawing/2017/decorative" val="1"/>
              </a:ext>
            </a:extLst>
          </p:cNvPr>
          <p:cNvCxnSpPr/>
          <p:nvPr/>
        </p:nvCxnSpPr>
        <p:spPr>
          <a:xfrm>
            <a:off x="193589" y="1074276"/>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F76A7D54-A1E5-A8AC-1B83-ED2690BC5DDE}"/>
              </a:ext>
            </a:extLst>
          </p:cNvPr>
          <p:cNvSpPr txBox="1">
            <a:spLocks noGrp="1"/>
          </p:cNvSpPr>
          <p:nvPr>
            <p:ph type="title" idx="4294967295"/>
          </p:nvPr>
        </p:nvSpPr>
        <p:spPr>
          <a:xfrm>
            <a:off x="193589" y="121237"/>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2: Coordinación de Cuidado </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Equipos de Cuidado Interdisciplinario</a:t>
            </a:r>
            <a:endParaRPr kumimoji="0" lang="en-US" sz="2400" b="1"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2329398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739EDCD1-C2BF-3013-DCFC-0C0D5BB7F164}"/>
              </a:ext>
            </a:extLst>
          </p:cNvPr>
          <p:cNvSpPr>
            <a:spLocks noGrp="1"/>
          </p:cNvSpPr>
          <p:nvPr>
            <p:ph type="body" sz="quarter" idx="10"/>
          </p:nvPr>
        </p:nvSpPr>
        <p:spPr/>
        <p:txBody>
          <a:bodyPr>
            <a:normAutofit fontScale="92500" lnSpcReduction="10000"/>
          </a:bodyPr>
          <a:lstStyle/>
          <a:p>
            <a:endParaRPr lang="en-US" noProof="0" dirty="0"/>
          </a:p>
        </p:txBody>
      </p:sp>
      <p:sp>
        <p:nvSpPr>
          <p:cNvPr id="7" name="Page Number">
            <a:extLst>
              <a:ext uri="{FF2B5EF4-FFF2-40B4-BE49-F238E27FC236}">
                <a16:creationId xmlns:a16="http://schemas.microsoft.com/office/drawing/2014/main" id="{D264C59A-8948-FB2E-0408-31E2B63A3128}"/>
              </a:ext>
            </a:extLst>
          </p:cNvPr>
          <p:cNvSpPr>
            <a:spLocks noGrp="1"/>
          </p:cNvSpPr>
          <p:nvPr>
            <p:ph type="sldNum" sz="quarter" idx="4"/>
          </p:nvPr>
        </p:nvSpPr>
        <p:spPr/>
        <p:txBody>
          <a:bodyPr/>
          <a:lstStyle/>
          <a:p>
            <a:fld id="{42EC8CDA-1662-F249-B76F-7FD4977C24F0}" type="slidenum">
              <a:rPr lang="en-US" noProof="0" smtClean="0"/>
              <a:pPr/>
              <a:t>17</a:t>
            </a:fld>
            <a:endParaRPr lang="en-US" noProof="0" dirty="0"/>
          </a:p>
        </p:txBody>
      </p:sp>
      <p:graphicFrame>
        <p:nvGraphicFramePr>
          <p:cNvPr id="6" name="Diagram 5" descr="Description of ICT care coordination">
            <a:extLst>
              <a:ext uri="{FF2B5EF4-FFF2-40B4-BE49-F238E27FC236}">
                <a16:creationId xmlns:a16="http://schemas.microsoft.com/office/drawing/2014/main" id="{E4DA1EE5-94DF-D2DF-2797-7001C103CA79}"/>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324331526"/>
              </p:ext>
            </p:extLst>
          </p:nvPr>
        </p:nvGraphicFramePr>
        <p:xfrm>
          <a:off x="569016" y="1207107"/>
          <a:ext cx="11053965" cy="5047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Straight Connector 4">
            <a:extLst>
              <a:ext uri="{FF2B5EF4-FFF2-40B4-BE49-F238E27FC236}">
                <a16:creationId xmlns:a16="http://schemas.microsoft.com/office/drawing/2014/main" id="{A6E47F98-5EA5-5185-1A43-7892962400E0}"/>
              </a:ext>
              <a:ext uri="{C183D7F6-B498-43B3-948B-1728B52AA6E4}">
                <adec:decorative xmlns:adec="http://schemas.microsoft.com/office/drawing/2017/decorative" val="1"/>
              </a:ext>
            </a:extLst>
          </p:cNvPr>
          <p:cNvCxnSpPr/>
          <p:nvPr/>
        </p:nvCxnSpPr>
        <p:spPr>
          <a:xfrm>
            <a:off x="201112" y="1099889"/>
            <a:ext cx="11789775" cy="0"/>
          </a:xfrm>
          <a:prstGeom prst="line">
            <a:avLst/>
          </a:prstGeom>
          <a:noFill/>
          <a:ln w="9525" cap="flat" cmpd="sng" algn="ctr">
            <a:solidFill>
              <a:sysClr val="window" lastClr="FFFFFF">
                <a:lumMod val="85000"/>
              </a:sysClr>
            </a:solidFill>
            <a:prstDash val="solid"/>
            <a:miter lim="800000"/>
          </a:ln>
          <a:effectLst/>
        </p:spPr>
      </p:cxnSp>
      <p:sp>
        <p:nvSpPr>
          <p:cNvPr id="3" name="Title 1">
            <a:extLst>
              <a:ext uri="{FF2B5EF4-FFF2-40B4-BE49-F238E27FC236}">
                <a16:creationId xmlns:a16="http://schemas.microsoft.com/office/drawing/2014/main" id="{AFFCE4D2-BA1E-2643-5247-D3AF1CAC1564}"/>
              </a:ext>
            </a:extLst>
          </p:cNvPr>
          <p:cNvSpPr txBox="1">
            <a:spLocks noGrp="1"/>
          </p:cNvSpPr>
          <p:nvPr>
            <p:ph type="title" idx="4294967295"/>
          </p:nvPr>
        </p:nvSpPr>
        <p:spPr>
          <a:xfrm>
            <a:off x="253548" y="133330"/>
            <a:ext cx="10026525"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2: Coordinación de Cuidado </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Equipos de Cuidado Interdisciplinario </a:t>
            </a:r>
            <a:r>
              <a:rPr lang="es-ES_tradnl" sz="2800" b="1" dirty="0">
                <a:solidFill>
                  <a:schemeClr val="bg1"/>
                </a:solidFill>
                <a:latin typeface="Gill Sans MT" panose="020B0502020104020203" pitchFamily="34" charset="0"/>
              </a:rPr>
              <a:t>(cont.)</a:t>
            </a:r>
            <a:endParaRPr kumimoji="0" lang="en-US" sz="2400" b="1" i="0" u="none" strike="noStrike" kern="1200" cap="none" spc="0" normalizeH="0" baseline="0" noProof="0" dirty="0">
              <a:ln>
                <a:noFill/>
              </a:ln>
              <a:solidFill>
                <a:schemeClr val="bg1"/>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4106993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C3615497-420C-1E91-901F-28117CB3FEC1}"/>
              </a:ext>
            </a:extLst>
          </p:cNvPr>
          <p:cNvSpPr>
            <a:spLocks noGrp="1"/>
          </p:cNvSpPr>
          <p:nvPr>
            <p:ph type="body" sz="quarter" idx="10"/>
          </p:nvPr>
        </p:nvSpPr>
        <p:spPr/>
        <p:txBody>
          <a:bodyPr>
            <a:normAutofit fontScale="92500" lnSpcReduction="10000"/>
          </a:bodyPr>
          <a:lstStyle/>
          <a:p>
            <a:endParaRPr lang="en-US" noProof="0" dirty="0"/>
          </a:p>
        </p:txBody>
      </p:sp>
      <p:sp>
        <p:nvSpPr>
          <p:cNvPr id="5" name="Page Number">
            <a:extLst>
              <a:ext uri="{FF2B5EF4-FFF2-40B4-BE49-F238E27FC236}">
                <a16:creationId xmlns:a16="http://schemas.microsoft.com/office/drawing/2014/main" id="{646A31C0-6BA5-9791-5D9D-7E3BA2970A74}"/>
              </a:ext>
            </a:extLst>
          </p:cNvPr>
          <p:cNvSpPr>
            <a:spLocks noGrp="1"/>
          </p:cNvSpPr>
          <p:nvPr>
            <p:ph type="sldNum" sz="quarter" idx="4"/>
          </p:nvPr>
        </p:nvSpPr>
        <p:spPr/>
        <p:txBody>
          <a:bodyPr/>
          <a:lstStyle/>
          <a:p>
            <a:fld id="{42EC8CDA-1662-F249-B76F-7FD4977C24F0}" type="slidenum">
              <a:rPr lang="en-US" noProof="0" smtClean="0"/>
              <a:pPr/>
              <a:t>18</a:t>
            </a:fld>
            <a:endParaRPr lang="en-US" noProof="0" dirty="0"/>
          </a:p>
        </p:txBody>
      </p:sp>
      <p:sp>
        <p:nvSpPr>
          <p:cNvPr id="8" name="TextBox 7">
            <a:extLst>
              <a:ext uri="{FF2B5EF4-FFF2-40B4-BE49-F238E27FC236}">
                <a16:creationId xmlns:a16="http://schemas.microsoft.com/office/drawing/2014/main" id="{371BF5FD-6035-0F40-6BE1-93B71CF3EF6C}"/>
              </a:ext>
            </a:extLst>
          </p:cNvPr>
          <p:cNvSpPr txBox="1"/>
          <p:nvPr/>
        </p:nvSpPr>
        <p:spPr>
          <a:xfrm>
            <a:off x="5145024" y="1645920"/>
            <a:ext cx="6733466" cy="4250394"/>
          </a:xfrm>
          <a:prstGeom prst="rect">
            <a:avLst/>
          </a:prstGeom>
          <a:noFill/>
        </p:spPr>
        <p:txBody>
          <a:bodyPr wrap="square" rtlCol="0">
            <a:spAutoFit/>
          </a:bodyPr>
          <a:lstStyle/>
          <a:p>
            <a:pPr lvl="0">
              <a:lnSpc>
                <a:spcPct val="90000"/>
              </a:lnSpc>
              <a:spcAft>
                <a:spcPct val="35000"/>
              </a:spcAft>
              <a:buNone/>
            </a:pPr>
            <a:r>
              <a:rPr lang="es-ES_tradnl" dirty="0">
                <a:latin typeface="Gill Sans MT" panose="020B0502020104020203" pitchFamily="34" charset="0"/>
              </a:rPr>
              <a:t>Todos los afiliados de MCS Classicare reciben un Plan de Cuidado Individualizado, al menos, una vez al año o si se producen cambios mayores en el estado de salud del afiliado.</a:t>
            </a:r>
          </a:p>
          <a:p>
            <a:pPr lvl="0">
              <a:lnSpc>
                <a:spcPct val="90000"/>
              </a:lnSpc>
              <a:spcAft>
                <a:spcPct val="35000"/>
              </a:spcAft>
              <a:buNone/>
            </a:pPr>
            <a:endParaRPr lang="es-ES_tradnl" sz="1100" dirty="0">
              <a:latin typeface="Gill Sans MT" panose="020B0502020104020203" pitchFamily="34" charset="0"/>
            </a:endParaRPr>
          </a:p>
          <a:p>
            <a:pPr lvl="1">
              <a:lnSpc>
                <a:spcPct val="90000"/>
              </a:lnSpc>
              <a:spcAft>
                <a:spcPct val="15000"/>
              </a:spcAft>
              <a:buFont typeface="Wingdings" panose="05000000000000000000" pitchFamily="2" charset="2"/>
              <a:buChar char="§"/>
            </a:pPr>
            <a:r>
              <a:rPr lang="es-ES_tradnl" sz="1600" dirty="0">
                <a:latin typeface="Gill Sans MT" panose="020B0502020104020203" pitchFamily="34" charset="0"/>
              </a:rPr>
              <a:t>Las respuestas de la Herramienta de Evaluación de Riesgos para la Salud (HRA por sus siglas en inglés) se utilizan para desarrollar el Plan de Cuidado Individualizado inicial para cada afiliado dentro de los primero 90 días de su afiliación. Luego, anualmente la Evaluación de Riesgo de Salud se actualiza y se genera un nuevo ICP.</a:t>
            </a:r>
          </a:p>
          <a:p>
            <a:pPr lvl="1">
              <a:lnSpc>
                <a:spcPct val="90000"/>
              </a:lnSpc>
              <a:spcAft>
                <a:spcPct val="15000"/>
              </a:spcAft>
              <a:buFont typeface="Wingdings" panose="05000000000000000000" pitchFamily="2" charset="2"/>
              <a:buNone/>
            </a:pPr>
            <a:endParaRPr lang="es-ES_tradnl" sz="1600" dirty="0">
              <a:latin typeface="Gill Sans MT" panose="020B0502020104020203" pitchFamily="34" charset="0"/>
            </a:endParaRPr>
          </a:p>
          <a:p>
            <a:pPr lvl="1">
              <a:lnSpc>
                <a:spcPct val="90000"/>
              </a:lnSpc>
              <a:spcAft>
                <a:spcPct val="15000"/>
              </a:spcAft>
              <a:buFont typeface="Wingdings" panose="05000000000000000000" pitchFamily="2" charset="2"/>
              <a:buChar char="§"/>
            </a:pPr>
            <a:r>
              <a:rPr lang="es-ES_tradnl" sz="1600" dirty="0">
                <a:latin typeface="Gill Sans MT" panose="020B0502020104020203" pitchFamily="34" charset="0"/>
              </a:rPr>
              <a:t>El ICP puede ser compartido con el afiliado y su PCP a través de diferentes métodos tales como:  correo postal, a papel o electrónicamente.</a:t>
            </a:r>
          </a:p>
          <a:p>
            <a:pPr lvl="1">
              <a:lnSpc>
                <a:spcPct val="90000"/>
              </a:lnSpc>
              <a:spcAft>
                <a:spcPct val="15000"/>
              </a:spcAft>
              <a:buFont typeface="Wingdings" panose="05000000000000000000" pitchFamily="2" charset="2"/>
              <a:buNone/>
            </a:pPr>
            <a:endParaRPr lang="es-ES_tradnl" sz="1600" dirty="0">
              <a:latin typeface="Gill Sans MT" panose="020B0502020104020203" pitchFamily="34" charset="0"/>
            </a:endParaRPr>
          </a:p>
          <a:p>
            <a:pPr lvl="1">
              <a:lnSpc>
                <a:spcPct val="90000"/>
              </a:lnSpc>
              <a:spcAft>
                <a:spcPct val="15000"/>
              </a:spcAft>
              <a:buFont typeface="Wingdings" panose="05000000000000000000" pitchFamily="2" charset="2"/>
              <a:buChar char="§"/>
            </a:pPr>
            <a:r>
              <a:rPr lang="es-ES_tradnl" sz="1600" dirty="0">
                <a:latin typeface="Gill Sans MT" panose="020B0502020104020203" pitchFamily="34" charset="0"/>
              </a:rPr>
              <a:t>Los planes de cuidado individualizados D-SNP y C-SNP proveen la siguiente información: problemas, recomendaciones, intervenciones y metas medibles.</a:t>
            </a:r>
          </a:p>
        </p:txBody>
      </p:sp>
      <p:pic>
        <p:nvPicPr>
          <p:cNvPr id="11" name="Picture 10">
            <a:extLst>
              <a:ext uri="{FF2B5EF4-FFF2-40B4-BE49-F238E27FC236}">
                <a16:creationId xmlns:a16="http://schemas.microsoft.com/office/drawing/2014/main" id="{E91A3E83-F9C4-0136-43F8-22213F114E9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484" y="1483719"/>
            <a:ext cx="5838599" cy="4491230"/>
          </a:xfrm>
          <a:prstGeom prst="rect">
            <a:avLst/>
          </a:prstGeom>
        </p:spPr>
      </p:pic>
      <p:cxnSp>
        <p:nvCxnSpPr>
          <p:cNvPr id="3" name="Straight Connector 2">
            <a:extLst>
              <a:ext uri="{FF2B5EF4-FFF2-40B4-BE49-F238E27FC236}">
                <a16:creationId xmlns:a16="http://schemas.microsoft.com/office/drawing/2014/main" id="{295A90C5-F5B3-EBB8-1678-E6E1693BC1EB}"/>
              </a:ext>
              <a:ext uri="{C183D7F6-B498-43B3-948B-1728B52AA6E4}">
                <adec:decorative xmlns:adec="http://schemas.microsoft.com/office/drawing/2017/decorative" val="1"/>
              </a:ext>
            </a:extLst>
          </p:cNvPr>
          <p:cNvCxnSpPr/>
          <p:nvPr/>
        </p:nvCxnSpPr>
        <p:spPr>
          <a:xfrm>
            <a:off x="193589" y="1074276"/>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D79FE87B-0BEF-4BA6-351F-F5183FD5E13D}"/>
              </a:ext>
            </a:extLst>
          </p:cNvPr>
          <p:cNvSpPr txBox="1">
            <a:spLocks noGrp="1"/>
          </p:cNvSpPr>
          <p:nvPr>
            <p:ph type="title" idx="4294967295"/>
          </p:nvPr>
        </p:nvSpPr>
        <p:spPr>
          <a:xfrm>
            <a:off x="224103" y="120228"/>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2: Coordinación de Cuidado</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Plan de Cuidado Individualizado</a:t>
            </a:r>
            <a:endParaRPr kumimoji="0" lang="en-US" sz="2800" b="1" i="0" u="none" strike="noStrike" kern="1200" cap="none" spc="0" normalizeH="0" baseline="0" noProof="0" dirty="0">
              <a:ln>
                <a:noFill/>
              </a:ln>
              <a:solidFill>
                <a:srgbClr val="92D050"/>
              </a:solidFill>
              <a:effectLst/>
              <a:uLnTx/>
              <a:uFillTx/>
              <a:latin typeface="Gill Sans MT" panose="020B0502020104020203" pitchFamily="34" charset="0"/>
              <a:ea typeface="+mn-ea"/>
              <a:cs typeface="Gill Sans" panose="020B0502020104020203"/>
            </a:endParaRPr>
          </a:p>
        </p:txBody>
      </p:sp>
    </p:spTree>
    <p:extLst>
      <p:ext uri="{BB962C8B-B14F-4D97-AF65-F5344CB8AC3E}">
        <p14:creationId xmlns:p14="http://schemas.microsoft.com/office/powerpoint/2010/main" val="3881325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E67525ED-E157-0050-2805-E2586D6175BE}"/>
              </a:ext>
            </a:extLst>
          </p:cNvPr>
          <p:cNvSpPr>
            <a:spLocks noGrp="1"/>
          </p:cNvSpPr>
          <p:nvPr>
            <p:ph type="body" sz="quarter" idx="10"/>
          </p:nvPr>
        </p:nvSpPr>
        <p:spPr/>
        <p:txBody>
          <a:bodyPr>
            <a:normAutofit fontScale="92500" lnSpcReduction="10000"/>
          </a:bodyPr>
          <a:lstStyle/>
          <a:p>
            <a:endParaRPr lang="en-US" noProof="0" dirty="0"/>
          </a:p>
        </p:txBody>
      </p:sp>
      <p:sp>
        <p:nvSpPr>
          <p:cNvPr id="7" name="Page Number">
            <a:extLst>
              <a:ext uri="{FF2B5EF4-FFF2-40B4-BE49-F238E27FC236}">
                <a16:creationId xmlns:a16="http://schemas.microsoft.com/office/drawing/2014/main" id="{269B4E75-C525-3197-268F-87C30AEAE440}"/>
              </a:ext>
            </a:extLst>
          </p:cNvPr>
          <p:cNvSpPr>
            <a:spLocks noGrp="1"/>
          </p:cNvSpPr>
          <p:nvPr>
            <p:ph type="sldNum" sz="quarter" idx="4"/>
          </p:nvPr>
        </p:nvSpPr>
        <p:spPr/>
        <p:txBody>
          <a:bodyPr/>
          <a:lstStyle/>
          <a:p>
            <a:fld id="{42EC8CDA-1662-F249-B76F-7FD4977C24F0}" type="slidenum">
              <a:rPr lang="en-US" noProof="0" smtClean="0"/>
              <a:pPr/>
              <a:t>19</a:t>
            </a:fld>
            <a:endParaRPr lang="en-US" noProof="0" dirty="0"/>
          </a:p>
        </p:txBody>
      </p:sp>
      <p:sp>
        <p:nvSpPr>
          <p:cNvPr id="5" name="TextBox 4">
            <a:extLst>
              <a:ext uri="{FF2B5EF4-FFF2-40B4-BE49-F238E27FC236}">
                <a16:creationId xmlns:a16="http://schemas.microsoft.com/office/drawing/2014/main" id="{766AE290-8F13-39A8-887D-AE7F0E2F5EF3}"/>
              </a:ext>
            </a:extLst>
          </p:cNvPr>
          <p:cNvSpPr txBox="1"/>
          <p:nvPr/>
        </p:nvSpPr>
        <p:spPr>
          <a:xfrm>
            <a:off x="602231" y="1615088"/>
            <a:ext cx="10987535" cy="3837333"/>
          </a:xfrm>
          <a:prstGeom prst="rect">
            <a:avLst/>
          </a:prstGeom>
          <a:noFill/>
        </p:spPr>
        <p:txBody>
          <a:bodyPr wrap="square">
            <a:spAutoFit/>
          </a:bodyPr>
          <a:lstStyle/>
          <a:p>
            <a:pPr marL="0" marR="0">
              <a:lnSpc>
                <a:spcPct val="107000"/>
              </a:lnSpc>
              <a:spcBef>
                <a:spcPts val="0"/>
              </a:spcBef>
              <a:spcAft>
                <a:spcPts val="0"/>
              </a:spcAft>
            </a:pPr>
            <a:r>
              <a:rPr lang="es-ES_tradnl" sz="2400" dirty="0">
                <a:latin typeface="Gill Sans MT" panose="020B0502020104020203" pitchFamily="34" charset="0"/>
              </a:rPr>
              <a:t>Los ICPs proveen una estructura para organizar las metas de salud y documentar resultados. Incluyen, pero no se limitan a, los siguientes componentes esenciales: </a:t>
            </a:r>
          </a:p>
          <a:p>
            <a:endParaRPr lang="es-ES_tradnl" sz="2400" dirty="0">
              <a:latin typeface="Gill Sans MT" panose="020B0502020104020203" pitchFamily="34" charset="0"/>
            </a:endParaRPr>
          </a:p>
          <a:p>
            <a:pPr marL="800100" lvl="1" indent="-342900">
              <a:buFont typeface="Arial" panose="020B0604020202020204" pitchFamily="34" charset="0"/>
              <a:buChar char="•"/>
            </a:pPr>
            <a:r>
              <a:rPr lang="es-ES_tradnl" sz="2400" dirty="0">
                <a:latin typeface="Gill Sans MT" panose="020B0502020104020203" pitchFamily="34" charset="0"/>
              </a:rPr>
              <a:t>Las metas y objetivos de autocuidado del afiliado. </a:t>
            </a:r>
          </a:p>
          <a:p>
            <a:pPr marL="800100" lvl="1" indent="-342900">
              <a:buFont typeface="Arial" panose="020B0604020202020204" pitchFamily="34" charset="0"/>
              <a:buChar char="•"/>
            </a:pPr>
            <a:r>
              <a:rPr lang="es-ES_tradnl" sz="2400" dirty="0">
                <a:latin typeface="Gill Sans MT" panose="020B0502020104020203" pitchFamily="34" charset="0"/>
              </a:rPr>
              <a:t>Las preferencias personales del cuidado de salud del afiliado.</a:t>
            </a:r>
          </a:p>
          <a:p>
            <a:pPr marL="800100" lvl="1" indent="-342900">
              <a:buFont typeface="Arial" panose="020B0604020202020204" pitchFamily="34" charset="0"/>
              <a:buChar char="•"/>
            </a:pPr>
            <a:r>
              <a:rPr lang="es-ES_tradnl" sz="2400" dirty="0">
                <a:latin typeface="Gill Sans MT" panose="020B0502020104020203" pitchFamily="34" charset="0"/>
              </a:rPr>
              <a:t>Una descripción de los servicios específicamente enfocadas a las necesidades del afiliado.</a:t>
            </a:r>
          </a:p>
          <a:p>
            <a:pPr marL="800100" lvl="1" indent="-342900">
              <a:buFont typeface="Arial" panose="020B0604020202020204" pitchFamily="34" charset="0"/>
              <a:buChar char="•"/>
            </a:pPr>
            <a:r>
              <a:rPr lang="es-ES_tradnl" sz="2400" dirty="0">
                <a:latin typeface="Gill Sans MT" panose="020B0502020104020203" pitchFamily="34" charset="0"/>
              </a:rPr>
              <a:t>Identificación de metas (alcanzada o no alcanzada). </a:t>
            </a:r>
          </a:p>
          <a:p>
            <a:pPr marL="1257300" lvl="2" indent="-342900">
              <a:buFont typeface="Courier New" panose="02070309020205020404" pitchFamily="49" charset="0"/>
              <a:buChar char="o"/>
            </a:pPr>
            <a:r>
              <a:rPr lang="es-ES_tradnl" sz="2400" dirty="0">
                <a:latin typeface="Gill Sans MT" panose="020B0502020104020203" pitchFamily="34" charset="0"/>
              </a:rPr>
              <a:t>Si las metas del afiliado no se alcanzan, el ICT reevaluará el ICP actual y determinará las acciones alternas adecuadas. </a:t>
            </a:r>
          </a:p>
        </p:txBody>
      </p:sp>
      <p:cxnSp>
        <p:nvCxnSpPr>
          <p:cNvPr id="6" name="Straight Connector 5">
            <a:extLst>
              <a:ext uri="{FF2B5EF4-FFF2-40B4-BE49-F238E27FC236}">
                <a16:creationId xmlns:a16="http://schemas.microsoft.com/office/drawing/2014/main" id="{E115401D-BBFF-B58C-3F75-C91D5F832652}"/>
              </a:ext>
              <a:ext uri="{C183D7F6-B498-43B3-948B-1728B52AA6E4}">
                <adec:decorative xmlns:adec="http://schemas.microsoft.com/office/drawing/2017/decorative" val="1"/>
              </a:ext>
            </a:extLst>
          </p:cNvPr>
          <p:cNvCxnSpPr/>
          <p:nvPr/>
        </p:nvCxnSpPr>
        <p:spPr>
          <a:xfrm>
            <a:off x="201112" y="1099889"/>
            <a:ext cx="11789775" cy="0"/>
          </a:xfrm>
          <a:prstGeom prst="line">
            <a:avLst/>
          </a:prstGeom>
          <a:noFill/>
          <a:ln w="9525" cap="flat" cmpd="sng" algn="ctr">
            <a:solidFill>
              <a:sysClr val="window" lastClr="FFFFFF">
                <a:lumMod val="85000"/>
              </a:sysClr>
            </a:solidFill>
            <a:prstDash val="solid"/>
            <a:miter lim="800000"/>
          </a:ln>
          <a:effectLst/>
        </p:spPr>
      </p:cxnSp>
      <p:sp>
        <p:nvSpPr>
          <p:cNvPr id="3" name="Title 1">
            <a:extLst>
              <a:ext uri="{FF2B5EF4-FFF2-40B4-BE49-F238E27FC236}">
                <a16:creationId xmlns:a16="http://schemas.microsoft.com/office/drawing/2014/main" id="{8C4B98C4-9101-C51E-B01D-36DA9902DE96}"/>
              </a:ext>
            </a:extLst>
          </p:cNvPr>
          <p:cNvSpPr txBox="1">
            <a:spLocks noGrp="1"/>
          </p:cNvSpPr>
          <p:nvPr>
            <p:ph type="title" idx="4294967295"/>
          </p:nvPr>
        </p:nvSpPr>
        <p:spPr>
          <a:xfrm>
            <a:off x="193587" y="145863"/>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2: Coordinación de Cuidado</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Plan de Cuidado Individualizado </a:t>
            </a:r>
            <a:r>
              <a:rPr lang="es-ES_tradnl" sz="2800" b="1" dirty="0">
                <a:solidFill>
                  <a:schemeClr val="bg1"/>
                </a:solidFill>
                <a:latin typeface="Gill Sans MT" panose="020B0502020104020203" pitchFamily="34" charset="0"/>
              </a:rPr>
              <a:t> (cont.)</a:t>
            </a:r>
            <a:endParaRPr kumimoji="0" lang="en-US" sz="24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3370733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7C774A32-BD94-24AB-2D12-55117C524AAB}"/>
              </a:ext>
            </a:extLst>
          </p:cNvPr>
          <p:cNvSpPr>
            <a:spLocks noGrp="1"/>
          </p:cNvSpPr>
          <p:nvPr>
            <p:ph type="body" sz="quarter" idx="10"/>
          </p:nvPr>
        </p:nvSpPr>
        <p:spPr/>
        <p:txBody>
          <a:bodyPr>
            <a:normAutofit fontScale="92500" lnSpcReduction="10000"/>
          </a:bodyPr>
          <a:lstStyle/>
          <a:p>
            <a:endParaRPr lang="en-US" noProof="0" dirty="0"/>
          </a:p>
        </p:txBody>
      </p:sp>
      <p:sp>
        <p:nvSpPr>
          <p:cNvPr id="11" name="Page Number">
            <a:extLst>
              <a:ext uri="{FF2B5EF4-FFF2-40B4-BE49-F238E27FC236}">
                <a16:creationId xmlns:a16="http://schemas.microsoft.com/office/drawing/2014/main" id="{B3F16668-CAD6-CFFA-E5EC-B500BEA0E7B9}"/>
              </a:ext>
            </a:extLst>
          </p:cNvPr>
          <p:cNvSpPr>
            <a:spLocks noGrp="1"/>
          </p:cNvSpPr>
          <p:nvPr>
            <p:ph type="sldNum" sz="quarter" idx="4"/>
          </p:nvPr>
        </p:nvSpPr>
        <p:spPr/>
        <p:txBody>
          <a:bodyPr/>
          <a:lstStyle/>
          <a:p>
            <a:fld id="{42EC8CDA-1662-F249-B76F-7FD4977C24F0}" type="slidenum">
              <a:rPr lang="en-US" noProof="0" smtClean="0"/>
              <a:pPr/>
              <a:t>2</a:t>
            </a:fld>
            <a:endParaRPr lang="en-US" noProof="0" dirty="0"/>
          </a:p>
        </p:txBody>
      </p:sp>
      <p:pic>
        <p:nvPicPr>
          <p:cNvPr id="7" name="Picture 6">
            <a:extLst>
              <a:ext uri="{FF2B5EF4-FFF2-40B4-BE49-F238E27FC236}">
                <a16:creationId xmlns:a16="http://schemas.microsoft.com/office/drawing/2014/main" id="{591568E1-0786-0BE0-CF63-5F17E6619D3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249063" y="1633163"/>
            <a:ext cx="5395428" cy="3999323"/>
          </a:xfrm>
          <a:prstGeom prst="rect">
            <a:avLst/>
          </a:prstGeom>
        </p:spPr>
      </p:pic>
      <p:grpSp>
        <p:nvGrpSpPr>
          <p:cNvPr id="8" name="Group 7">
            <a:extLst>
              <a:ext uri="{FF2B5EF4-FFF2-40B4-BE49-F238E27FC236}">
                <a16:creationId xmlns:a16="http://schemas.microsoft.com/office/drawing/2014/main" id="{D4BCA30D-9C15-3930-DCE9-DF4A7FD92CDB}"/>
              </a:ext>
              <a:ext uri="{C183D7F6-B498-43B3-948B-1728B52AA6E4}">
                <adec:decorative xmlns:adec="http://schemas.microsoft.com/office/drawing/2017/decorative" val="1"/>
              </a:ext>
            </a:extLst>
          </p:cNvPr>
          <p:cNvGrpSpPr/>
          <p:nvPr/>
        </p:nvGrpSpPr>
        <p:grpSpPr>
          <a:xfrm>
            <a:off x="433116" y="1307916"/>
            <a:ext cx="5331955" cy="4804159"/>
            <a:chOff x="268743" y="1260243"/>
            <a:chExt cx="5331955" cy="4804159"/>
          </a:xfrm>
        </p:grpSpPr>
        <p:sp>
          <p:nvSpPr>
            <p:cNvPr id="9" name="Rectangle 8">
              <a:extLst>
                <a:ext uri="{FF2B5EF4-FFF2-40B4-BE49-F238E27FC236}">
                  <a16:creationId xmlns:a16="http://schemas.microsoft.com/office/drawing/2014/main" id="{03600D99-FCE1-E309-27FD-85C3951EDE85}"/>
                </a:ext>
              </a:extLst>
            </p:cNvPr>
            <p:cNvSpPr/>
            <p:nvPr/>
          </p:nvSpPr>
          <p:spPr>
            <a:xfrm>
              <a:off x="268743" y="1260243"/>
              <a:ext cx="5331955" cy="4804159"/>
            </a:xfrm>
            <a:prstGeom prst="rect">
              <a:avLst/>
            </a:prstGeom>
            <a:solidFill>
              <a:srgbClr val="C6E5CE"/>
            </a:solidFill>
            <a:ln>
              <a:solidFill>
                <a:srgbClr val="C6E5CE"/>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39C5018C-F7D6-8A98-F085-A8BD056D2810}"/>
                </a:ext>
                <a:ext uri="{C183D7F6-B498-43B3-948B-1728B52AA6E4}">
                  <adec:decorative xmlns:adec="http://schemas.microsoft.com/office/drawing/2017/decorative" val="0"/>
                </a:ext>
              </a:extLst>
            </p:cNvPr>
            <p:cNvSpPr/>
            <p:nvPr/>
          </p:nvSpPr>
          <p:spPr>
            <a:xfrm>
              <a:off x="436809" y="1406741"/>
              <a:ext cx="4995821" cy="4448703"/>
            </a:xfrm>
            <a:prstGeom prst="rect">
              <a:avLst/>
            </a:prstGeom>
          </p:spPr>
          <p:style>
            <a:lnRef idx="2">
              <a:schemeClr val="accent6"/>
            </a:lnRef>
            <a:fillRef idx="1">
              <a:schemeClr val="lt1"/>
            </a:fillRef>
            <a:effectRef idx="0">
              <a:schemeClr val="accent6"/>
            </a:effectRef>
            <a:fontRef idx="minor">
              <a:schemeClr val="dk1"/>
            </a:fontRef>
          </p:style>
          <p:txBody>
            <a:bodyPr/>
            <a:lstStyle/>
            <a:p>
              <a:pPr lvl="0"/>
              <a:r>
                <a:rPr lang="es-ES_tradnl" sz="2000" b="1" dirty="0">
                  <a:latin typeface="Gill Sans MT" panose="020B0502020104020203" pitchFamily="34" charset="0"/>
                </a:rPr>
                <a:t>Al finalizar el adiestramiento podrás:</a:t>
              </a:r>
            </a:p>
            <a:p>
              <a:pPr lvl="0"/>
              <a:r>
                <a:rPr lang="es-ES_tradnl" sz="2000" b="1" dirty="0">
                  <a:latin typeface="Gill Sans MT" panose="020B0502020104020203" pitchFamily="34" charset="0"/>
                </a:rPr>
                <a:t> </a:t>
              </a:r>
            </a:p>
            <a:p>
              <a:pPr marL="285750" lvl="0" indent="-285750">
                <a:spcAft>
                  <a:spcPts val="1800"/>
                </a:spcAft>
                <a:buFont typeface="Wingdings" panose="05000000000000000000" pitchFamily="2" charset="2"/>
                <a:buChar char="v"/>
              </a:pPr>
              <a:r>
                <a:rPr lang="es-ES_tradnl" dirty="0">
                  <a:latin typeface="Gill Sans MT" panose="020B0502020104020203" pitchFamily="34" charset="0"/>
                </a:rPr>
                <a:t>Identificar los cuatro (4) elementos que componen el Modelo de Cuidado.</a:t>
              </a:r>
            </a:p>
            <a:p>
              <a:pPr marL="285750" lvl="0" indent="-285750">
                <a:spcAft>
                  <a:spcPts val="1800"/>
                </a:spcAft>
                <a:buFont typeface="Wingdings" panose="05000000000000000000" pitchFamily="2" charset="2"/>
                <a:buChar char="v"/>
              </a:pPr>
              <a:r>
                <a:rPr lang="es-ES_tradnl" dirty="0">
                  <a:latin typeface="Gill Sans MT" panose="020B0502020104020203" pitchFamily="34" charset="0"/>
                </a:rPr>
                <a:t>Describir el Modelo de Cuidado que </a:t>
              </a:r>
              <a:r>
                <a:rPr lang="en-US" noProof="0" dirty="0">
                  <a:latin typeface="Gill Sans MT" panose="020B0502020104020203" pitchFamily="34" charset="0"/>
                </a:rPr>
                <a:t>MCS Classicare</a:t>
              </a:r>
              <a:r>
                <a:rPr lang="es-ES_tradnl" dirty="0">
                  <a:latin typeface="Gill Sans MT" panose="020B0502020104020203" pitchFamily="34" charset="0"/>
                </a:rPr>
                <a:t> ofrece a los afiliados con necesidades especiales de elegibilidad dual (D-SNP) o afiliados con condiciones crónicas (C-SNP).</a:t>
              </a:r>
            </a:p>
            <a:p>
              <a:pPr marL="285750" lvl="0" indent="-285750">
                <a:spcAft>
                  <a:spcPts val="1800"/>
                </a:spcAft>
                <a:buFont typeface="Wingdings" panose="05000000000000000000" pitchFamily="2" charset="2"/>
                <a:buChar char="v"/>
              </a:pPr>
              <a:r>
                <a:rPr lang="es-ES_tradnl" dirty="0">
                  <a:latin typeface="Gill Sans MT" panose="020B0502020104020203" pitchFamily="34" charset="0"/>
                </a:rPr>
                <a:t>Definir el equipo de cuidado interdisciplinario para la población D-SNP y C-SNP.</a:t>
              </a:r>
            </a:p>
            <a:p>
              <a:pPr marL="285750" lvl="0" indent="-285750">
                <a:spcAft>
                  <a:spcPts val="1800"/>
                </a:spcAft>
                <a:buFont typeface="Wingdings" panose="05000000000000000000" pitchFamily="2" charset="2"/>
                <a:buChar char="v"/>
              </a:pPr>
              <a:r>
                <a:rPr lang="es-ES_tradnl" dirty="0">
                  <a:latin typeface="Gill Sans MT" panose="020B0502020104020203" pitchFamily="34" charset="0"/>
                </a:rPr>
                <a:t>Explicar el rol integral que tienen los empleados y proveedores en el Modelo de Cuidado de </a:t>
              </a:r>
              <a:r>
                <a:rPr lang="en-US" noProof="0" dirty="0">
                  <a:latin typeface="Gill Sans MT" panose="020B0502020104020203" pitchFamily="34" charset="0"/>
                </a:rPr>
                <a:t>MCS Classicare</a:t>
              </a:r>
              <a:r>
                <a:rPr lang="es-ES_tradnl" dirty="0">
                  <a:latin typeface="Gill Sans MT" panose="020B0502020104020203" pitchFamily="34" charset="0"/>
                </a:rPr>
                <a:t>. </a:t>
              </a:r>
            </a:p>
          </p:txBody>
        </p:sp>
      </p:grpSp>
      <p:cxnSp>
        <p:nvCxnSpPr>
          <p:cNvPr id="5" name="Straight Connector 4">
            <a:extLst>
              <a:ext uri="{FF2B5EF4-FFF2-40B4-BE49-F238E27FC236}">
                <a16:creationId xmlns:a16="http://schemas.microsoft.com/office/drawing/2014/main" id="{7992BD2F-C7FF-96E4-978E-1DF9128F7681}"/>
              </a:ext>
              <a:ext uri="{C183D7F6-B498-43B3-948B-1728B52AA6E4}">
                <adec:decorative xmlns:adec="http://schemas.microsoft.com/office/drawing/2017/decorative" val="1"/>
              </a:ext>
            </a:extLst>
          </p:cNvPr>
          <p:cNvCxnSpPr/>
          <p:nvPr/>
        </p:nvCxnSpPr>
        <p:spPr>
          <a:xfrm>
            <a:off x="201112" y="922862"/>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3809B31-53EF-BE6A-19C2-7B7F121B19A2}"/>
              </a:ext>
            </a:extLst>
          </p:cNvPr>
          <p:cNvSpPr txBox="1">
            <a:spLocks noGrp="1"/>
          </p:cNvSpPr>
          <p:nvPr>
            <p:ph type="title" idx="4294967295"/>
          </p:nvPr>
        </p:nvSpPr>
        <p:spPr>
          <a:xfrm>
            <a:off x="125103" y="341544"/>
            <a:ext cx="10515600" cy="65169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_tradnl" sz="3200" b="1" dirty="0">
                <a:solidFill>
                  <a:srgbClr val="199C63"/>
                </a:solidFill>
                <a:latin typeface="Gill Sans MT" panose="020B0502020104020203" pitchFamily="34" charset="0"/>
              </a:rPr>
              <a:t>Objetivos</a:t>
            </a:r>
            <a:endParaRPr kumimoji="0" lang="en-US" sz="3200" b="0" i="0" u="none" strike="noStrike" kern="1200" cap="none" spc="0" normalizeH="0" baseline="0" noProof="0" dirty="0">
              <a:ln>
                <a:noFill/>
              </a:ln>
              <a:solidFill>
                <a:srgbClr val="00A160"/>
              </a:solidFill>
              <a:effectLst/>
              <a:uLnTx/>
              <a:uFillTx/>
              <a:latin typeface="+mj-lt"/>
              <a:ea typeface="+mj-ea"/>
              <a:cs typeface="+mj-cs"/>
            </a:endParaRPr>
          </a:p>
        </p:txBody>
      </p:sp>
    </p:spTree>
    <p:extLst>
      <p:ext uri="{BB962C8B-B14F-4D97-AF65-F5344CB8AC3E}">
        <p14:creationId xmlns:p14="http://schemas.microsoft.com/office/powerpoint/2010/main" val="3588848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a:extLst>
              <a:ext uri="{FF2B5EF4-FFF2-40B4-BE49-F238E27FC236}">
                <a16:creationId xmlns:a16="http://schemas.microsoft.com/office/drawing/2014/main" id="{BA0C4623-5D9E-CF22-5F2A-721E3AFBF296}"/>
              </a:ext>
            </a:extLst>
          </p:cNvPr>
          <p:cNvSpPr>
            <a:spLocks noGrp="1"/>
          </p:cNvSpPr>
          <p:nvPr>
            <p:ph type="body" sz="quarter" idx="10"/>
          </p:nvPr>
        </p:nvSpPr>
        <p:spPr/>
        <p:txBody>
          <a:bodyPr>
            <a:normAutofit fontScale="92500" lnSpcReduction="10000"/>
          </a:bodyPr>
          <a:lstStyle/>
          <a:p>
            <a:endParaRPr lang="en-US" noProof="0" dirty="0"/>
          </a:p>
        </p:txBody>
      </p:sp>
      <p:sp>
        <p:nvSpPr>
          <p:cNvPr id="9" name="Page Number">
            <a:extLst>
              <a:ext uri="{FF2B5EF4-FFF2-40B4-BE49-F238E27FC236}">
                <a16:creationId xmlns:a16="http://schemas.microsoft.com/office/drawing/2014/main" id="{81755DC9-EE12-85EA-FC0D-2607D1AB5BA6}"/>
              </a:ext>
            </a:extLst>
          </p:cNvPr>
          <p:cNvSpPr>
            <a:spLocks noGrp="1"/>
          </p:cNvSpPr>
          <p:nvPr>
            <p:ph type="sldNum" sz="quarter" idx="4"/>
          </p:nvPr>
        </p:nvSpPr>
        <p:spPr/>
        <p:txBody>
          <a:bodyPr/>
          <a:lstStyle/>
          <a:p>
            <a:fld id="{42EC8CDA-1662-F249-B76F-7FD4977C24F0}" type="slidenum">
              <a:rPr lang="en-US" noProof="0" smtClean="0"/>
              <a:pPr/>
              <a:t>20</a:t>
            </a:fld>
            <a:endParaRPr lang="en-US" noProof="0" dirty="0"/>
          </a:p>
        </p:txBody>
      </p:sp>
      <p:pic>
        <p:nvPicPr>
          <p:cNvPr id="2" name="Picture 1">
            <a:extLst>
              <a:ext uri="{FF2B5EF4-FFF2-40B4-BE49-F238E27FC236}">
                <a16:creationId xmlns:a16="http://schemas.microsoft.com/office/drawing/2014/main" id="{055B0C31-1562-C669-D312-F0410CCD6CA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74217" y="4329345"/>
            <a:ext cx="2765394" cy="1684609"/>
          </a:xfrm>
          <a:prstGeom prst="rect">
            <a:avLst/>
          </a:prstGeom>
        </p:spPr>
      </p:pic>
      <p:pic>
        <p:nvPicPr>
          <p:cNvPr id="3" name="Picture 2">
            <a:extLst>
              <a:ext uri="{FF2B5EF4-FFF2-40B4-BE49-F238E27FC236}">
                <a16:creationId xmlns:a16="http://schemas.microsoft.com/office/drawing/2014/main" id="{8299EA91-CCB0-66C2-1462-D9BE35DEFAC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130047" y="4323985"/>
            <a:ext cx="2765396" cy="1684609"/>
          </a:xfrm>
          <a:prstGeom prst="rect">
            <a:avLst/>
          </a:prstGeom>
        </p:spPr>
      </p:pic>
      <p:pic>
        <p:nvPicPr>
          <p:cNvPr id="6" name="Picture 5">
            <a:extLst>
              <a:ext uri="{FF2B5EF4-FFF2-40B4-BE49-F238E27FC236}">
                <a16:creationId xmlns:a16="http://schemas.microsoft.com/office/drawing/2014/main" id="{9AA9A2C6-544C-219F-DD0C-7A21C7A5EA14}"/>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739108" y="4932400"/>
            <a:ext cx="2438925" cy="1485732"/>
          </a:xfrm>
          <a:prstGeom prst="rect">
            <a:avLst/>
          </a:prstGeom>
        </p:spPr>
      </p:pic>
      <p:graphicFrame>
        <p:nvGraphicFramePr>
          <p:cNvPr id="12" name="Diagram 11">
            <a:extLst>
              <a:ext uri="{FF2B5EF4-FFF2-40B4-BE49-F238E27FC236}">
                <a16:creationId xmlns:a16="http://schemas.microsoft.com/office/drawing/2014/main" id="{1C632783-7D0F-4FD5-F81B-0FC841511A93}"/>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434612245"/>
              </p:ext>
            </p:extLst>
          </p:nvPr>
        </p:nvGraphicFramePr>
        <p:xfrm>
          <a:off x="2342298" y="2495154"/>
          <a:ext cx="7934327" cy="174576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8" name="Content Placeholder 2">
            <a:extLst>
              <a:ext uri="{FF2B5EF4-FFF2-40B4-BE49-F238E27FC236}">
                <a16:creationId xmlns:a16="http://schemas.microsoft.com/office/drawing/2014/main" id="{A84FE5D0-9DCA-D005-2370-6FD26F714F05}"/>
              </a:ext>
            </a:extLst>
          </p:cNvPr>
          <p:cNvSpPr txBox="1">
            <a:spLocks/>
          </p:cNvSpPr>
          <p:nvPr/>
        </p:nvSpPr>
        <p:spPr>
          <a:xfrm>
            <a:off x="193589" y="1156159"/>
            <a:ext cx="11789774" cy="123822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s-ES_tradnl" sz="2000" dirty="0">
                <a:latin typeface="Gill Sans MT" panose="020B0502020104020203" pitchFamily="34" charset="0"/>
              </a:rPr>
              <a:t>Se identifica como el movimiento del afiliado de un entorno de cuidado de salud a otro, en el cual recibe servicios y cuidados de salud apropiados debido al cambio en su estatus de salud. En cualquier escenario, cada proveedor designado tiene responsabilidad continua sobre el cuidado médico del afiliado.</a:t>
            </a:r>
          </a:p>
        </p:txBody>
      </p:sp>
      <p:cxnSp>
        <p:nvCxnSpPr>
          <p:cNvPr id="7" name="Straight Connector 6">
            <a:extLst>
              <a:ext uri="{FF2B5EF4-FFF2-40B4-BE49-F238E27FC236}">
                <a16:creationId xmlns:a16="http://schemas.microsoft.com/office/drawing/2014/main" id="{D076ED7B-A27C-540A-7783-E4B3D82A1FC9}"/>
              </a:ext>
              <a:ext uri="{C183D7F6-B498-43B3-948B-1728B52AA6E4}">
                <adec:decorative xmlns:adec="http://schemas.microsoft.com/office/drawing/2017/decorative" val="1"/>
              </a:ext>
            </a:extLst>
          </p:cNvPr>
          <p:cNvCxnSpPr/>
          <p:nvPr/>
        </p:nvCxnSpPr>
        <p:spPr>
          <a:xfrm>
            <a:off x="193589" y="1012284"/>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FA72F4DA-D7C1-10FF-B88B-9F5492C1B1C4}"/>
              </a:ext>
            </a:extLst>
          </p:cNvPr>
          <p:cNvSpPr txBox="1">
            <a:spLocks noGrp="1"/>
          </p:cNvSpPr>
          <p:nvPr>
            <p:ph type="title" idx="4294967295"/>
          </p:nvPr>
        </p:nvSpPr>
        <p:spPr>
          <a:xfrm>
            <a:off x="193589" y="114610"/>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2: Coordinación de Cuidado </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Transición de Cuidado</a:t>
            </a:r>
            <a:endParaRPr kumimoji="0" lang="en-US" sz="28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85753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ABC410C8-06BF-4B86-A80D-436C81F05A41}"/>
              </a:ext>
            </a:extLst>
          </p:cNvPr>
          <p:cNvSpPr>
            <a:spLocks noGrp="1"/>
          </p:cNvSpPr>
          <p:nvPr>
            <p:ph type="body" sz="quarter" idx="10"/>
          </p:nvPr>
        </p:nvSpPr>
        <p:spPr/>
        <p:txBody>
          <a:bodyPr>
            <a:normAutofit fontScale="92500" lnSpcReduction="10000"/>
          </a:bodyPr>
          <a:lstStyle/>
          <a:p>
            <a:endParaRPr lang="en-US" noProof="0" dirty="0"/>
          </a:p>
        </p:txBody>
      </p:sp>
      <p:sp>
        <p:nvSpPr>
          <p:cNvPr id="7" name="Page Number">
            <a:extLst>
              <a:ext uri="{FF2B5EF4-FFF2-40B4-BE49-F238E27FC236}">
                <a16:creationId xmlns:a16="http://schemas.microsoft.com/office/drawing/2014/main" id="{CFD5E8FD-E8C4-B6DC-964F-2091233B9CAC}"/>
              </a:ext>
            </a:extLst>
          </p:cNvPr>
          <p:cNvSpPr>
            <a:spLocks noGrp="1"/>
          </p:cNvSpPr>
          <p:nvPr>
            <p:ph type="sldNum" sz="quarter" idx="4"/>
          </p:nvPr>
        </p:nvSpPr>
        <p:spPr/>
        <p:txBody>
          <a:bodyPr/>
          <a:lstStyle/>
          <a:p>
            <a:fld id="{42EC8CDA-1662-F249-B76F-7FD4977C24F0}" type="slidenum">
              <a:rPr lang="en-US" noProof="0" smtClean="0"/>
              <a:pPr/>
              <a:t>21</a:t>
            </a:fld>
            <a:endParaRPr lang="en-US" noProof="0" dirty="0"/>
          </a:p>
        </p:txBody>
      </p:sp>
      <p:sp>
        <p:nvSpPr>
          <p:cNvPr id="5" name="Content Placeholder 2">
            <a:extLst>
              <a:ext uri="{FF2B5EF4-FFF2-40B4-BE49-F238E27FC236}">
                <a16:creationId xmlns:a16="http://schemas.microsoft.com/office/drawing/2014/main" id="{912CC753-4402-8D52-4710-9C149933172F}"/>
              </a:ext>
            </a:extLst>
          </p:cNvPr>
          <p:cNvSpPr txBox="1">
            <a:spLocks/>
          </p:cNvSpPr>
          <p:nvPr/>
        </p:nvSpPr>
        <p:spPr>
          <a:xfrm>
            <a:off x="193588" y="1306657"/>
            <a:ext cx="11757779" cy="51318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None/>
            </a:pPr>
            <a:r>
              <a:rPr lang="es-ES_tradnl" sz="1800" dirty="0">
                <a:latin typeface="Gill Sans MT" panose="020B0502020104020203" pitchFamily="34" charset="0"/>
              </a:rPr>
              <a:t>MCS Classicare integra en el cuidado de salud al afiliado, al cuidador y al médico primario (o médico habitual) en el proceso de transición que ocurre antes, durante y después del cambio de un nivel de cuidado a otro. </a:t>
            </a:r>
          </a:p>
          <a:p>
            <a:pPr marL="0" indent="0">
              <a:spcBef>
                <a:spcPts val="0"/>
              </a:spcBef>
              <a:buNone/>
            </a:pPr>
            <a:endParaRPr lang="es-ES_tradnl" sz="1200" dirty="0">
              <a:latin typeface="Gill Sans MT" panose="020B0502020104020203" pitchFamily="34" charset="0"/>
            </a:endParaRPr>
          </a:p>
          <a:p>
            <a:pPr marL="0" indent="0">
              <a:buNone/>
            </a:pPr>
            <a:r>
              <a:rPr lang="es-ES_tradnl" sz="1800" dirty="0">
                <a:latin typeface="Gill Sans MT" panose="020B0502020104020203" pitchFamily="34" charset="0"/>
              </a:rPr>
              <a:t>La coordinación de cuidado garantiza que los afiliados que experimentan una transición se conecten con el proveedor adecuado basado en las circunstancias únicas del afiliado.</a:t>
            </a:r>
          </a:p>
          <a:p>
            <a:pPr marL="0" indent="0">
              <a:spcBef>
                <a:spcPts val="0"/>
              </a:spcBef>
              <a:buNone/>
            </a:pPr>
            <a:endParaRPr lang="es-ES_tradnl" sz="1200" dirty="0">
              <a:latin typeface="Gill Sans MT" panose="020B0502020104020203" pitchFamily="34" charset="0"/>
            </a:endParaRPr>
          </a:p>
          <a:p>
            <a:pPr marL="0" indent="0">
              <a:buNone/>
            </a:pPr>
            <a:r>
              <a:rPr lang="es-ES_tradnl" sz="1800" dirty="0">
                <a:latin typeface="Gill Sans MT" panose="020B0502020104020203" pitchFamily="34" charset="0"/>
              </a:rPr>
              <a:t>Notificación al médico primario:</a:t>
            </a:r>
          </a:p>
          <a:p>
            <a:pPr lvl="1">
              <a:buFont typeface="Arial" panose="020B0604020202020204" pitchFamily="34" charset="0"/>
              <a:buChar char="•"/>
            </a:pPr>
            <a:r>
              <a:rPr lang="es-ES_tradnl" sz="1800" dirty="0">
                <a:latin typeface="Gill Sans MT" panose="020B0502020104020203" pitchFamily="34" charset="0"/>
              </a:rPr>
              <a:t>Una vez en conocimiento de la transición de un afiliado, MCS Advantage informa al médico primario del afiliado sobre la transición.</a:t>
            </a:r>
          </a:p>
          <a:p>
            <a:pPr lvl="1">
              <a:buFont typeface="Arial" panose="020B0604020202020204" pitchFamily="34" charset="0"/>
              <a:buChar char="•"/>
            </a:pPr>
            <a:r>
              <a:rPr lang="es-ES_tradnl" sz="1800" dirty="0">
                <a:latin typeface="Gill Sans MT" panose="020B0502020104020203" pitchFamily="34" charset="0"/>
              </a:rPr>
              <a:t>Para eventos de cuidado agudo, la notificación ocurre a través del Portal de Proveedores. </a:t>
            </a:r>
          </a:p>
          <a:p>
            <a:pPr lvl="1">
              <a:buFont typeface="Arial" panose="020B0604020202020204" pitchFamily="34" charset="0"/>
              <a:buChar char="•"/>
            </a:pPr>
            <a:r>
              <a:rPr lang="es-ES_tradnl" sz="1800" dirty="0">
                <a:latin typeface="Gill Sans MT" panose="020B0502020104020203" pitchFamily="34" charset="0"/>
              </a:rPr>
              <a:t>Para eventos luego de un cuidado agudo, MCS Advantage notifica la determinación al lugar que brindará el servicio, al afiliado y a su médico primario. </a:t>
            </a:r>
          </a:p>
          <a:p>
            <a:pPr marL="0" indent="0">
              <a:spcBef>
                <a:spcPts val="0"/>
              </a:spcBef>
              <a:buNone/>
            </a:pPr>
            <a:endParaRPr lang="es-ES_tradnl" sz="1200" dirty="0">
              <a:latin typeface="Gill Sans MT" panose="020B0502020104020203" pitchFamily="34" charset="0"/>
            </a:endParaRPr>
          </a:p>
          <a:p>
            <a:pPr marL="0" indent="0">
              <a:buNone/>
            </a:pPr>
            <a:r>
              <a:rPr lang="es-ES_tradnl" sz="1800" dirty="0">
                <a:latin typeface="Gill Sans MT" panose="020B0502020104020203" pitchFamily="34" charset="0"/>
              </a:rPr>
              <a:t>Al concluir la transición el plan de cuidado se revisa y se actualiza, de ser necesario, basado en las necesidades como resultado de la transición. Las actualizaciones del plan de cuidado se comparten con el afiliado y el médico primario.</a:t>
            </a:r>
            <a:endParaRPr lang="en-US" sz="2000" noProof="0" dirty="0">
              <a:latin typeface="Gill Sans MT" panose="020B0502020104020203" pitchFamily="34" charset="0"/>
            </a:endParaRPr>
          </a:p>
        </p:txBody>
      </p:sp>
      <p:cxnSp>
        <p:nvCxnSpPr>
          <p:cNvPr id="4" name="Straight Connector 3">
            <a:extLst>
              <a:ext uri="{FF2B5EF4-FFF2-40B4-BE49-F238E27FC236}">
                <a16:creationId xmlns:a16="http://schemas.microsoft.com/office/drawing/2014/main" id="{D580C249-8D43-043E-3FF0-B116B60BFCEE}"/>
              </a:ext>
              <a:ext uri="{C183D7F6-B498-43B3-948B-1728B52AA6E4}">
                <adec:decorative xmlns:adec="http://schemas.microsoft.com/office/drawing/2017/decorative" val="1"/>
              </a:ext>
            </a:extLst>
          </p:cNvPr>
          <p:cNvCxnSpPr/>
          <p:nvPr/>
        </p:nvCxnSpPr>
        <p:spPr>
          <a:xfrm>
            <a:off x="193589" y="107827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ECFDF6A1-106E-6139-FAC7-B56623A8820F}"/>
              </a:ext>
            </a:extLst>
          </p:cNvPr>
          <p:cNvSpPr txBox="1">
            <a:spLocks noGrp="1"/>
          </p:cNvSpPr>
          <p:nvPr>
            <p:ph type="title" idx="4294967295"/>
          </p:nvPr>
        </p:nvSpPr>
        <p:spPr>
          <a:xfrm>
            <a:off x="193588" y="140732"/>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2: Coordinación de Cuidado </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Transición de Cuidado </a:t>
            </a:r>
            <a:r>
              <a:rPr lang="es-ES_tradnl" sz="2800" b="1" dirty="0">
                <a:solidFill>
                  <a:schemeClr val="bg1"/>
                </a:solidFill>
                <a:latin typeface="Gill Sans MT" panose="020B0502020104020203" pitchFamily="34" charset="0"/>
              </a:rPr>
              <a:t>(cont.)</a:t>
            </a:r>
            <a:endParaRPr kumimoji="0" lang="en-US" sz="28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19706641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oogle Shape;229;p17">
            <a:extLst>
              <a:ext uri="{FF2B5EF4-FFF2-40B4-BE49-F238E27FC236}">
                <a16:creationId xmlns:a16="http://schemas.microsoft.com/office/drawing/2014/main" id="{A64B0E9F-D5AE-6CCC-9714-6FD92FBAB4CF}"/>
              </a:ext>
              <a:ext uri="{C183D7F6-B498-43B3-948B-1728B52AA6E4}">
                <adec:decorative xmlns:adec="http://schemas.microsoft.com/office/drawing/2017/decorative" val="1"/>
              </a:ext>
            </a:extLst>
          </p:cNvPr>
          <p:cNvGrpSpPr/>
          <p:nvPr/>
        </p:nvGrpSpPr>
        <p:grpSpPr>
          <a:xfrm>
            <a:off x="3224515" y="948267"/>
            <a:ext cx="5742969" cy="2940112"/>
            <a:chOff x="457200" y="3471825"/>
            <a:chExt cx="2480025" cy="1258898"/>
          </a:xfrm>
          <a:solidFill>
            <a:srgbClr val="C6E5CE"/>
          </a:solidFill>
        </p:grpSpPr>
        <p:sp>
          <p:nvSpPr>
            <p:cNvPr id="8" name="Google Shape;230;p17">
              <a:extLst>
                <a:ext uri="{FF2B5EF4-FFF2-40B4-BE49-F238E27FC236}">
                  <a16:creationId xmlns:a16="http://schemas.microsoft.com/office/drawing/2014/main" id="{D4E4C1D7-9F03-C579-1744-5D445B951BE9}"/>
                </a:ext>
              </a:extLst>
            </p:cNvPr>
            <p:cNvSpPr/>
            <p:nvPr/>
          </p:nvSpPr>
          <p:spPr>
            <a:xfrm>
              <a:off x="951259" y="3471825"/>
              <a:ext cx="1985966" cy="1258898"/>
            </a:xfrm>
            <a:custGeom>
              <a:avLst/>
              <a:gdLst/>
              <a:ahLst/>
              <a:cxnLst/>
              <a:rect l="l" t="t" r="r" b="b"/>
              <a:pathLst>
                <a:path w="12451" h="8780" extrusionOk="0">
                  <a:moveTo>
                    <a:pt x="0" y="0"/>
                  </a:moveTo>
                  <a:lnTo>
                    <a:pt x="0" y="8780"/>
                  </a:lnTo>
                  <a:lnTo>
                    <a:pt x="12101" y="8780"/>
                  </a:lnTo>
                  <a:cubicBezTo>
                    <a:pt x="12289" y="8780"/>
                    <a:pt x="12451" y="8618"/>
                    <a:pt x="12451" y="8428"/>
                  </a:cubicBezTo>
                  <a:lnTo>
                    <a:pt x="12451" y="378"/>
                  </a:lnTo>
                  <a:cubicBezTo>
                    <a:pt x="12451" y="162"/>
                    <a:pt x="12289" y="0"/>
                    <a:pt x="12101" y="0"/>
                  </a:cubicBezTo>
                  <a:close/>
                </a:path>
              </a:pathLst>
            </a:custGeom>
            <a:grpFill/>
            <a:ln>
              <a:noFill/>
            </a:ln>
            <a:effectLst>
              <a:outerShdw blurRad="85725" dist="57150" dir="1200000" algn="bl" rotWithShape="0">
                <a:srgbClr val="000000">
                  <a:alpha val="20000"/>
                </a:srgb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10" name="Google Shape;231;p17">
              <a:extLst>
                <a:ext uri="{FF2B5EF4-FFF2-40B4-BE49-F238E27FC236}">
                  <a16:creationId xmlns:a16="http://schemas.microsoft.com/office/drawing/2014/main" id="{D88BEC09-2C26-388B-F3DD-A8382374F7BE}"/>
                </a:ext>
              </a:extLst>
            </p:cNvPr>
            <p:cNvSpPr/>
            <p:nvPr/>
          </p:nvSpPr>
          <p:spPr>
            <a:xfrm>
              <a:off x="457200" y="3624815"/>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grpFill/>
            <a:ln>
              <a:noFill/>
            </a:ln>
            <a:effectLst>
              <a:outerShdw blurRad="71438" dist="57150" dir="1140000" algn="bl" rotWithShape="0">
                <a:sysClr val="windowText" lastClr="000000">
                  <a:alpha val="20000"/>
                </a:sys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12" name="Google Shape;232;p17">
              <a:extLst>
                <a:ext uri="{FF2B5EF4-FFF2-40B4-BE49-F238E27FC236}">
                  <a16:creationId xmlns:a16="http://schemas.microsoft.com/office/drawing/2014/main" id="{86EC1CF4-1211-6E5C-52C2-0B013C4A2899}"/>
                </a:ext>
              </a:extLst>
            </p:cNvPr>
            <p:cNvSpPr txBox="1"/>
            <p:nvPr/>
          </p:nvSpPr>
          <p:spPr>
            <a:xfrm>
              <a:off x="566734" y="3893834"/>
              <a:ext cx="330000" cy="387300"/>
            </a:xfrm>
            <a:prstGeom prst="rect">
              <a:avLst/>
            </a:prstGeom>
            <a:grpFill/>
            <a:ln>
              <a:noFill/>
            </a:ln>
          </p:spPr>
          <p:txBody>
            <a:bodyPr spcFirstLastPara="1" wrap="square" lIns="121900" tIns="121900" rIns="121900" bIns="121900" anchor="ctr" anchorCtr="0">
              <a:noAutofit/>
            </a:bodyPr>
            <a:lstStyle/>
            <a:p>
              <a:pPr>
                <a:defRPr/>
              </a:pPr>
              <a:r>
                <a:rPr lang="en-US" sz="2667" b="1" kern="0" noProof="0" dirty="0">
                  <a:solidFill>
                    <a:srgbClr val="0E6937"/>
                  </a:solidFill>
                  <a:latin typeface="Roboto"/>
                  <a:ea typeface="Roboto"/>
                  <a:cs typeface="Roboto"/>
                  <a:sym typeface="Roboto"/>
                </a:rPr>
                <a:t>3</a:t>
              </a:r>
            </a:p>
          </p:txBody>
        </p:sp>
      </p:grpSp>
      <p:sp>
        <p:nvSpPr>
          <p:cNvPr id="2" name="Google Shape;233;p17">
            <a:extLst>
              <a:ext uri="{FF2B5EF4-FFF2-40B4-BE49-F238E27FC236}">
                <a16:creationId xmlns:a16="http://schemas.microsoft.com/office/drawing/2014/main" id="{81682E9A-FEBF-6CF6-B952-03CE04111432}"/>
              </a:ext>
            </a:extLst>
          </p:cNvPr>
          <p:cNvSpPr txBox="1">
            <a:spLocks noGrp="1"/>
          </p:cNvSpPr>
          <p:nvPr>
            <p:ph type="title" idx="4294967295"/>
          </p:nvPr>
        </p:nvSpPr>
        <p:spPr>
          <a:xfrm>
            <a:off x="4706278" y="1933854"/>
            <a:ext cx="4132921" cy="896818"/>
          </a:xfrm>
          <a:prstGeom prst="rect">
            <a:avLst/>
          </a:prstGeom>
          <a:solidFill>
            <a:srgbClr val="C6E5CE"/>
          </a:solidFill>
          <a:ln>
            <a:noFill/>
            <a:prstDash/>
          </a:ln>
          <a:effectLst/>
        </p:spPr>
        <p:txBody>
          <a:bodyPr rot="0" spcFirstLastPara="1" vertOverflow="overflow" horzOverflow="overflow" vert="horz" wrap="square" lIns="121900" tIns="121900" rIns="121900" bIns="121900" numCol="1" spcCol="0" rtlCol="0" fromWordArt="0" anchor="ctr" anchorCtr="0" forceAA="0" compatLnSpc="1">
            <a:prstTxWarp prst="textNoShape">
              <a:avLst/>
            </a:prstTxWarp>
            <a:noAutofit/>
          </a:bodyPr>
          <a:lstStyle/>
          <a:p>
            <a:pPr lvl="0" algn="ctr">
              <a:lnSpc>
                <a:spcPct val="100000"/>
              </a:lnSpc>
              <a:spcBef>
                <a:spcPts val="0"/>
              </a:spcBef>
              <a:defRPr/>
            </a:pPr>
            <a:r>
              <a:rPr lang="es-ES_tradnl" sz="3600" b="1" kern="0" dirty="0">
                <a:solidFill>
                  <a:srgbClr val="0E6937"/>
                </a:solidFill>
              </a:rPr>
              <a:t>Red del </a:t>
            </a:r>
            <a:br>
              <a:rPr lang="es-ES_tradnl" sz="3600" b="1" kern="0" dirty="0">
                <a:solidFill>
                  <a:srgbClr val="0E6937"/>
                </a:solidFill>
              </a:rPr>
            </a:br>
            <a:r>
              <a:rPr lang="es-ES_tradnl" sz="3600" b="1" kern="0" dirty="0">
                <a:solidFill>
                  <a:srgbClr val="0E6937"/>
                </a:solidFill>
              </a:rPr>
              <a:t>proveedor</a:t>
            </a:r>
            <a:endParaRPr kumimoji="0" lang="en-US" sz="3600" b="1" i="0" u="none" strike="noStrike" kern="0" cap="none" spc="0" normalizeH="0" baseline="0" noProof="0" dirty="0">
              <a:ln>
                <a:noFill/>
              </a:ln>
              <a:solidFill>
                <a:srgbClr val="0E6937"/>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11055075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a:extLst>
              <a:ext uri="{FF2B5EF4-FFF2-40B4-BE49-F238E27FC236}">
                <a16:creationId xmlns:a16="http://schemas.microsoft.com/office/drawing/2014/main" id="{815DE4D1-32EE-6371-21A6-0A5FFADB4017}"/>
              </a:ext>
            </a:extLst>
          </p:cNvPr>
          <p:cNvSpPr>
            <a:spLocks noGrp="1"/>
          </p:cNvSpPr>
          <p:nvPr>
            <p:ph type="body" sz="quarter" idx="10"/>
          </p:nvPr>
        </p:nvSpPr>
        <p:spPr/>
        <p:txBody>
          <a:bodyPr>
            <a:normAutofit fontScale="92500" lnSpcReduction="10000"/>
          </a:bodyPr>
          <a:lstStyle/>
          <a:p>
            <a:endParaRPr lang="en-US" noProof="0" dirty="0"/>
          </a:p>
        </p:txBody>
      </p:sp>
      <p:sp>
        <p:nvSpPr>
          <p:cNvPr id="2" name="Page Number">
            <a:extLst>
              <a:ext uri="{FF2B5EF4-FFF2-40B4-BE49-F238E27FC236}">
                <a16:creationId xmlns:a16="http://schemas.microsoft.com/office/drawing/2014/main" id="{49048AC4-80FE-DE9E-A9B9-EDA401DCD02F}"/>
              </a:ext>
            </a:extLst>
          </p:cNvPr>
          <p:cNvSpPr>
            <a:spLocks noGrp="1"/>
          </p:cNvSpPr>
          <p:nvPr>
            <p:ph type="sldNum" sz="quarter" idx="4"/>
          </p:nvPr>
        </p:nvSpPr>
        <p:spPr/>
        <p:txBody>
          <a:bodyPr/>
          <a:lstStyle/>
          <a:p>
            <a:fld id="{42EC8CDA-1662-F249-B76F-7FD4977C24F0}" type="slidenum">
              <a:rPr lang="en-US" noProof="0" smtClean="0"/>
              <a:pPr/>
              <a:t>23</a:t>
            </a:fld>
            <a:endParaRPr lang="en-US" noProof="0" dirty="0"/>
          </a:p>
        </p:txBody>
      </p:sp>
      <p:cxnSp>
        <p:nvCxnSpPr>
          <p:cNvPr id="12" name="Straight Connector 11">
            <a:extLst>
              <a:ext uri="{FF2B5EF4-FFF2-40B4-BE49-F238E27FC236}">
                <a16:creationId xmlns:a16="http://schemas.microsoft.com/office/drawing/2014/main" id="{4B5E0B54-4020-5EA3-2BD4-E8E7185739FE}"/>
              </a:ext>
              <a:ext uri="{C183D7F6-B498-43B3-948B-1728B52AA6E4}">
                <adec:decorative xmlns:adec="http://schemas.microsoft.com/office/drawing/2017/decorative" val="1"/>
              </a:ext>
            </a:extLst>
          </p:cNvPr>
          <p:cNvCxnSpPr>
            <a:cxnSpLocks/>
          </p:cNvCxnSpPr>
          <p:nvPr/>
        </p:nvCxnSpPr>
        <p:spPr>
          <a:xfrm>
            <a:off x="5824873" y="2142545"/>
            <a:ext cx="0" cy="3718577"/>
          </a:xfrm>
          <a:prstGeom prst="line">
            <a:avLst/>
          </a:prstGeom>
          <a:ln w="19050">
            <a:solidFill>
              <a:srgbClr val="00A160"/>
            </a:solidFill>
          </a:ln>
        </p:spPr>
        <p:style>
          <a:lnRef idx="1">
            <a:schemeClr val="accent2"/>
          </a:lnRef>
          <a:fillRef idx="0">
            <a:schemeClr val="accent2"/>
          </a:fillRef>
          <a:effectRef idx="0">
            <a:schemeClr val="accent2"/>
          </a:effectRef>
          <a:fontRef idx="minor">
            <a:schemeClr val="tx1"/>
          </a:fontRef>
        </p:style>
      </p:cxnSp>
      <p:graphicFrame>
        <p:nvGraphicFramePr>
          <p:cNvPr id="11" name="Content Placeholder 2">
            <a:extLst>
              <a:ext uri="{FF2B5EF4-FFF2-40B4-BE49-F238E27FC236}">
                <a16:creationId xmlns:a16="http://schemas.microsoft.com/office/drawing/2014/main" id="{3E60B3C1-EB0A-8E1E-8E81-76845322D4FF}"/>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139417225"/>
              </p:ext>
            </p:extLst>
          </p:nvPr>
        </p:nvGraphicFramePr>
        <p:xfrm>
          <a:off x="6379711" y="2160595"/>
          <a:ext cx="5480502" cy="41035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 Placeholder 5">
            <a:extLst>
              <a:ext uri="{FF2B5EF4-FFF2-40B4-BE49-F238E27FC236}">
                <a16:creationId xmlns:a16="http://schemas.microsoft.com/office/drawing/2014/main" id="{B3F6EEFE-9D38-7CAC-8049-EA805F31A856}"/>
              </a:ext>
            </a:extLst>
          </p:cNvPr>
          <p:cNvSpPr txBox="1">
            <a:spLocks/>
          </p:cNvSpPr>
          <p:nvPr/>
        </p:nvSpPr>
        <p:spPr>
          <a:xfrm>
            <a:off x="6379711" y="1273183"/>
            <a:ext cx="5764214" cy="8239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s-ES_tradnl" sz="2000" dirty="0">
                <a:latin typeface="Gill Sans MT" panose="020B0502020104020203" pitchFamily="34" charset="0"/>
              </a:rPr>
              <a:t>La red del proveedor de MCS Advantage debe cumplir con los siguientes requisitos del MOC:</a:t>
            </a:r>
          </a:p>
        </p:txBody>
      </p:sp>
      <p:graphicFrame>
        <p:nvGraphicFramePr>
          <p:cNvPr id="10" name="Content Placeholder 13">
            <a:extLst>
              <a:ext uri="{FF2B5EF4-FFF2-40B4-BE49-F238E27FC236}">
                <a16:creationId xmlns:a16="http://schemas.microsoft.com/office/drawing/2014/main" id="{306A00F6-70AC-1A2D-F7E2-D31987E4B2DF}"/>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2896284504"/>
              </p:ext>
            </p:extLst>
          </p:nvPr>
        </p:nvGraphicFramePr>
        <p:xfrm>
          <a:off x="180976" y="2142545"/>
          <a:ext cx="5480501" cy="404579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 Placeholder 4">
            <a:extLst>
              <a:ext uri="{FF2B5EF4-FFF2-40B4-BE49-F238E27FC236}">
                <a16:creationId xmlns:a16="http://schemas.microsoft.com/office/drawing/2014/main" id="{78334C14-BA96-C262-65BC-ABE0FAED673F}"/>
              </a:ext>
            </a:extLst>
          </p:cNvPr>
          <p:cNvSpPr txBox="1">
            <a:spLocks/>
          </p:cNvSpPr>
          <p:nvPr/>
        </p:nvSpPr>
        <p:spPr>
          <a:xfrm>
            <a:off x="330927" y="1273183"/>
            <a:ext cx="5480501"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s-ES_tradnl" sz="2000" dirty="0">
                <a:latin typeface="Gill Sans MT" panose="020B0502020104020203" pitchFamily="34" charset="0"/>
              </a:rPr>
              <a:t>La red del proveedor contratados por MCS Advantage está compuesta por: </a:t>
            </a:r>
          </a:p>
        </p:txBody>
      </p:sp>
      <p:cxnSp>
        <p:nvCxnSpPr>
          <p:cNvPr id="3" name="Straight Connector 2">
            <a:extLst>
              <a:ext uri="{FF2B5EF4-FFF2-40B4-BE49-F238E27FC236}">
                <a16:creationId xmlns:a16="http://schemas.microsoft.com/office/drawing/2014/main" id="{A9A3D2FF-6E0F-DEDF-29A7-FB35EB4E1EC8}"/>
              </a:ext>
              <a:ext uri="{C183D7F6-B498-43B3-948B-1728B52AA6E4}">
                <adec:decorative xmlns:adec="http://schemas.microsoft.com/office/drawing/2017/decorative" val="1"/>
              </a:ext>
            </a:extLst>
          </p:cNvPr>
          <p:cNvCxnSpPr/>
          <p:nvPr/>
        </p:nvCxnSpPr>
        <p:spPr>
          <a:xfrm>
            <a:off x="193589" y="107827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C0E5C386-7DE9-EEDF-2679-3E6AE43F8C5A}"/>
              </a:ext>
            </a:extLst>
          </p:cNvPr>
          <p:cNvSpPr txBox="1">
            <a:spLocks noGrp="1"/>
          </p:cNvSpPr>
          <p:nvPr>
            <p:ph type="title" idx="4294967295"/>
          </p:nvPr>
        </p:nvSpPr>
        <p:spPr>
          <a:xfrm>
            <a:off x="176172" y="95282"/>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3: Red del Proveedor</a:t>
            </a:r>
            <a:endParaRPr kumimoji="0" lang="en-US" sz="28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2986690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50EB76A6-0868-561A-58B1-21E1AD8FF227}"/>
              </a:ext>
            </a:extLst>
          </p:cNvPr>
          <p:cNvSpPr>
            <a:spLocks noGrp="1"/>
          </p:cNvSpPr>
          <p:nvPr>
            <p:ph type="body" sz="quarter" idx="10"/>
          </p:nvPr>
        </p:nvSpPr>
        <p:spPr/>
        <p:txBody>
          <a:bodyPr>
            <a:normAutofit fontScale="92500" lnSpcReduction="10000"/>
          </a:bodyPr>
          <a:lstStyle/>
          <a:p>
            <a:endParaRPr lang="en-US" noProof="0" dirty="0"/>
          </a:p>
        </p:txBody>
      </p:sp>
      <p:sp>
        <p:nvSpPr>
          <p:cNvPr id="8" name="Page Number">
            <a:extLst>
              <a:ext uri="{FF2B5EF4-FFF2-40B4-BE49-F238E27FC236}">
                <a16:creationId xmlns:a16="http://schemas.microsoft.com/office/drawing/2014/main" id="{60788AE0-F5CA-8E77-517F-EB39AA9BFCFC}"/>
              </a:ext>
            </a:extLst>
          </p:cNvPr>
          <p:cNvSpPr>
            <a:spLocks noGrp="1"/>
          </p:cNvSpPr>
          <p:nvPr>
            <p:ph type="sldNum" sz="quarter" idx="4"/>
          </p:nvPr>
        </p:nvSpPr>
        <p:spPr/>
        <p:txBody>
          <a:bodyPr/>
          <a:lstStyle/>
          <a:p>
            <a:fld id="{42EC8CDA-1662-F249-B76F-7FD4977C24F0}" type="slidenum">
              <a:rPr lang="en-US" noProof="0" smtClean="0"/>
              <a:pPr/>
              <a:t>24</a:t>
            </a:fld>
            <a:endParaRPr lang="en-US" noProof="0" dirty="0"/>
          </a:p>
        </p:txBody>
      </p:sp>
      <p:pic>
        <p:nvPicPr>
          <p:cNvPr id="3" name="Picture 2">
            <a:extLst>
              <a:ext uri="{FF2B5EF4-FFF2-40B4-BE49-F238E27FC236}">
                <a16:creationId xmlns:a16="http://schemas.microsoft.com/office/drawing/2014/main" id="{0522B6BB-1609-AF3B-AFEF-1AB3BE3323E4}"/>
              </a:ext>
              <a:ext uri="{C183D7F6-B498-43B3-948B-1728B52AA6E4}">
                <adec:decorative xmlns:adec="http://schemas.microsoft.com/office/drawing/2017/decorative" val="1"/>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val="0"/>
              </a:ext>
            </a:extLst>
          </a:blip>
          <a:stretch>
            <a:fillRect/>
          </a:stretch>
        </p:blipFill>
        <p:spPr>
          <a:xfrm>
            <a:off x="8591135" y="1249489"/>
            <a:ext cx="2623184" cy="5206766"/>
          </a:xfrm>
          <a:prstGeom prst="rect">
            <a:avLst/>
          </a:prstGeom>
        </p:spPr>
      </p:pic>
      <p:graphicFrame>
        <p:nvGraphicFramePr>
          <p:cNvPr id="4" name="Diagram 3">
            <a:extLst>
              <a:ext uri="{FF2B5EF4-FFF2-40B4-BE49-F238E27FC236}">
                <a16:creationId xmlns:a16="http://schemas.microsoft.com/office/drawing/2014/main" id="{F29629AE-2C67-A617-78A8-7B15F6E16E54}"/>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835686797"/>
              </p:ext>
            </p:extLst>
          </p:nvPr>
        </p:nvGraphicFramePr>
        <p:xfrm>
          <a:off x="-297550" y="1431270"/>
          <a:ext cx="9701527" cy="480508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7" name="Straight Connector 6">
            <a:extLst>
              <a:ext uri="{FF2B5EF4-FFF2-40B4-BE49-F238E27FC236}">
                <a16:creationId xmlns:a16="http://schemas.microsoft.com/office/drawing/2014/main" id="{7AEA144B-6BA6-4860-6EC9-7AD56E11B7CB}"/>
              </a:ext>
              <a:ext uri="{C183D7F6-B498-43B3-948B-1728B52AA6E4}">
                <adec:decorative xmlns:adec="http://schemas.microsoft.com/office/drawing/2017/decorative" val="1"/>
              </a:ext>
            </a:extLst>
          </p:cNvPr>
          <p:cNvCxnSpPr/>
          <p:nvPr/>
        </p:nvCxnSpPr>
        <p:spPr>
          <a:xfrm>
            <a:off x="193589" y="107827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C5181DA2-0134-04A6-76DC-ABDF16CABD8C}"/>
              </a:ext>
            </a:extLst>
          </p:cNvPr>
          <p:cNvSpPr txBox="1">
            <a:spLocks noGrp="1"/>
          </p:cNvSpPr>
          <p:nvPr>
            <p:ph type="title" idx="4294967295"/>
          </p:nvPr>
        </p:nvSpPr>
        <p:spPr>
          <a:xfrm>
            <a:off x="208145" y="157877"/>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3: Red del Proveedor</a:t>
            </a:r>
            <a:br>
              <a:rPr lang="es-ES_tradnl" sz="3200" b="1" dirty="0">
                <a:solidFill>
                  <a:srgbClr val="199C63"/>
                </a:solidFill>
                <a:highlight>
                  <a:srgbClr val="FFFF00"/>
                </a:highlight>
                <a:latin typeface="Gill Sans MT" panose="020B0502020104020203" pitchFamily="34" charset="0"/>
              </a:rPr>
            </a:br>
            <a:r>
              <a:rPr lang="es-ES_tradnl" sz="3200" b="1" dirty="0">
                <a:solidFill>
                  <a:srgbClr val="96C93E"/>
                </a:solidFill>
                <a:latin typeface="Gill Sans MT" panose="020B0502020104020203" pitchFamily="34" charset="0"/>
              </a:rPr>
              <a:t>Rol del médico primario y especialistas</a:t>
            </a:r>
            <a:endParaRPr kumimoji="0" lang="en-US" sz="28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2802038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a:extLst>
              <a:ext uri="{FF2B5EF4-FFF2-40B4-BE49-F238E27FC236}">
                <a16:creationId xmlns:a16="http://schemas.microsoft.com/office/drawing/2014/main" id="{32B3A2A0-0390-198F-360E-3CA87C5E7139}"/>
              </a:ext>
            </a:extLst>
          </p:cNvPr>
          <p:cNvSpPr>
            <a:spLocks noGrp="1"/>
          </p:cNvSpPr>
          <p:nvPr>
            <p:ph type="body" sz="quarter" idx="10"/>
          </p:nvPr>
        </p:nvSpPr>
        <p:spPr/>
        <p:txBody>
          <a:bodyPr>
            <a:normAutofit fontScale="92500" lnSpcReduction="10000"/>
          </a:bodyPr>
          <a:lstStyle/>
          <a:p>
            <a:endParaRPr lang="en-US" noProof="0" dirty="0"/>
          </a:p>
        </p:txBody>
      </p:sp>
      <p:sp>
        <p:nvSpPr>
          <p:cNvPr id="2" name="Page Number">
            <a:extLst>
              <a:ext uri="{FF2B5EF4-FFF2-40B4-BE49-F238E27FC236}">
                <a16:creationId xmlns:a16="http://schemas.microsoft.com/office/drawing/2014/main" id="{52AC0A07-81C4-DADD-9439-749F04DDE7F0}"/>
              </a:ext>
            </a:extLst>
          </p:cNvPr>
          <p:cNvSpPr>
            <a:spLocks noGrp="1"/>
          </p:cNvSpPr>
          <p:nvPr>
            <p:ph type="sldNum" sz="quarter" idx="4"/>
          </p:nvPr>
        </p:nvSpPr>
        <p:spPr/>
        <p:txBody>
          <a:bodyPr/>
          <a:lstStyle/>
          <a:p>
            <a:fld id="{42EC8CDA-1662-F249-B76F-7FD4977C24F0}" type="slidenum">
              <a:rPr lang="en-US" noProof="0" smtClean="0"/>
              <a:pPr/>
              <a:t>25</a:t>
            </a:fld>
            <a:endParaRPr lang="en-US" noProof="0" dirty="0"/>
          </a:p>
        </p:txBody>
      </p:sp>
      <p:graphicFrame>
        <p:nvGraphicFramePr>
          <p:cNvPr id="7" name="Content Placeholder 2">
            <a:extLst>
              <a:ext uri="{FF2B5EF4-FFF2-40B4-BE49-F238E27FC236}">
                <a16:creationId xmlns:a16="http://schemas.microsoft.com/office/drawing/2014/main" id="{51DE8047-8E18-1CFD-A3D9-5FC21821595C}"/>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2512214968"/>
              </p:ext>
            </p:extLst>
          </p:nvPr>
        </p:nvGraphicFramePr>
        <p:xfrm>
          <a:off x="853841" y="2926798"/>
          <a:ext cx="10484317" cy="36738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Captura de pantalla de la página de MCS ProviNet.&#10;&#10;">
            <a:extLst>
              <a:ext uri="{FF2B5EF4-FFF2-40B4-BE49-F238E27FC236}">
                <a16:creationId xmlns:a16="http://schemas.microsoft.com/office/drawing/2014/main" id="{2ED2DD1A-F66F-A129-7B81-889ACA3D85FC}"/>
              </a:ext>
            </a:extLst>
          </p:cNvPr>
          <p:cNvPicPr>
            <a:picLocks noChangeAspect="1"/>
          </p:cNvPicPr>
          <p:nvPr/>
        </p:nvPicPr>
        <p:blipFill rotWithShape="1">
          <a:blip r:embed="rId8"/>
          <a:srcRect b="7249"/>
          <a:stretch/>
        </p:blipFill>
        <p:spPr>
          <a:xfrm>
            <a:off x="697489" y="1598865"/>
            <a:ext cx="10561061" cy="985142"/>
          </a:xfrm>
          <a:prstGeom prst="rect">
            <a:avLst/>
          </a:prstGeom>
          <a:ln>
            <a:noFill/>
          </a:ln>
          <a:effectLst>
            <a:outerShdw blurRad="292100" dist="139700" dir="2700000" algn="tl" rotWithShape="0">
              <a:srgbClr val="333333">
                <a:alpha val="65000"/>
              </a:srgbClr>
            </a:outerShdw>
          </a:effectLst>
        </p:spPr>
      </p:pic>
      <p:cxnSp>
        <p:nvCxnSpPr>
          <p:cNvPr id="3" name="Straight Connector 2">
            <a:extLst>
              <a:ext uri="{FF2B5EF4-FFF2-40B4-BE49-F238E27FC236}">
                <a16:creationId xmlns:a16="http://schemas.microsoft.com/office/drawing/2014/main" id="{1C6B1B1A-C67A-3B0A-5707-43B2D28A0AF8}"/>
              </a:ext>
              <a:ext uri="{C183D7F6-B498-43B3-948B-1728B52AA6E4}">
                <adec:decorative xmlns:adec="http://schemas.microsoft.com/office/drawing/2017/decorative" val="1"/>
              </a:ext>
            </a:extLst>
          </p:cNvPr>
          <p:cNvCxnSpPr/>
          <p:nvPr/>
        </p:nvCxnSpPr>
        <p:spPr>
          <a:xfrm>
            <a:off x="193589" y="107827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C7AFD45D-CD93-24BD-008C-619B8A398252}"/>
              </a:ext>
            </a:extLst>
          </p:cNvPr>
          <p:cNvSpPr txBox="1">
            <a:spLocks noGrp="1"/>
          </p:cNvSpPr>
          <p:nvPr>
            <p:ph type="title" idx="4294967295"/>
          </p:nvPr>
        </p:nvSpPr>
        <p:spPr>
          <a:xfrm>
            <a:off x="135571" y="121339"/>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3: Red del Proveedor</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Provinet: Herramienta para proveedores</a:t>
            </a:r>
            <a:endParaRPr kumimoji="0" lang="en-US" sz="24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15010291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oogle Shape;234;p17">
            <a:extLst>
              <a:ext uri="{FF2B5EF4-FFF2-40B4-BE49-F238E27FC236}">
                <a16:creationId xmlns:a16="http://schemas.microsoft.com/office/drawing/2014/main" id="{440C131F-C4E1-E9E8-8E61-4C21A06708F1}"/>
              </a:ext>
              <a:ext uri="{C183D7F6-B498-43B3-948B-1728B52AA6E4}">
                <adec:decorative xmlns:adec="http://schemas.microsoft.com/office/drawing/2017/decorative" val="1"/>
              </a:ext>
            </a:extLst>
          </p:cNvPr>
          <p:cNvGrpSpPr/>
          <p:nvPr/>
        </p:nvGrpSpPr>
        <p:grpSpPr>
          <a:xfrm>
            <a:off x="3077584" y="936979"/>
            <a:ext cx="6036832" cy="3015730"/>
            <a:chOff x="6169994" y="1419150"/>
            <a:chExt cx="2516790" cy="1259042"/>
          </a:xfrm>
        </p:grpSpPr>
        <p:sp>
          <p:nvSpPr>
            <p:cNvPr id="8" name="Google Shape;235;p17">
              <a:extLst>
                <a:ext uri="{FF2B5EF4-FFF2-40B4-BE49-F238E27FC236}">
                  <a16:creationId xmlns:a16="http://schemas.microsoft.com/office/drawing/2014/main" id="{6305D7EA-E79E-7FDC-D28B-AC9B08493D3A}"/>
                </a:ext>
              </a:extLst>
            </p:cNvPr>
            <p:cNvSpPr/>
            <p:nvPr/>
          </p:nvSpPr>
          <p:spPr>
            <a:xfrm>
              <a:off x="6700340" y="1419150"/>
              <a:ext cx="1986444" cy="1259042"/>
            </a:xfrm>
            <a:custGeom>
              <a:avLst/>
              <a:gdLst/>
              <a:ahLst/>
              <a:cxnLst/>
              <a:rect l="l" t="t" r="r" b="b"/>
              <a:pathLst>
                <a:path w="12454" h="8781" extrusionOk="0">
                  <a:moveTo>
                    <a:pt x="0" y="1"/>
                  </a:moveTo>
                  <a:lnTo>
                    <a:pt x="0" y="8780"/>
                  </a:lnTo>
                  <a:lnTo>
                    <a:pt x="12101" y="8780"/>
                  </a:lnTo>
                  <a:cubicBezTo>
                    <a:pt x="12291" y="8780"/>
                    <a:pt x="12453" y="8618"/>
                    <a:pt x="12453" y="8428"/>
                  </a:cubicBezTo>
                  <a:lnTo>
                    <a:pt x="12453" y="379"/>
                  </a:lnTo>
                  <a:cubicBezTo>
                    <a:pt x="12453" y="163"/>
                    <a:pt x="12291" y="1"/>
                    <a:pt x="12101" y="1"/>
                  </a:cubicBezTo>
                  <a:close/>
                </a:path>
              </a:pathLst>
            </a:custGeom>
            <a:solidFill>
              <a:srgbClr val="0E6937"/>
            </a:solidFill>
            <a:ln>
              <a:noFill/>
            </a:ln>
            <a:effectLst>
              <a:outerShdw blurRad="85725" dist="57150" dir="1320000" algn="bl" rotWithShape="0">
                <a:srgbClr val="000000">
                  <a:alpha val="20000"/>
                </a:srgb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11" name="Google Shape;236;p17">
              <a:extLst>
                <a:ext uri="{FF2B5EF4-FFF2-40B4-BE49-F238E27FC236}">
                  <a16:creationId xmlns:a16="http://schemas.microsoft.com/office/drawing/2014/main" id="{2977A2AD-A94E-23F6-E00B-907793F832CF}"/>
                </a:ext>
              </a:extLst>
            </p:cNvPr>
            <p:cNvSpPr/>
            <p:nvPr/>
          </p:nvSpPr>
          <p:spPr>
            <a:xfrm>
              <a:off x="6169994" y="1558349"/>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solidFill>
              <a:srgbClr val="0E6937"/>
            </a:solidFill>
            <a:ln>
              <a:noFill/>
            </a:ln>
            <a:effectLst>
              <a:outerShdw blurRad="85725" dist="57150" dir="1200000" algn="bl" rotWithShape="0">
                <a:sysClr val="windowText" lastClr="000000">
                  <a:alpha val="20000"/>
                </a:sys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12" name="Google Shape;237;p17">
              <a:extLst>
                <a:ext uri="{FF2B5EF4-FFF2-40B4-BE49-F238E27FC236}">
                  <a16:creationId xmlns:a16="http://schemas.microsoft.com/office/drawing/2014/main" id="{5E592CD6-1209-5C93-5558-BB9A56BF33AC}"/>
                </a:ext>
              </a:extLst>
            </p:cNvPr>
            <p:cNvSpPr txBox="1"/>
            <p:nvPr/>
          </p:nvSpPr>
          <p:spPr>
            <a:xfrm>
              <a:off x="6326893" y="1836244"/>
              <a:ext cx="330000" cy="387300"/>
            </a:xfrm>
            <a:prstGeom prst="rect">
              <a:avLst/>
            </a:prstGeom>
            <a:noFill/>
            <a:ln>
              <a:noFill/>
            </a:ln>
          </p:spPr>
          <p:txBody>
            <a:bodyPr spcFirstLastPara="1" wrap="square" lIns="121900" tIns="121900" rIns="121900" bIns="121900" anchor="ctr" anchorCtr="0">
              <a:noAutofit/>
            </a:bodyPr>
            <a:lstStyle/>
            <a:p>
              <a:pPr>
                <a:defRPr/>
              </a:pPr>
              <a:r>
                <a:rPr lang="en-US" sz="2667" b="1" kern="0" noProof="0" dirty="0">
                  <a:solidFill>
                    <a:srgbClr val="C6E5CE"/>
                  </a:solidFill>
                  <a:latin typeface="Roboto"/>
                  <a:ea typeface="Roboto"/>
                  <a:cs typeface="Roboto"/>
                  <a:sym typeface="Roboto"/>
                </a:rPr>
                <a:t>4</a:t>
              </a:r>
            </a:p>
          </p:txBody>
        </p:sp>
      </p:grpSp>
      <p:sp>
        <p:nvSpPr>
          <p:cNvPr id="2" name="Google Shape;238;p17">
            <a:extLst>
              <a:ext uri="{FF2B5EF4-FFF2-40B4-BE49-F238E27FC236}">
                <a16:creationId xmlns:a16="http://schemas.microsoft.com/office/drawing/2014/main" id="{F75BBD43-8C0A-DA11-49F0-B092DC50F7CC}"/>
              </a:ext>
            </a:extLst>
          </p:cNvPr>
          <p:cNvSpPr txBox="1">
            <a:spLocks noGrp="1"/>
          </p:cNvSpPr>
          <p:nvPr>
            <p:ph type="title" idx="4294967295"/>
          </p:nvPr>
        </p:nvSpPr>
        <p:spPr>
          <a:xfrm>
            <a:off x="4349684" y="1947797"/>
            <a:ext cx="4764732" cy="927683"/>
          </a:xfrm>
          <a:prstGeom prst="rect">
            <a:avLst/>
          </a:prstGeom>
          <a:noFill/>
          <a:ln>
            <a:noFill/>
            <a:prstDash/>
          </a:ln>
          <a:effectLst/>
        </p:spPr>
        <p:txBody>
          <a:bodyPr rot="0" spcFirstLastPara="1" vertOverflow="overflow" horzOverflow="overflow" vert="horz" wrap="square" lIns="121900" tIns="121900" rIns="121900" bIns="121900" numCol="1" spcCol="0" rtlCol="0" fromWordArt="0" anchor="ctr" anchorCtr="0" forceAA="0" compatLnSpc="1">
            <a:prstTxWarp prst="textNoShape">
              <a:avLst/>
            </a:prstTxWarp>
            <a:noAutofit/>
          </a:bodyPr>
          <a:lstStyle/>
          <a:p>
            <a:pPr lvl="0" algn="ctr">
              <a:lnSpc>
                <a:spcPct val="100000"/>
              </a:lnSpc>
              <a:spcBef>
                <a:spcPts val="0"/>
              </a:spcBef>
              <a:defRPr/>
            </a:pPr>
            <a:r>
              <a:rPr lang="es-ES_tradnl" sz="3600" b="1" kern="0" dirty="0">
                <a:solidFill>
                  <a:srgbClr val="C6E5CE"/>
                </a:solidFill>
              </a:rPr>
              <a:t>Medidas de calidad</a:t>
            </a:r>
            <a:br>
              <a:rPr lang="es-ES_tradnl" sz="3600" b="1" kern="0" dirty="0">
                <a:solidFill>
                  <a:srgbClr val="C6E5CE"/>
                </a:solidFill>
              </a:rPr>
            </a:br>
            <a:r>
              <a:rPr lang="es-ES_tradnl" sz="3600" b="1" kern="0" dirty="0">
                <a:solidFill>
                  <a:srgbClr val="C6E5CE"/>
                </a:solidFill>
              </a:rPr>
              <a:t>y mejoramiento de desempeño</a:t>
            </a:r>
            <a:endParaRPr kumimoji="0" lang="en-US" sz="3600" b="1" i="0" u="none" strike="noStrike" kern="0" cap="none" spc="0" normalizeH="0" baseline="0" noProof="0" dirty="0">
              <a:ln>
                <a:noFill/>
              </a:ln>
              <a:solidFill>
                <a:srgbClr val="C6E5C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34218501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a:extLst>
              <a:ext uri="{FF2B5EF4-FFF2-40B4-BE49-F238E27FC236}">
                <a16:creationId xmlns:a16="http://schemas.microsoft.com/office/drawing/2014/main" id="{0996AA89-1AF1-2126-30E3-BBFDCCF42133}"/>
              </a:ext>
            </a:extLst>
          </p:cNvPr>
          <p:cNvSpPr>
            <a:spLocks noGrp="1"/>
          </p:cNvSpPr>
          <p:nvPr>
            <p:ph type="body" sz="quarter" idx="10"/>
          </p:nvPr>
        </p:nvSpPr>
        <p:spPr/>
        <p:txBody>
          <a:bodyPr>
            <a:normAutofit fontScale="92500" lnSpcReduction="10000"/>
          </a:bodyPr>
          <a:lstStyle/>
          <a:p>
            <a:endParaRPr lang="en-US" noProof="0" dirty="0"/>
          </a:p>
        </p:txBody>
      </p:sp>
      <p:sp>
        <p:nvSpPr>
          <p:cNvPr id="2" name="Page Number">
            <a:extLst>
              <a:ext uri="{FF2B5EF4-FFF2-40B4-BE49-F238E27FC236}">
                <a16:creationId xmlns:a16="http://schemas.microsoft.com/office/drawing/2014/main" id="{D76DAB26-89D5-9125-1FD3-17920676F764}"/>
              </a:ext>
            </a:extLst>
          </p:cNvPr>
          <p:cNvSpPr>
            <a:spLocks noGrp="1"/>
          </p:cNvSpPr>
          <p:nvPr>
            <p:ph type="sldNum" sz="quarter" idx="4"/>
          </p:nvPr>
        </p:nvSpPr>
        <p:spPr/>
        <p:txBody>
          <a:bodyPr/>
          <a:lstStyle/>
          <a:p>
            <a:fld id="{42EC8CDA-1662-F249-B76F-7FD4977C24F0}" type="slidenum">
              <a:rPr lang="en-US" noProof="0" smtClean="0"/>
              <a:pPr/>
              <a:t>27</a:t>
            </a:fld>
            <a:endParaRPr lang="en-US" noProof="0" dirty="0"/>
          </a:p>
        </p:txBody>
      </p:sp>
      <p:pic>
        <p:nvPicPr>
          <p:cNvPr id="6" name="Picture 5">
            <a:extLst>
              <a:ext uri="{FF2B5EF4-FFF2-40B4-BE49-F238E27FC236}">
                <a16:creationId xmlns:a16="http://schemas.microsoft.com/office/drawing/2014/main" id="{9E3728E9-3DE5-1399-4E5D-D1ACF8D92A5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b="18444"/>
          <a:stretch/>
        </p:blipFill>
        <p:spPr>
          <a:xfrm>
            <a:off x="5839693" y="1776105"/>
            <a:ext cx="7106800" cy="4894850"/>
          </a:xfrm>
          <a:prstGeom prst="rect">
            <a:avLst/>
          </a:prstGeom>
        </p:spPr>
      </p:pic>
      <p:sp>
        <p:nvSpPr>
          <p:cNvPr id="3" name="Callout">
            <a:extLst>
              <a:ext uri="{FF2B5EF4-FFF2-40B4-BE49-F238E27FC236}">
                <a16:creationId xmlns:a16="http://schemas.microsoft.com/office/drawing/2014/main" id="{372EA91F-4F9F-1046-8734-6EBEB92D3025}"/>
              </a:ext>
            </a:extLst>
          </p:cNvPr>
          <p:cNvSpPr/>
          <p:nvPr/>
        </p:nvSpPr>
        <p:spPr>
          <a:xfrm>
            <a:off x="8013699" y="2792296"/>
            <a:ext cx="2418835" cy="2031325"/>
          </a:xfrm>
          <a:prstGeom prst="rect">
            <a:avLst/>
          </a:prstGeom>
          <a:noFill/>
          <a:ln w="28575" cap="flat" cmpd="sng" algn="ctr">
            <a:noFill/>
            <a:prstDash val="solid"/>
            <a:miter lim="800000"/>
          </a:ln>
          <a:effectLst/>
        </p:spPr>
        <p:txBody>
          <a:bodyPr wrap="square">
            <a:spAutoFit/>
          </a:bodyPr>
          <a:lstStyle/>
          <a:p>
            <a:pPr algn="ctr"/>
            <a:r>
              <a:rPr lang="es-ES_tradnl" dirty="0">
                <a:latin typeface="Gill Sans MT" panose="020B0502020104020203" pitchFamily="34" charset="0"/>
              </a:rPr>
              <a:t>El Departamento de Calidad de MCS es el responsable de </a:t>
            </a:r>
            <a:r>
              <a:rPr lang="es-ES_tradnl" b="1" dirty="0">
                <a:solidFill>
                  <a:srgbClr val="00A160"/>
                </a:solidFill>
                <a:latin typeface="Gill Sans MT" panose="020B0502020104020203" pitchFamily="34" charset="0"/>
              </a:rPr>
              <a:t>vigilar, monitorear y evaluar</a:t>
            </a:r>
            <a:r>
              <a:rPr lang="es-ES_tradnl" dirty="0">
                <a:solidFill>
                  <a:srgbClr val="00A160"/>
                </a:solidFill>
                <a:latin typeface="Gill Sans MT" panose="020B0502020104020203" pitchFamily="34" charset="0"/>
              </a:rPr>
              <a:t> </a:t>
            </a:r>
            <a:r>
              <a:rPr lang="es-ES_tradnl" dirty="0">
                <a:latin typeface="Gill Sans MT" panose="020B0502020104020203" pitchFamily="34" charset="0"/>
              </a:rPr>
              <a:t>las acciones pertinentes al </a:t>
            </a:r>
          </a:p>
          <a:p>
            <a:pPr algn="ctr"/>
            <a:r>
              <a:rPr lang="es-ES_tradnl" dirty="0">
                <a:latin typeface="Gill Sans MT" panose="020B0502020104020203" pitchFamily="34" charset="0"/>
              </a:rPr>
              <a:t>Modelo de Cuidado. </a:t>
            </a:r>
          </a:p>
        </p:txBody>
      </p:sp>
      <p:sp>
        <p:nvSpPr>
          <p:cNvPr id="5" name="Content Placeholder 2">
            <a:extLst>
              <a:ext uri="{FF2B5EF4-FFF2-40B4-BE49-F238E27FC236}">
                <a16:creationId xmlns:a16="http://schemas.microsoft.com/office/drawing/2014/main" id="{A5243349-6853-7D50-8FD6-92B67DDF02CF}"/>
              </a:ext>
            </a:extLst>
          </p:cNvPr>
          <p:cNvSpPr txBox="1">
            <a:spLocks/>
          </p:cNvSpPr>
          <p:nvPr/>
        </p:nvSpPr>
        <p:spPr>
          <a:xfrm>
            <a:off x="626739" y="2187574"/>
            <a:ext cx="6056283"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0" indent="-285750">
              <a:spcAft>
                <a:spcPts val="1200"/>
              </a:spcAft>
            </a:pPr>
            <a:r>
              <a:rPr lang="es-ES_tradnl" sz="1800" dirty="0">
                <a:latin typeface="Gill Sans MT" panose="020B0502020104020203" pitchFamily="34" charset="0"/>
              </a:rPr>
              <a:t>El </a:t>
            </a:r>
            <a:r>
              <a:rPr lang="es-ES_tradnl" sz="1800" b="1" dirty="0">
                <a:latin typeface="Gill Sans MT" panose="020B0502020104020203" pitchFamily="34" charset="0"/>
              </a:rPr>
              <a:t>MOC-Dual </a:t>
            </a:r>
            <a:r>
              <a:rPr lang="es-ES_tradnl" sz="1800" dirty="0">
                <a:latin typeface="Gill Sans MT" panose="020B0502020104020203" pitchFamily="34" charset="0"/>
              </a:rPr>
              <a:t>actual de MCS Classicare se renueva cada tres (3) años.</a:t>
            </a:r>
          </a:p>
          <a:p>
            <a:pPr marL="285750" lvl="0" indent="-285750">
              <a:spcAft>
                <a:spcPts val="1200"/>
              </a:spcAft>
            </a:pPr>
            <a:r>
              <a:rPr lang="es-ES_tradnl" sz="1800" dirty="0">
                <a:latin typeface="Gill Sans MT" panose="020B0502020104020203" pitchFamily="34" charset="0"/>
              </a:rPr>
              <a:t>El </a:t>
            </a:r>
            <a:r>
              <a:rPr lang="es-ES_tradnl" sz="1800" b="1" dirty="0">
                <a:latin typeface="Gill Sans MT" panose="020B0502020104020203" pitchFamily="34" charset="0"/>
              </a:rPr>
              <a:t>MOC-Crónico</a:t>
            </a:r>
            <a:r>
              <a:rPr lang="es-ES_tradnl" sz="1800" dirty="0">
                <a:latin typeface="Gill Sans MT" panose="020B0502020104020203" pitchFamily="34" charset="0"/>
              </a:rPr>
              <a:t> actual de MCS Classicare se renueva anualmente.</a:t>
            </a:r>
          </a:p>
          <a:p>
            <a:pPr marL="285750" lvl="0" indent="-285750">
              <a:spcAft>
                <a:spcPts val="1200"/>
              </a:spcAft>
            </a:pPr>
            <a:r>
              <a:rPr lang="es-ES_tradnl" sz="1800" dirty="0">
                <a:latin typeface="Gill Sans MT" panose="020B0502020104020203" pitchFamily="34" charset="0"/>
              </a:rPr>
              <a:t>Los MOCs requieren la presentación y/o aprobación anual de la Junta de Directores de MCS, Comité de Mejoramiento de Calidad, Comité del MOC y Comité de Manejo de Utilización. </a:t>
            </a:r>
          </a:p>
          <a:p>
            <a:pPr marL="285750" lvl="0" indent="-285750">
              <a:spcAft>
                <a:spcPts val="1200"/>
              </a:spcAft>
            </a:pPr>
            <a:r>
              <a:rPr lang="es-ES_tradnl" sz="1800" dirty="0">
                <a:latin typeface="Gill Sans MT" panose="020B0502020104020203" pitchFamily="34" charset="0"/>
              </a:rPr>
              <a:t>El equipo de trabajo del MOC “</a:t>
            </a:r>
            <a:r>
              <a:rPr lang="en-US" sz="1800" i="1" noProof="0" dirty="0">
                <a:latin typeface="Gill Sans MT" panose="020B0502020104020203" pitchFamily="34" charset="0"/>
              </a:rPr>
              <a:t>Task Force</a:t>
            </a:r>
            <a:r>
              <a:rPr lang="es-ES_tradnl" sz="1800" i="1" dirty="0">
                <a:latin typeface="Gill Sans MT" panose="020B0502020104020203" pitchFamily="34" charset="0"/>
              </a:rPr>
              <a:t>”</a:t>
            </a:r>
            <a:r>
              <a:rPr lang="es-ES_tradnl" sz="1800" dirty="0">
                <a:latin typeface="Gill Sans MT" panose="020B0502020104020203" pitchFamily="34" charset="0"/>
              </a:rPr>
              <a:t>, compuesto por líderes de las áreas impactadas por el MOC, incluyendo las entidades delegadas, se reúne al menos seis (6) veces al año para discutir y monitorear el cumplimiento operacional con los requisitos del MOC. </a:t>
            </a:r>
          </a:p>
        </p:txBody>
      </p:sp>
      <p:sp>
        <p:nvSpPr>
          <p:cNvPr id="9" name="TextBox 8">
            <a:extLst>
              <a:ext uri="{FF2B5EF4-FFF2-40B4-BE49-F238E27FC236}">
                <a16:creationId xmlns:a16="http://schemas.microsoft.com/office/drawing/2014/main" id="{096F9BC8-957B-8E3E-D4B9-8250727D8F29}"/>
              </a:ext>
            </a:extLst>
          </p:cNvPr>
          <p:cNvSpPr txBox="1"/>
          <p:nvPr/>
        </p:nvSpPr>
        <p:spPr>
          <a:xfrm>
            <a:off x="88725" y="1319323"/>
            <a:ext cx="11476536" cy="707886"/>
          </a:xfrm>
          <a:prstGeom prst="rect">
            <a:avLst/>
          </a:prstGeom>
          <a:noFill/>
        </p:spPr>
        <p:txBody>
          <a:bodyPr wrap="square">
            <a:spAutoFit/>
          </a:bodyPr>
          <a:lstStyle/>
          <a:p>
            <a:pPr algn="just"/>
            <a:r>
              <a:rPr lang="es-ES_tradnl" sz="2000" dirty="0">
                <a:latin typeface="Gill Sans MT" panose="020B0502020104020203" pitchFamily="34" charset="0"/>
              </a:rPr>
              <a:t>Los requisitos que se deben cumplir en las medidas de calidad y mejoramiento de desempeño para ambos modelos de cuidado incluyen lo siguiente:</a:t>
            </a:r>
          </a:p>
        </p:txBody>
      </p:sp>
      <p:cxnSp>
        <p:nvCxnSpPr>
          <p:cNvPr id="8" name="Straight Connector 7">
            <a:extLst>
              <a:ext uri="{FF2B5EF4-FFF2-40B4-BE49-F238E27FC236}">
                <a16:creationId xmlns:a16="http://schemas.microsoft.com/office/drawing/2014/main" id="{EF67A05C-810E-30E7-7200-0E14D787AFCD}"/>
              </a:ext>
              <a:ext uri="{C183D7F6-B498-43B3-948B-1728B52AA6E4}">
                <adec:decorative xmlns:adec="http://schemas.microsoft.com/office/drawing/2017/decorative" val="1"/>
              </a:ext>
            </a:extLst>
          </p:cNvPr>
          <p:cNvCxnSpPr/>
          <p:nvPr/>
        </p:nvCxnSpPr>
        <p:spPr>
          <a:xfrm>
            <a:off x="88725" y="111521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7B412EE-38FE-2718-33D7-F46FC99D5D89}"/>
              </a:ext>
            </a:extLst>
          </p:cNvPr>
          <p:cNvSpPr txBox="1">
            <a:spLocks noGrp="1"/>
          </p:cNvSpPr>
          <p:nvPr>
            <p:ph type="title" idx="4294967295"/>
          </p:nvPr>
        </p:nvSpPr>
        <p:spPr>
          <a:xfrm>
            <a:off x="96249" y="360109"/>
            <a:ext cx="11999501" cy="56234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defRPr/>
            </a:pPr>
            <a:r>
              <a:rPr lang="es-ES_tradnl" sz="3200" b="1" dirty="0">
                <a:solidFill>
                  <a:srgbClr val="199C63"/>
                </a:solidFill>
              </a:rPr>
              <a:t>MOC 4: Medidas de Calidad y Mejoramiento de Desempeño</a:t>
            </a:r>
            <a:endParaRPr kumimoji="0" lang="en-US" sz="3200" b="1" i="0" u="none" strike="noStrike" kern="1200" cap="none" spc="0" normalizeH="0" baseline="0" noProof="0" dirty="0">
              <a:ln>
                <a:noFill/>
              </a:ln>
              <a:solidFill>
                <a:srgbClr val="00A160"/>
              </a:solidFill>
              <a:effectLst/>
              <a:uLnTx/>
              <a:uFillTx/>
              <a:latin typeface="Gill Sans MT" panose="020B0502020104020203" pitchFamily="34" charset="0"/>
              <a:ea typeface="+mj-ea"/>
              <a:cs typeface="+mj-cs"/>
            </a:endParaRPr>
          </a:p>
        </p:txBody>
      </p:sp>
    </p:spTree>
    <p:extLst>
      <p:ext uri="{BB962C8B-B14F-4D97-AF65-F5344CB8AC3E}">
        <p14:creationId xmlns:p14="http://schemas.microsoft.com/office/powerpoint/2010/main" val="4159191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6294A62A-5E37-9DF2-6E8F-723CEBFF696D}"/>
              </a:ext>
            </a:extLst>
          </p:cNvPr>
          <p:cNvSpPr>
            <a:spLocks noGrp="1"/>
          </p:cNvSpPr>
          <p:nvPr>
            <p:ph type="body" sz="quarter" idx="10"/>
          </p:nvPr>
        </p:nvSpPr>
        <p:spPr/>
        <p:txBody>
          <a:bodyPr>
            <a:normAutofit fontScale="92500" lnSpcReduction="10000"/>
          </a:bodyPr>
          <a:lstStyle/>
          <a:p>
            <a:endParaRPr lang="en-US" noProof="0" dirty="0"/>
          </a:p>
        </p:txBody>
      </p:sp>
      <p:sp>
        <p:nvSpPr>
          <p:cNvPr id="3" name="Page Number">
            <a:extLst>
              <a:ext uri="{FF2B5EF4-FFF2-40B4-BE49-F238E27FC236}">
                <a16:creationId xmlns:a16="http://schemas.microsoft.com/office/drawing/2014/main" id="{B2800B37-3243-1B72-EE59-5E82701BFC7C}"/>
              </a:ext>
            </a:extLst>
          </p:cNvPr>
          <p:cNvSpPr>
            <a:spLocks noGrp="1"/>
          </p:cNvSpPr>
          <p:nvPr>
            <p:ph type="sldNum" sz="quarter" idx="4"/>
          </p:nvPr>
        </p:nvSpPr>
        <p:spPr/>
        <p:txBody>
          <a:bodyPr/>
          <a:lstStyle/>
          <a:p>
            <a:fld id="{42EC8CDA-1662-F249-B76F-7FD4977C24F0}" type="slidenum">
              <a:rPr lang="en-US" noProof="0" smtClean="0"/>
              <a:pPr/>
              <a:t>28</a:t>
            </a:fld>
            <a:endParaRPr lang="en-US" noProof="0" dirty="0"/>
          </a:p>
        </p:txBody>
      </p:sp>
      <p:grpSp>
        <p:nvGrpSpPr>
          <p:cNvPr id="17" name="Group 16">
            <a:extLst>
              <a:ext uri="{FF2B5EF4-FFF2-40B4-BE49-F238E27FC236}">
                <a16:creationId xmlns:a16="http://schemas.microsoft.com/office/drawing/2014/main" id="{21794829-39B1-F7AD-B90C-4E6B149D3BE2}"/>
              </a:ext>
              <a:ext uri="{C183D7F6-B498-43B3-948B-1728B52AA6E4}">
                <adec:decorative xmlns:adec="http://schemas.microsoft.com/office/drawing/2017/decorative" val="1"/>
              </a:ext>
            </a:extLst>
          </p:cNvPr>
          <p:cNvGrpSpPr/>
          <p:nvPr/>
        </p:nvGrpSpPr>
        <p:grpSpPr>
          <a:xfrm>
            <a:off x="9673642" y="2180284"/>
            <a:ext cx="2116422" cy="3988065"/>
            <a:chOff x="9330739" y="2121437"/>
            <a:chExt cx="1898698" cy="3995549"/>
          </a:xfrm>
        </p:grpSpPr>
        <p:sp>
          <p:nvSpPr>
            <p:cNvPr id="18" name="Rectangle: Rounded Corners 17">
              <a:extLst>
                <a:ext uri="{FF2B5EF4-FFF2-40B4-BE49-F238E27FC236}">
                  <a16:creationId xmlns:a16="http://schemas.microsoft.com/office/drawing/2014/main" id="{D93C8C18-4C2C-E853-CDE6-44CBA5D41C8E}"/>
                </a:ext>
              </a:extLst>
            </p:cNvPr>
            <p:cNvSpPr/>
            <p:nvPr/>
          </p:nvSpPr>
          <p:spPr>
            <a:xfrm>
              <a:off x="9330739" y="2121437"/>
              <a:ext cx="1886764" cy="1309626"/>
            </a:xfrm>
            <a:prstGeom prst="roundRect">
              <a:avLst/>
            </a:prstGeom>
            <a:solidFill>
              <a:srgbClr val="C6E5CE"/>
            </a:solidFill>
            <a:ln>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s-ES_tradnl" sz="1400" b="1" dirty="0">
                  <a:solidFill>
                    <a:schemeClr val="tx1"/>
                  </a:solidFill>
                  <a:latin typeface="Gill Sans MT" panose="020B0502020104020203" pitchFamily="34" charset="0"/>
                </a:rPr>
                <a:t>E. Comunicación del desempeño del MOC de los SNP</a:t>
              </a:r>
            </a:p>
          </p:txBody>
        </p:sp>
        <p:sp>
          <p:nvSpPr>
            <p:cNvPr id="19" name="Rectangle: Rounded Corners 18">
              <a:extLst>
                <a:ext uri="{FF2B5EF4-FFF2-40B4-BE49-F238E27FC236}">
                  <a16:creationId xmlns:a16="http://schemas.microsoft.com/office/drawing/2014/main" id="{C96313A0-59CD-256A-F310-8B8F3D0F966A}"/>
                </a:ext>
              </a:extLst>
            </p:cNvPr>
            <p:cNvSpPr/>
            <p:nvPr/>
          </p:nvSpPr>
          <p:spPr>
            <a:xfrm>
              <a:off x="9342673" y="3466710"/>
              <a:ext cx="1886764" cy="2650276"/>
            </a:xfrm>
            <a:prstGeom prst="roundRect">
              <a:avLst/>
            </a:prstGeom>
            <a:ln>
              <a:solidFill>
                <a:schemeClr val="tx1"/>
              </a:solidFill>
            </a:ln>
          </p:spPr>
          <p:style>
            <a:lnRef idx="2">
              <a:schemeClr val="accent6">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s-ES_tradnl" sz="1400" dirty="0">
                  <a:latin typeface="Gill Sans MT" panose="020B0502020104020203" pitchFamily="34" charset="0"/>
                </a:rPr>
                <a:t>MCS comunica la información obtenida a:</a:t>
              </a:r>
              <a:endParaRPr lang="es-ES_tradnl" sz="1400" b="1" dirty="0">
                <a:latin typeface="Gill Sans MT" panose="020B0502020104020203" pitchFamily="34" charset="0"/>
              </a:endParaRPr>
            </a:p>
            <a:p>
              <a:pPr indent="-342900" defTabSz="622300">
                <a:lnSpc>
                  <a:spcPct val="90000"/>
                </a:lnSpc>
                <a:spcBef>
                  <a:spcPct val="0"/>
                </a:spcBef>
                <a:spcAft>
                  <a:spcPct val="15000"/>
                </a:spcAft>
              </a:pPr>
              <a:endParaRPr lang="es-ES_tradnl" sz="1400" b="1" dirty="0">
                <a:latin typeface="Gill Sans MT" panose="020B0502020104020203" pitchFamily="34" charset="0"/>
              </a:endParaRPr>
            </a:p>
            <a:p>
              <a:pPr marL="287338" lvl="2" indent="-168275" defTabSz="622300">
                <a:lnSpc>
                  <a:spcPct val="90000"/>
                </a:lnSpc>
                <a:spcBef>
                  <a:spcPct val="0"/>
                </a:spcBef>
                <a:spcAft>
                  <a:spcPct val="15000"/>
                </a:spcAft>
                <a:buFont typeface="Wingdings" panose="05000000000000000000" pitchFamily="2" charset="2"/>
                <a:buChar char="ü"/>
              </a:pPr>
              <a:r>
                <a:rPr lang="es-ES_tradnl" sz="1400" dirty="0">
                  <a:latin typeface="Gill Sans MT" panose="020B0502020104020203" pitchFamily="34" charset="0"/>
                </a:rPr>
                <a:t>Junta de Directores</a:t>
              </a:r>
            </a:p>
            <a:p>
              <a:pPr marL="287338" lvl="2" indent="-168275" defTabSz="622300">
                <a:lnSpc>
                  <a:spcPct val="90000"/>
                </a:lnSpc>
                <a:spcBef>
                  <a:spcPct val="0"/>
                </a:spcBef>
                <a:spcAft>
                  <a:spcPct val="15000"/>
                </a:spcAft>
                <a:buFont typeface="Wingdings" panose="05000000000000000000" pitchFamily="2" charset="2"/>
                <a:buChar char="ü"/>
              </a:pPr>
              <a:r>
                <a:rPr lang="es-ES_tradnl" sz="1400" dirty="0">
                  <a:latin typeface="Gill Sans MT" panose="020B0502020104020203" pitchFamily="34" charset="0"/>
                </a:rPr>
                <a:t>Empleados</a:t>
              </a:r>
            </a:p>
            <a:p>
              <a:pPr marL="287338" lvl="2" indent="-168275" defTabSz="622300">
                <a:lnSpc>
                  <a:spcPct val="90000"/>
                </a:lnSpc>
                <a:spcBef>
                  <a:spcPct val="0"/>
                </a:spcBef>
                <a:spcAft>
                  <a:spcPct val="15000"/>
                </a:spcAft>
                <a:buFont typeface="Wingdings" panose="05000000000000000000" pitchFamily="2" charset="2"/>
                <a:buChar char="ü"/>
              </a:pPr>
              <a:r>
                <a:rPr lang="es-ES_tradnl" sz="1400" dirty="0">
                  <a:latin typeface="Gill Sans MT" panose="020B0502020104020203" pitchFamily="34" charset="0"/>
                </a:rPr>
                <a:t>Proveedores</a:t>
              </a:r>
            </a:p>
            <a:p>
              <a:pPr marL="287338" lvl="2" indent="-168275" defTabSz="622300">
                <a:lnSpc>
                  <a:spcPct val="90000"/>
                </a:lnSpc>
                <a:spcBef>
                  <a:spcPct val="0"/>
                </a:spcBef>
                <a:spcAft>
                  <a:spcPct val="15000"/>
                </a:spcAft>
                <a:buFont typeface="Wingdings" panose="05000000000000000000" pitchFamily="2" charset="2"/>
                <a:buChar char="ü"/>
              </a:pPr>
              <a:r>
                <a:rPr lang="es-ES_tradnl" sz="1400" dirty="0">
                  <a:solidFill>
                    <a:prstClr val="black">
                      <a:hueOff val="0"/>
                      <a:satOff val="0"/>
                      <a:lumOff val="0"/>
                      <a:alphaOff val="0"/>
                    </a:prstClr>
                  </a:solidFill>
                  <a:latin typeface="Gill Sans MT" panose="020B0502020104020203" pitchFamily="34" charset="0"/>
                </a:rPr>
                <a:t>Otros</a:t>
              </a:r>
            </a:p>
          </p:txBody>
        </p:sp>
      </p:grpSp>
      <p:grpSp>
        <p:nvGrpSpPr>
          <p:cNvPr id="14" name="Group 13">
            <a:extLst>
              <a:ext uri="{FF2B5EF4-FFF2-40B4-BE49-F238E27FC236}">
                <a16:creationId xmlns:a16="http://schemas.microsoft.com/office/drawing/2014/main" id="{11ECF218-54A4-2E9D-D47F-1D8CEEC98CF5}"/>
              </a:ext>
              <a:ext uri="{C183D7F6-B498-43B3-948B-1728B52AA6E4}">
                <adec:decorative xmlns:adec="http://schemas.microsoft.com/office/drawing/2017/decorative" val="1"/>
              </a:ext>
            </a:extLst>
          </p:cNvPr>
          <p:cNvGrpSpPr/>
          <p:nvPr/>
        </p:nvGrpSpPr>
        <p:grpSpPr>
          <a:xfrm>
            <a:off x="7320271" y="2180284"/>
            <a:ext cx="2127970" cy="3986106"/>
            <a:chOff x="7220519" y="2111260"/>
            <a:chExt cx="1960248" cy="3986105"/>
          </a:xfrm>
        </p:grpSpPr>
        <p:sp>
          <p:nvSpPr>
            <p:cNvPr id="15" name="Rectangle: Rounded Corners 14">
              <a:extLst>
                <a:ext uri="{FF2B5EF4-FFF2-40B4-BE49-F238E27FC236}">
                  <a16:creationId xmlns:a16="http://schemas.microsoft.com/office/drawing/2014/main" id="{FD52ED27-2014-CD14-52BF-A3BD27BF4C05}"/>
                </a:ext>
              </a:extLst>
            </p:cNvPr>
            <p:cNvSpPr/>
            <p:nvPr/>
          </p:nvSpPr>
          <p:spPr>
            <a:xfrm>
              <a:off x="7243410" y="2111260"/>
              <a:ext cx="1937357" cy="1309626"/>
            </a:xfrm>
            <a:prstGeom prst="roundRect">
              <a:avLst/>
            </a:prstGeom>
            <a:solidFill>
              <a:schemeClr val="accent6">
                <a:lumMod val="60000"/>
                <a:lumOff val="40000"/>
              </a:schemeClr>
            </a:solidFill>
            <a:ln>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99568" tIns="56896" rIns="99568" bIns="56896" numCol="1" spcCol="1270" anchor="ctr" anchorCtr="0">
              <a:noAutofit/>
            </a:bodyPr>
            <a:lstStyle/>
            <a:p>
              <a:pPr lvl="0" algn="ctr" defTabSz="600075">
                <a:lnSpc>
                  <a:spcPct val="90000"/>
                </a:lnSpc>
                <a:spcBef>
                  <a:spcPct val="0"/>
                </a:spcBef>
                <a:spcAft>
                  <a:spcPct val="35000"/>
                </a:spcAft>
              </a:pPr>
              <a:r>
                <a:rPr lang="es-ES_tradnl" sz="1400" b="1" dirty="0">
                  <a:solidFill>
                    <a:schemeClr val="tx1"/>
                  </a:solidFill>
                  <a:latin typeface="Gill Sans MT" panose="020B0502020104020203" pitchFamily="34" charset="0"/>
                </a:rPr>
                <a:t>D. El MOC se presenta para evaluación del programa en el Comité de Calidad de MCS</a:t>
              </a:r>
            </a:p>
          </p:txBody>
        </p:sp>
        <p:sp>
          <p:nvSpPr>
            <p:cNvPr id="16" name="Rectangle: Rounded Corners 15">
              <a:extLst>
                <a:ext uri="{FF2B5EF4-FFF2-40B4-BE49-F238E27FC236}">
                  <a16:creationId xmlns:a16="http://schemas.microsoft.com/office/drawing/2014/main" id="{DB6D62EE-839F-9998-28A0-A8920C279D12}"/>
                </a:ext>
              </a:extLst>
            </p:cNvPr>
            <p:cNvSpPr/>
            <p:nvPr/>
          </p:nvSpPr>
          <p:spPr>
            <a:xfrm>
              <a:off x="7220519" y="3454749"/>
              <a:ext cx="1937357" cy="2642616"/>
            </a:xfrm>
            <a:prstGeom prst="roundRect">
              <a:avLst/>
            </a:prstGeom>
            <a:ln>
              <a:solidFill>
                <a:schemeClr val="tx1"/>
              </a:solidFill>
            </a:ln>
          </p:spPr>
          <p:style>
            <a:lnRef idx="2">
              <a:schemeClr val="accent6">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s-ES_tradnl" sz="1300" dirty="0">
                  <a:latin typeface="Gill Sans MT" panose="020B0502020104020203" pitchFamily="34" charset="0"/>
                </a:rPr>
                <a:t>Mejora continua del desempeño y evaluación del MOC:</a:t>
              </a:r>
              <a:endParaRPr lang="es-ES_tradnl" sz="1300" b="1" dirty="0">
                <a:latin typeface="Gill Sans MT" panose="020B0502020104020203" pitchFamily="34" charset="0"/>
              </a:endParaRPr>
            </a:p>
            <a:p>
              <a:pPr marL="114300" lvl="1" indent="-114300" defTabSz="622300">
                <a:lnSpc>
                  <a:spcPct val="90000"/>
                </a:lnSpc>
                <a:spcBef>
                  <a:spcPct val="0"/>
                </a:spcBef>
                <a:spcAft>
                  <a:spcPct val="15000"/>
                </a:spcAft>
              </a:pPr>
              <a:endParaRPr lang="es-ES_tradnl" sz="1300" dirty="0">
                <a:latin typeface="Gill Sans MT" panose="020B0502020104020203" pitchFamily="34" charset="0"/>
              </a:endParaRPr>
            </a:p>
            <a:p>
              <a:pPr marL="169863" lvl="1" indent="-169863" defTabSz="622300">
                <a:lnSpc>
                  <a:spcPct val="90000"/>
                </a:lnSpc>
                <a:spcBef>
                  <a:spcPct val="0"/>
                </a:spcBef>
                <a:spcAft>
                  <a:spcPct val="15000"/>
                </a:spcAft>
                <a:buFont typeface="Wingdings" panose="05000000000000000000" pitchFamily="2" charset="2"/>
                <a:buChar char="ü"/>
              </a:pPr>
              <a:r>
                <a:rPr lang="es-ES_tradnl" sz="1300" dirty="0">
                  <a:latin typeface="Gill Sans MT" panose="020B0502020104020203" pitchFamily="34" charset="0"/>
                </a:rPr>
                <a:t>Supervisar y analizar</a:t>
              </a:r>
              <a:r>
                <a:rPr lang="es-ES_tradnl" sz="1300" b="1" dirty="0">
                  <a:latin typeface="Gill Sans MT" panose="020B0502020104020203" pitchFamily="34" charset="0"/>
                </a:rPr>
                <a:t> </a:t>
              </a:r>
              <a:r>
                <a:rPr lang="es-ES_tradnl" sz="1300" dirty="0">
                  <a:latin typeface="Gill Sans MT" panose="020B0502020104020203" pitchFamily="34" charset="0"/>
                </a:rPr>
                <a:t>los indicadores de</a:t>
              </a:r>
              <a:r>
                <a:rPr lang="es-ES_tradnl" sz="1300" b="1" dirty="0">
                  <a:latin typeface="Gill Sans MT" panose="020B0502020104020203" pitchFamily="34" charset="0"/>
                </a:rPr>
                <a:t> </a:t>
              </a:r>
              <a:r>
                <a:rPr lang="es-ES_tradnl" sz="1300" dirty="0">
                  <a:latin typeface="Gill Sans MT" panose="020B0502020104020203" pitchFamily="34" charset="0"/>
                </a:rPr>
                <a:t>calidad para identificar</a:t>
              </a:r>
              <a:r>
                <a:rPr lang="es-ES_tradnl" sz="1300" b="1" dirty="0">
                  <a:latin typeface="Gill Sans MT" panose="020B0502020104020203" pitchFamily="34" charset="0"/>
                </a:rPr>
                <a:t> </a:t>
              </a:r>
              <a:r>
                <a:rPr lang="es-ES_tradnl" sz="1300" dirty="0">
                  <a:latin typeface="Gill Sans MT" panose="020B0502020104020203" pitchFamily="34" charset="0"/>
                </a:rPr>
                <a:t>oportunidades de</a:t>
              </a:r>
              <a:r>
                <a:rPr lang="es-ES_tradnl" sz="1300" b="1" dirty="0">
                  <a:latin typeface="Gill Sans MT" panose="020B0502020104020203" pitchFamily="34" charset="0"/>
                </a:rPr>
                <a:t> </a:t>
              </a:r>
              <a:r>
                <a:rPr lang="es-ES_tradnl" sz="1300" dirty="0">
                  <a:latin typeface="Gill Sans MT" panose="020B0502020104020203" pitchFamily="34" charset="0"/>
                </a:rPr>
                <a:t>mejoramiento</a:t>
              </a:r>
            </a:p>
            <a:p>
              <a:pPr marL="0" lvl="1" defTabSz="622300">
                <a:lnSpc>
                  <a:spcPct val="90000"/>
                </a:lnSpc>
                <a:spcBef>
                  <a:spcPct val="0"/>
                </a:spcBef>
                <a:spcAft>
                  <a:spcPct val="15000"/>
                </a:spcAft>
              </a:pPr>
              <a:endParaRPr lang="es-ES_tradnl" sz="1300" dirty="0">
                <a:latin typeface="Gill Sans MT" panose="020B0502020104020203" pitchFamily="34" charset="0"/>
              </a:endParaRPr>
            </a:p>
            <a:p>
              <a:pPr marL="169863" lvl="1" indent="-169863" defTabSz="533400">
                <a:lnSpc>
                  <a:spcPct val="90000"/>
                </a:lnSpc>
                <a:spcBef>
                  <a:spcPct val="0"/>
                </a:spcBef>
                <a:spcAft>
                  <a:spcPct val="15000"/>
                </a:spcAft>
                <a:buFont typeface="Wingdings" panose="05000000000000000000" pitchFamily="2" charset="2"/>
                <a:buChar char="ü"/>
              </a:pPr>
              <a:r>
                <a:rPr lang="es-ES_tradnl" sz="1300" dirty="0">
                  <a:latin typeface="Gill Sans MT" panose="020B0502020104020203" pitchFamily="34" charset="0"/>
                </a:rPr>
                <a:t>Efectúa reuniones de</a:t>
              </a:r>
              <a:r>
                <a:rPr lang="es-ES_tradnl" sz="1300" b="1" dirty="0">
                  <a:latin typeface="Gill Sans MT" panose="020B0502020104020203" pitchFamily="34" charset="0"/>
                </a:rPr>
                <a:t> </a:t>
              </a:r>
              <a:r>
                <a:rPr lang="es-ES_tradnl" sz="1300" dirty="0">
                  <a:latin typeface="Gill Sans MT" panose="020B0502020104020203" pitchFamily="34" charset="0"/>
                </a:rPr>
                <a:t>grupos de trabajo del</a:t>
              </a:r>
              <a:r>
                <a:rPr lang="es-ES_tradnl" sz="1300" b="1" dirty="0">
                  <a:latin typeface="Gill Sans MT" panose="020B0502020104020203" pitchFamily="34" charset="0"/>
                </a:rPr>
                <a:t> </a:t>
              </a:r>
              <a:r>
                <a:rPr lang="es-ES_tradnl" sz="1300" dirty="0">
                  <a:latin typeface="Gill Sans MT" panose="020B0502020104020203" pitchFamily="34" charset="0"/>
                </a:rPr>
                <a:t>MOC</a:t>
              </a:r>
              <a:endParaRPr lang="es-ES_tradnl" sz="1300" b="1" dirty="0">
                <a:latin typeface="Gill Sans MT" panose="020B0502020104020203" pitchFamily="34" charset="0"/>
              </a:endParaRPr>
            </a:p>
          </p:txBody>
        </p:sp>
      </p:grpSp>
      <p:grpSp>
        <p:nvGrpSpPr>
          <p:cNvPr id="11" name="Group 10">
            <a:extLst>
              <a:ext uri="{FF2B5EF4-FFF2-40B4-BE49-F238E27FC236}">
                <a16:creationId xmlns:a16="http://schemas.microsoft.com/office/drawing/2014/main" id="{D61286D9-CF36-24C9-BE2C-3795557A5180}"/>
              </a:ext>
              <a:ext uri="{C183D7F6-B498-43B3-948B-1728B52AA6E4}">
                <adec:decorative xmlns:adec="http://schemas.microsoft.com/office/drawing/2017/decorative" val="1"/>
              </a:ext>
            </a:extLst>
          </p:cNvPr>
          <p:cNvGrpSpPr/>
          <p:nvPr/>
        </p:nvGrpSpPr>
        <p:grpSpPr>
          <a:xfrm>
            <a:off x="4987274" y="2180284"/>
            <a:ext cx="2107595" cy="3995323"/>
            <a:chOff x="5060691" y="2111262"/>
            <a:chExt cx="1943087" cy="3995323"/>
          </a:xfrm>
        </p:grpSpPr>
        <p:sp>
          <p:nvSpPr>
            <p:cNvPr id="12" name="Rectangle: Rounded Corners 11">
              <a:extLst>
                <a:ext uri="{FF2B5EF4-FFF2-40B4-BE49-F238E27FC236}">
                  <a16:creationId xmlns:a16="http://schemas.microsoft.com/office/drawing/2014/main" id="{5941E4F7-A62C-47A2-B71C-1F62067D8330}"/>
                </a:ext>
              </a:extLst>
            </p:cNvPr>
            <p:cNvSpPr/>
            <p:nvPr/>
          </p:nvSpPr>
          <p:spPr>
            <a:xfrm>
              <a:off x="5060691" y="2111262"/>
              <a:ext cx="1938961" cy="1309626"/>
            </a:xfrm>
            <a:prstGeom prst="roundRect">
              <a:avLst/>
            </a:prstGeom>
            <a:solidFill>
              <a:srgbClr val="92D050"/>
            </a:solidFill>
            <a:ln>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s-ES_tradnl" sz="1400" b="1" dirty="0">
                  <a:solidFill>
                    <a:schemeClr val="tx1"/>
                  </a:solidFill>
                  <a:latin typeface="Gill Sans MT" panose="020B0502020104020203" pitchFamily="34" charset="0"/>
                </a:rPr>
                <a:t>C. Medición de la experiencia de cuidado del afiliado</a:t>
              </a:r>
            </a:p>
          </p:txBody>
        </p:sp>
        <p:sp>
          <p:nvSpPr>
            <p:cNvPr id="13" name="Rectangle: Rounded Corners 12">
              <a:extLst>
                <a:ext uri="{FF2B5EF4-FFF2-40B4-BE49-F238E27FC236}">
                  <a16:creationId xmlns:a16="http://schemas.microsoft.com/office/drawing/2014/main" id="{70822E87-54B1-6EE1-2F7D-5D07A92775F2}"/>
                </a:ext>
              </a:extLst>
            </p:cNvPr>
            <p:cNvSpPr/>
            <p:nvPr/>
          </p:nvSpPr>
          <p:spPr>
            <a:xfrm>
              <a:off x="5064817" y="3463969"/>
              <a:ext cx="1938961" cy="2642616"/>
            </a:xfrm>
            <a:prstGeom prst="roundRect">
              <a:avLst/>
            </a:prstGeom>
            <a:ln>
              <a:solidFill>
                <a:schemeClr val="tx1"/>
              </a:solidFill>
            </a:ln>
          </p:spPr>
          <p:style>
            <a:lnRef idx="2">
              <a:schemeClr val="accent6">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s-ES_tradnl" sz="1350" dirty="0">
                  <a:latin typeface="Gill Sans MT" panose="020B0502020104020203" pitchFamily="34" charset="0"/>
                </a:rPr>
                <a:t>Encuestas de satisfacción:</a:t>
              </a:r>
              <a:endParaRPr lang="es-ES_tradnl" sz="1350" b="1" dirty="0">
                <a:latin typeface="Gill Sans MT" panose="020B0502020104020203" pitchFamily="34" charset="0"/>
              </a:endParaRPr>
            </a:p>
            <a:p>
              <a:pPr indent="-342900" defTabSz="622300">
                <a:lnSpc>
                  <a:spcPct val="90000"/>
                </a:lnSpc>
                <a:spcBef>
                  <a:spcPct val="0"/>
                </a:spcBef>
                <a:spcAft>
                  <a:spcPct val="15000"/>
                </a:spcAft>
              </a:pPr>
              <a:endParaRPr lang="es-ES_tradnl" sz="1350" dirty="0">
                <a:latin typeface="Gill Sans MT" panose="020B0502020104020203" pitchFamily="34" charset="0"/>
              </a:endParaRPr>
            </a:p>
            <a:p>
              <a:pPr marL="114300" lvl="1" indent="173038"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CAHPS</a:t>
              </a:r>
            </a:p>
            <a:p>
              <a:pPr marL="114300" lvl="1" indent="173038"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HOS</a:t>
              </a:r>
            </a:p>
            <a:p>
              <a:pPr marL="287338" lvl="1" indent="-171450"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Encuestas internas</a:t>
              </a:r>
              <a:r>
                <a:rPr lang="es-ES_tradnl" sz="1350" b="1" dirty="0">
                  <a:latin typeface="Gill Sans MT" panose="020B0502020104020203" pitchFamily="34" charset="0"/>
                </a:rPr>
                <a:t> </a:t>
              </a:r>
              <a:r>
                <a:rPr lang="es-ES_tradnl" sz="1350" dirty="0">
                  <a:latin typeface="Gill Sans MT" panose="020B0502020104020203" pitchFamily="34" charset="0"/>
                </a:rPr>
                <a:t>de satisfacción de</a:t>
              </a:r>
              <a:r>
                <a:rPr lang="es-ES_tradnl" sz="1350" b="1" dirty="0">
                  <a:latin typeface="Gill Sans MT" panose="020B0502020104020203" pitchFamily="34" charset="0"/>
                </a:rPr>
                <a:t> </a:t>
              </a:r>
              <a:r>
                <a:rPr lang="es-ES_tradnl" sz="1350" dirty="0">
                  <a:latin typeface="Gill Sans MT" panose="020B0502020104020203" pitchFamily="34" charset="0"/>
                </a:rPr>
                <a:t>afiliados: 	</a:t>
              </a:r>
              <a:endParaRPr lang="es-ES_tradnl" sz="1350" b="1" dirty="0">
                <a:latin typeface="Gill Sans MT" panose="020B0502020104020203" pitchFamily="34" charset="0"/>
              </a:endParaRPr>
            </a:p>
            <a:p>
              <a:pPr marL="114300" lvl="1" defTabSz="622300">
                <a:lnSpc>
                  <a:spcPct val="90000"/>
                </a:lnSpc>
                <a:spcBef>
                  <a:spcPct val="0"/>
                </a:spcBef>
                <a:spcAft>
                  <a:spcPct val="15000"/>
                </a:spcAft>
              </a:pPr>
              <a:r>
                <a:rPr lang="es-ES_tradnl" sz="1350" dirty="0">
                  <a:latin typeface="Gill Sans MT" panose="020B0502020104020203" pitchFamily="34" charset="0"/>
                </a:rPr>
                <a:t>    - Grupos focales</a:t>
              </a:r>
              <a:endParaRPr lang="es-ES_tradnl" sz="1350" b="1" dirty="0">
                <a:latin typeface="Gill Sans MT" panose="020B0502020104020203" pitchFamily="34" charset="0"/>
              </a:endParaRPr>
            </a:p>
            <a:p>
              <a:pPr marL="0" lvl="0" indent="0" algn="l">
                <a:buFont typeface="Wingdings" panose="05000000000000000000" pitchFamily="2" charset="2"/>
                <a:buNone/>
              </a:pPr>
              <a:endParaRPr lang="en-US" sz="1350" noProof="0" dirty="0">
                <a:latin typeface="Gill Sans MT" panose="020B0502020104020203" pitchFamily="34" charset="0"/>
              </a:endParaRPr>
            </a:p>
          </p:txBody>
        </p:sp>
      </p:grpSp>
      <p:grpSp>
        <p:nvGrpSpPr>
          <p:cNvPr id="8" name="Group 7">
            <a:extLst>
              <a:ext uri="{FF2B5EF4-FFF2-40B4-BE49-F238E27FC236}">
                <a16:creationId xmlns:a16="http://schemas.microsoft.com/office/drawing/2014/main" id="{B0C22947-6D0F-9D06-32D3-246898B8AAE4}"/>
              </a:ext>
              <a:ext uri="{C183D7F6-B498-43B3-948B-1728B52AA6E4}">
                <adec:decorative xmlns:adec="http://schemas.microsoft.com/office/drawing/2017/decorative" val="1"/>
              </a:ext>
            </a:extLst>
          </p:cNvPr>
          <p:cNvGrpSpPr/>
          <p:nvPr/>
        </p:nvGrpSpPr>
        <p:grpSpPr>
          <a:xfrm>
            <a:off x="2654354" y="2180284"/>
            <a:ext cx="2107518" cy="3993705"/>
            <a:chOff x="2920729" y="2093333"/>
            <a:chExt cx="1941330" cy="3993705"/>
          </a:xfrm>
        </p:grpSpPr>
        <p:sp>
          <p:nvSpPr>
            <p:cNvPr id="9" name="Rectangle: Rounded Corners 8">
              <a:extLst>
                <a:ext uri="{FF2B5EF4-FFF2-40B4-BE49-F238E27FC236}">
                  <a16:creationId xmlns:a16="http://schemas.microsoft.com/office/drawing/2014/main" id="{4EA2F784-43C2-484B-575F-CDC288EE760B}"/>
                </a:ext>
              </a:extLst>
            </p:cNvPr>
            <p:cNvSpPr/>
            <p:nvPr/>
          </p:nvSpPr>
          <p:spPr>
            <a:xfrm>
              <a:off x="2924780" y="2093333"/>
              <a:ext cx="1937279" cy="1309626"/>
            </a:xfrm>
            <a:prstGeom prst="roundRect">
              <a:avLst/>
            </a:prstGeom>
            <a:solidFill>
              <a:schemeClr val="accent6"/>
            </a:solidFill>
            <a:ln>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s-ES_tradnl" sz="1400" b="1" dirty="0">
                  <a:solidFill>
                    <a:sysClr val="windowText" lastClr="000000"/>
                  </a:solidFill>
                  <a:latin typeface="Gill Sans MT" panose="020B0502020104020203" pitchFamily="34" charset="0"/>
                </a:rPr>
                <a:t>B. Metas cuantificables y resultados de salud</a:t>
              </a:r>
            </a:p>
          </p:txBody>
        </p:sp>
        <p:sp>
          <p:nvSpPr>
            <p:cNvPr id="10" name="Rectangle: Rounded Corners 9">
              <a:extLst>
                <a:ext uri="{FF2B5EF4-FFF2-40B4-BE49-F238E27FC236}">
                  <a16:creationId xmlns:a16="http://schemas.microsoft.com/office/drawing/2014/main" id="{F0BA5D61-BD0C-EDC2-E048-924FF9749BB0}"/>
                </a:ext>
              </a:extLst>
            </p:cNvPr>
            <p:cNvSpPr/>
            <p:nvPr/>
          </p:nvSpPr>
          <p:spPr>
            <a:xfrm>
              <a:off x="2920729" y="3446040"/>
              <a:ext cx="1937279" cy="2640998"/>
            </a:xfrm>
            <a:prstGeom prst="roundRect">
              <a:avLst/>
            </a:prstGeom>
            <a:ln>
              <a:solidFill>
                <a:schemeClr val="tx1"/>
              </a:solidFill>
            </a:ln>
          </p:spPr>
          <p:style>
            <a:lnRef idx="2">
              <a:schemeClr val="accent6">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s-ES_tradnl" sz="1350" dirty="0">
                  <a:latin typeface="Gill Sans MT" panose="020B0502020104020203" pitchFamily="34" charset="0"/>
                </a:rPr>
                <a:t>Indicadores de medidas:</a:t>
              </a:r>
              <a:endParaRPr lang="es-ES_tradnl" sz="1350" b="1" dirty="0">
                <a:latin typeface="Gill Sans MT" panose="020B0502020104020203" pitchFamily="34" charset="0"/>
              </a:endParaRPr>
            </a:p>
            <a:p>
              <a:pPr marL="114300" lvl="1" indent="-114300" defTabSz="622300">
                <a:lnSpc>
                  <a:spcPct val="90000"/>
                </a:lnSpc>
                <a:spcBef>
                  <a:spcPct val="0"/>
                </a:spcBef>
                <a:spcAft>
                  <a:spcPct val="15000"/>
                </a:spcAft>
              </a:pPr>
              <a:endParaRPr lang="es-ES_tradnl" sz="1350" dirty="0">
                <a:latin typeface="Gill Sans MT" panose="020B0502020104020203" pitchFamily="34" charset="0"/>
              </a:endParaRPr>
            </a:p>
            <a:p>
              <a:pPr marL="169863" lvl="1" indent="-169863"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STARS</a:t>
              </a:r>
            </a:p>
            <a:p>
              <a:pPr marL="169863" lvl="1" indent="-169863"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HEDIS</a:t>
              </a:r>
            </a:p>
            <a:p>
              <a:pPr marL="169863" lvl="1" indent="-169863"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Reportes</a:t>
              </a:r>
              <a:r>
                <a:rPr lang="es-ES_tradnl" sz="1350" b="1" dirty="0">
                  <a:latin typeface="Gill Sans MT" panose="020B0502020104020203" pitchFamily="34" charset="0"/>
                </a:rPr>
                <a:t> </a:t>
              </a:r>
              <a:r>
                <a:rPr lang="es-ES_tradnl" sz="1350" dirty="0">
                  <a:latin typeface="Gill Sans MT" panose="020B0502020104020203" pitchFamily="34" charset="0"/>
                </a:rPr>
                <a:t>regulatorios</a:t>
              </a:r>
            </a:p>
            <a:p>
              <a:pPr marL="169863" lvl="1" indent="-169863"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Reportes</a:t>
              </a:r>
              <a:r>
                <a:rPr lang="es-ES_tradnl" sz="1350" b="1" dirty="0">
                  <a:latin typeface="Gill Sans MT" panose="020B0502020104020203" pitchFamily="34" charset="0"/>
                </a:rPr>
                <a:t> </a:t>
              </a:r>
              <a:r>
                <a:rPr lang="es-ES_tradnl" sz="1350" dirty="0">
                  <a:latin typeface="Gill Sans MT" panose="020B0502020104020203" pitchFamily="34" charset="0"/>
                </a:rPr>
                <a:t>operacionales</a:t>
              </a:r>
              <a:endParaRPr lang="es-ES_tradnl" sz="1350" b="1" dirty="0">
                <a:latin typeface="Gill Sans MT" panose="020B0502020104020203" pitchFamily="34" charset="0"/>
              </a:endParaRPr>
            </a:p>
            <a:p>
              <a:pPr>
                <a:buFont typeface="Wingdings" panose="05000000000000000000" pitchFamily="2" charset="2"/>
                <a:buChar char="ü"/>
              </a:pPr>
              <a:endParaRPr lang="en-US" sz="1350" noProof="0" dirty="0">
                <a:latin typeface="Gill Sans MT" panose="020B0502020104020203" pitchFamily="34" charset="0"/>
              </a:endParaRPr>
            </a:p>
          </p:txBody>
        </p:sp>
      </p:grpSp>
      <p:grpSp>
        <p:nvGrpSpPr>
          <p:cNvPr id="5" name="Group 4">
            <a:extLst>
              <a:ext uri="{FF2B5EF4-FFF2-40B4-BE49-F238E27FC236}">
                <a16:creationId xmlns:a16="http://schemas.microsoft.com/office/drawing/2014/main" id="{BD46290D-E9FB-69F5-66F2-B074C8C7E5CF}"/>
              </a:ext>
              <a:ext uri="{C183D7F6-B498-43B3-948B-1728B52AA6E4}">
                <adec:decorative xmlns:adec="http://schemas.microsoft.com/office/drawing/2017/decorative" val="1"/>
              </a:ext>
            </a:extLst>
          </p:cNvPr>
          <p:cNvGrpSpPr/>
          <p:nvPr/>
        </p:nvGrpSpPr>
        <p:grpSpPr>
          <a:xfrm>
            <a:off x="323758" y="2180284"/>
            <a:ext cx="2105194" cy="3988100"/>
            <a:chOff x="786725" y="2073659"/>
            <a:chExt cx="1935091" cy="3988100"/>
          </a:xfrm>
        </p:grpSpPr>
        <p:sp>
          <p:nvSpPr>
            <p:cNvPr id="6" name="Rectangle: Rounded Corners 5">
              <a:extLst>
                <a:ext uri="{FF2B5EF4-FFF2-40B4-BE49-F238E27FC236}">
                  <a16:creationId xmlns:a16="http://schemas.microsoft.com/office/drawing/2014/main" id="{CC50F523-D614-A2D6-91A6-0184439CA41D}"/>
                </a:ext>
              </a:extLst>
            </p:cNvPr>
            <p:cNvSpPr/>
            <p:nvPr/>
          </p:nvSpPr>
          <p:spPr>
            <a:xfrm>
              <a:off x="788631" y="3419143"/>
              <a:ext cx="1933185" cy="2642616"/>
            </a:xfrm>
            <a:prstGeom prst="roundRect">
              <a:avLst/>
            </a:prstGeom>
            <a:ln>
              <a:solidFill>
                <a:schemeClr val="tx1"/>
              </a:solidFill>
            </a:ln>
          </p:spPr>
          <p:style>
            <a:lnRef idx="2">
              <a:schemeClr val="accent6">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9568" tIns="74676" rIns="99568" bIns="112014" numCol="1" spcCol="1270" anchor="t" anchorCtr="0">
              <a:noAutofit/>
            </a:bodyPr>
            <a:lstStyle/>
            <a:p>
              <a:pPr marL="0" lvl="1" defTabSz="622300">
                <a:lnSpc>
                  <a:spcPct val="90000"/>
                </a:lnSpc>
                <a:spcBef>
                  <a:spcPct val="0"/>
                </a:spcBef>
                <a:spcAft>
                  <a:spcPct val="15000"/>
                </a:spcAft>
              </a:pPr>
              <a:r>
                <a:rPr lang="es-ES_tradnl" sz="1350" dirty="0">
                  <a:latin typeface="Gill Sans MT" panose="020B0502020104020203" pitchFamily="34" charset="0"/>
                </a:rPr>
                <a:t>Fuentes de datos:</a:t>
              </a:r>
              <a:endParaRPr lang="es-ES_tradnl" sz="1350" b="1" dirty="0">
                <a:latin typeface="Gill Sans MT" panose="020B0502020104020203" pitchFamily="34" charset="0"/>
              </a:endParaRPr>
            </a:p>
            <a:p>
              <a:pPr marL="114300" lvl="1" indent="-114300" defTabSz="622300">
                <a:lnSpc>
                  <a:spcPct val="90000"/>
                </a:lnSpc>
                <a:spcBef>
                  <a:spcPct val="0"/>
                </a:spcBef>
                <a:spcAft>
                  <a:spcPct val="15000"/>
                </a:spcAft>
              </a:pPr>
              <a:endParaRPr lang="es-ES_tradnl" sz="1350" dirty="0">
                <a:latin typeface="Gill Sans MT" panose="020B0502020104020203" pitchFamily="34" charset="0"/>
              </a:endParaRPr>
            </a:p>
            <a:p>
              <a:pPr marL="169863" lvl="1" indent="-169863"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Sistema electrónico de manejo de cuidado, base de datos de CHRAT y aplicaciones PMHS</a:t>
              </a:r>
              <a:endParaRPr lang="es-ES_tradnl" sz="1350" b="1" dirty="0">
                <a:latin typeface="Gill Sans MT" panose="020B0502020104020203" pitchFamily="34" charset="0"/>
              </a:endParaRPr>
            </a:p>
            <a:p>
              <a:pPr marL="169863" lvl="1" indent="-169863" defTabSz="622300">
                <a:lnSpc>
                  <a:spcPct val="90000"/>
                </a:lnSpc>
                <a:spcBef>
                  <a:spcPct val="0"/>
                </a:spcBef>
                <a:spcAft>
                  <a:spcPct val="15000"/>
                </a:spcAft>
              </a:pPr>
              <a:endParaRPr lang="es-ES_tradnl" sz="1000" dirty="0">
                <a:latin typeface="Gill Sans MT" panose="020B0502020104020203" pitchFamily="34" charset="0"/>
              </a:endParaRPr>
            </a:p>
            <a:p>
              <a:pPr marL="169863" lvl="1" indent="-169863" defTabSz="622300">
                <a:lnSpc>
                  <a:spcPct val="90000"/>
                </a:lnSpc>
                <a:spcBef>
                  <a:spcPct val="0"/>
                </a:spcBef>
                <a:spcAft>
                  <a:spcPct val="15000"/>
                </a:spcAft>
                <a:buFont typeface="Wingdings" panose="05000000000000000000" pitchFamily="2" charset="2"/>
                <a:buChar char="ü"/>
              </a:pPr>
              <a:r>
                <a:rPr lang="es-ES_tradnl" sz="1350" dirty="0">
                  <a:latin typeface="Gill Sans MT" panose="020B0502020104020203" pitchFamily="34" charset="0"/>
                </a:rPr>
                <a:t>Participación de</a:t>
              </a:r>
              <a:r>
                <a:rPr lang="es-ES_tradnl" sz="1350" b="1" dirty="0">
                  <a:latin typeface="Gill Sans MT" panose="020B0502020104020203" pitchFamily="34" charset="0"/>
                </a:rPr>
                <a:t> </a:t>
              </a:r>
              <a:r>
                <a:rPr lang="es-ES_tradnl" sz="1350" dirty="0">
                  <a:latin typeface="Gill Sans MT" panose="020B0502020104020203" pitchFamily="34" charset="0"/>
                </a:rPr>
                <a:t>líderes de MCS en</a:t>
              </a:r>
              <a:r>
                <a:rPr lang="es-ES_tradnl" sz="1350" b="1" dirty="0">
                  <a:latin typeface="Gill Sans MT" panose="020B0502020104020203" pitchFamily="34" charset="0"/>
                </a:rPr>
                <a:t> </a:t>
              </a:r>
              <a:r>
                <a:rPr lang="es-ES_tradnl" sz="1350" dirty="0">
                  <a:latin typeface="Gill Sans MT" panose="020B0502020104020203" pitchFamily="34" charset="0"/>
                </a:rPr>
                <a:t>el proceso de calidad interna</a:t>
              </a:r>
              <a:endParaRPr lang="es-ES_tradnl" sz="1350" b="1" dirty="0">
                <a:latin typeface="Gill Sans MT" panose="020B0502020104020203" pitchFamily="34" charset="0"/>
              </a:endParaRPr>
            </a:p>
          </p:txBody>
        </p:sp>
        <p:sp>
          <p:nvSpPr>
            <p:cNvPr id="7" name="Rectangle: Rounded Corners 6">
              <a:extLst>
                <a:ext uri="{FF2B5EF4-FFF2-40B4-BE49-F238E27FC236}">
                  <a16:creationId xmlns:a16="http://schemas.microsoft.com/office/drawing/2014/main" id="{29D0CDFC-D689-D4FD-49E6-97183AE15A6D}"/>
                </a:ext>
              </a:extLst>
            </p:cNvPr>
            <p:cNvSpPr/>
            <p:nvPr/>
          </p:nvSpPr>
          <p:spPr>
            <a:xfrm>
              <a:off x="786725" y="2073659"/>
              <a:ext cx="1933185" cy="1309626"/>
            </a:xfrm>
            <a:prstGeom prst="roundRect">
              <a:avLst/>
            </a:prstGeom>
            <a:solidFill>
              <a:srgbClr val="00A160"/>
            </a:solidFill>
            <a:ln>
              <a:solidFill>
                <a:schemeClr val="tx1"/>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s-ES_tradnl" sz="1400" b="1" dirty="0">
                  <a:solidFill>
                    <a:schemeClr val="tx1"/>
                  </a:solidFill>
                  <a:latin typeface="Gill Sans MT" panose="020B0502020104020203" pitchFamily="34" charset="0"/>
                </a:rPr>
                <a:t>A.  Plan para medidas de calidad y mejoramiento de desempeño</a:t>
              </a:r>
            </a:p>
          </p:txBody>
        </p:sp>
      </p:grpSp>
      <p:sp>
        <p:nvSpPr>
          <p:cNvPr id="23" name="Rectangle 22">
            <a:extLst>
              <a:ext uri="{FF2B5EF4-FFF2-40B4-BE49-F238E27FC236}">
                <a16:creationId xmlns:a16="http://schemas.microsoft.com/office/drawing/2014/main" id="{A84DFBCC-0EB6-C364-FF05-D4AC42BE1E29}"/>
              </a:ext>
            </a:extLst>
          </p:cNvPr>
          <p:cNvSpPr/>
          <p:nvPr/>
        </p:nvSpPr>
        <p:spPr>
          <a:xfrm>
            <a:off x="96794" y="1228156"/>
            <a:ext cx="11789775" cy="707886"/>
          </a:xfrm>
          <a:prstGeom prst="rect">
            <a:avLst/>
          </a:prstGeom>
        </p:spPr>
        <p:txBody>
          <a:bodyPr wrap="square">
            <a:spAutoFit/>
          </a:bodyPr>
          <a:lstStyle/>
          <a:p>
            <a:r>
              <a:rPr lang="es-ES_tradnl" sz="2000" dirty="0">
                <a:latin typeface="Gill Sans MT" panose="020B0502020104020203" pitchFamily="34" charset="0"/>
              </a:rPr>
              <a:t>El reporte de medidas de calidad y mejoramiento de desempeño según requerido en el MOC debe contener los siguientes: </a:t>
            </a:r>
            <a:endParaRPr lang="es-ES_tradnl" sz="1200" dirty="0"/>
          </a:p>
        </p:txBody>
      </p:sp>
      <p:cxnSp>
        <p:nvCxnSpPr>
          <p:cNvPr id="25" name="Straight Connector 24">
            <a:extLst>
              <a:ext uri="{FF2B5EF4-FFF2-40B4-BE49-F238E27FC236}">
                <a16:creationId xmlns:a16="http://schemas.microsoft.com/office/drawing/2014/main" id="{AE303088-B0B2-F04B-508F-35BFE2787C42}"/>
              </a:ext>
              <a:ext uri="{C183D7F6-B498-43B3-948B-1728B52AA6E4}">
                <adec:decorative xmlns:adec="http://schemas.microsoft.com/office/drawing/2017/decorative" val="1"/>
              </a:ext>
            </a:extLst>
          </p:cNvPr>
          <p:cNvCxnSpPr>
            <a:cxnSpLocks/>
          </p:cNvCxnSpPr>
          <p:nvPr/>
        </p:nvCxnSpPr>
        <p:spPr>
          <a:xfrm>
            <a:off x="193589" y="1092186"/>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6898AFFD-1C22-B5E3-32C6-5B49C78BE907}"/>
              </a:ext>
            </a:extLst>
          </p:cNvPr>
          <p:cNvSpPr txBox="1">
            <a:spLocks noGrp="1"/>
          </p:cNvSpPr>
          <p:nvPr>
            <p:ph type="title" idx="4294967295"/>
          </p:nvPr>
        </p:nvSpPr>
        <p:spPr>
          <a:xfrm>
            <a:off x="88725" y="390204"/>
            <a:ext cx="11999501" cy="56234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defRPr/>
            </a:pPr>
            <a:r>
              <a:rPr lang="es-ES_tradnl" sz="3200" b="1" dirty="0">
                <a:solidFill>
                  <a:srgbClr val="199C63"/>
                </a:solidFill>
              </a:rPr>
              <a:t>MOC 4: Medidas de Calidad y Mejoramiento de Desempeño </a:t>
            </a:r>
            <a:r>
              <a:rPr lang="es-ES_tradnl" sz="1400" b="1" dirty="0">
                <a:solidFill>
                  <a:schemeClr val="bg1"/>
                </a:solidFill>
              </a:rPr>
              <a:t>(cont.)</a:t>
            </a:r>
            <a:r>
              <a:rPr lang="es-ES_tradnl" sz="1400" b="1" dirty="0">
                <a:solidFill>
                  <a:srgbClr val="199C63"/>
                </a:solidFill>
              </a:rPr>
              <a:t> </a:t>
            </a:r>
            <a:endParaRPr kumimoji="0" lang="en-US" sz="1000" b="1" i="0" u="none" strike="noStrike" kern="1200" cap="none" spc="0" normalizeH="0" baseline="0" noProof="0" dirty="0">
              <a:ln>
                <a:noFill/>
              </a:ln>
              <a:solidFill>
                <a:schemeClr val="bg1"/>
              </a:solidFill>
              <a:effectLst/>
              <a:uLnTx/>
              <a:uFillTx/>
              <a:latin typeface="Gill Sans MT" panose="020B0502020104020203" pitchFamily="34" charset="0"/>
              <a:ea typeface="+mj-ea"/>
              <a:cs typeface="+mj-cs"/>
            </a:endParaRPr>
          </a:p>
        </p:txBody>
      </p:sp>
    </p:spTree>
    <p:extLst>
      <p:ext uri="{BB962C8B-B14F-4D97-AF65-F5344CB8AC3E}">
        <p14:creationId xmlns:p14="http://schemas.microsoft.com/office/powerpoint/2010/main" val="1857374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E2CA-3CB6-91CE-CC07-17C29994DD7F}"/>
              </a:ext>
            </a:extLst>
          </p:cNvPr>
          <p:cNvSpPr>
            <a:spLocks noGrp="1"/>
          </p:cNvSpPr>
          <p:nvPr>
            <p:ph type="body" sz="quarter" idx="10"/>
          </p:nvPr>
        </p:nvSpPr>
        <p:spPr/>
        <p:txBody>
          <a:bodyPr>
            <a:normAutofit fontScale="92500" lnSpcReduction="10000"/>
          </a:bodyPr>
          <a:lstStyle/>
          <a:p>
            <a:endParaRPr lang="en-US" noProof="0" dirty="0"/>
          </a:p>
        </p:txBody>
      </p:sp>
      <p:sp>
        <p:nvSpPr>
          <p:cNvPr id="2" name="Page Number">
            <a:extLst>
              <a:ext uri="{FF2B5EF4-FFF2-40B4-BE49-F238E27FC236}">
                <a16:creationId xmlns:a16="http://schemas.microsoft.com/office/drawing/2014/main" id="{95947F05-BFC1-BF7E-C896-101FC8D1C96B}"/>
              </a:ext>
            </a:extLst>
          </p:cNvPr>
          <p:cNvSpPr>
            <a:spLocks noGrp="1"/>
          </p:cNvSpPr>
          <p:nvPr>
            <p:ph type="sldNum" sz="quarter" idx="4"/>
          </p:nvPr>
        </p:nvSpPr>
        <p:spPr/>
        <p:txBody>
          <a:bodyPr/>
          <a:lstStyle/>
          <a:p>
            <a:fld id="{42EC8CDA-1662-F249-B76F-7FD4977C24F0}" type="slidenum">
              <a:rPr lang="en-US" noProof="0" smtClean="0"/>
              <a:pPr/>
              <a:t>29</a:t>
            </a:fld>
            <a:endParaRPr lang="en-US" noProof="0" dirty="0"/>
          </a:p>
        </p:txBody>
      </p:sp>
      <p:graphicFrame>
        <p:nvGraphicFramePr>
          <p:cNvPr id="6" name="Diagram 5">
            <a:extLst>
              <a:ext uri="{FF2B5EF4-FFF2-40B4-BE49-F238E27FC236}">
                <a16:creationId xmlns:a16="http://schemas.microsoft.com/office/drawing/2014/main" id="{2D59456F-3DD3-D82D-0221-CDBB812328D3}"/>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976573361"/>
              </p:ext>
            </p:extLst>
          </p:nvPr>
        </p:nvGraphicFramePr>
        <p:xfrm>
          <a:off x="-542631" y="1576779"/>
          <a:ext cx="12610454" cy="43900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Straight Connector 4">
            <a:extLst>
              <a:ext uri="{FF2B5EF4-FFF2-40B4-BE49-F238E27FC236}">
                <a16:creationId xmlns:a16="http://schemas.microsoft.com/office/drawing/2014/main" id="{78641DCB-AF57-666E-7438-44820C2138AE}"/>
              </a:ext>
              <a:ext uri="{C183D7F6-B498-43B3-948B-1728B52AA6E4}">
                <adec:decorative xmlns:adec="http://schemas.microsoft.com/office/drawing/2017/decorative" val="1"/>
              </a:ext>
            </a:extLst>
          </p:cNvPr>
          <p:cNvCxnSpPr/>
          <p:nvPr/>
        </p:nvCxnSpPr>
        <p:spPr>
          <a:xfrm>
            <a:off x="193589" y="1012284"/>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37FF0463-59AB-AF1D-BF73-935A202566F9}"/>
              </a:ext>
            </a:extLst>
          </p:cNvPr>
          <p:cNvSpPr txBox="1">
            <a:spLocks noGrp="1"/>
          </p:cNvSpPr>
          <p:nvPr>
            <p:ph type="title" idx="4294967295"/>
          </p:nvPr>
        </p:nvSpPr>
        <p:spPr>
          <a:xfrm>
            <a:off x="193589" y="245721"/>
            <a:ext cx="11789774" cy="6519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defRPr/>
            </a:pPr>
            <a:r>
              <a:rPr lang="es-ES_tradnl" sz="3200" b="1" dirty="0"/>
              <a:t>Todos tenemos un rol integral muy importante y debemos:</a:t>
            </a:r>
            <a:endParaRPr kumimoji="0" lang="en-US" sz="3200" b="1" i="0" u="none" strike="noStrike" kern="1200" cap="none" spc="0" normalizeH="0" baseline="0" noProof="0" dirty="0">
              <a:ln>
                <a:noFill/>
              </a:ln>
              <a:solidFill>
                <a:srgbClr val="00A160"/>
              </a:solidFill>
              <a:effectLst/>
              <a:uLnTx/>
              <a:uFillTx/>
              <a:latin typeface="Gill Sans MT" panose="020B0502020104020203" pitchFamily="34" charset="0"/>
              <a:ea typeface="+mj-ea"/>
              <a:cs typeface="+mj-cs"/>
            </a:endParaRPr>
          </a:p>
        </p:txBody>
      </p:sp>
    </p:spTree>
    <p:extLst>
      <p:ext uri="{BB962C8B-B14F-4D97-AF65-F5344CB8AC3E}">
        <p14:creationId xmlns:p14="http://schemas.microsoft.com/office/powerpoint/2010/main" val="331066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CE28F64-DC41-08D9-AA3C-EEB037374A7E}"/>
              </a:ext>
            </a:extLst>
          </p:cNvPr>
          <p:cNvSpPr txBox="1">
            <a:spLocks noGrp="1"/>
          </p:cNvSpPr>
          <p:nvPr>
            <p:ph type="title" idx="4294967295"/>
          </p:nvPr>
        </p:nvSpPr>
        <p:spPr>
          <a:xfrm>
            <a:off x="185264" y="0"/>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Definiciones</a:t>
            </a:r>
            <a:endParaRPr kumimoji="0" lang="en-US" sz="2800" b="0"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
        <p:nvSpPr>
          <p:cNvPr id="3" name="Content Placeholder 2">
            <a:extLst>
              <a:ext uri="{FF2B5EF4-FFF2-40B4-BE49-F238E27FC236}">
                <a16:creationId xmlns:a16="http://schemas.microsoft.com/office/drawing/2014/main" id="{E36E5543-E69E-2041-3D2B-1259A753AE81}"/>
              </a:ext>
            </a:extLst>
          </p:cNvPr>
          <p:cNvSpPr txBox="1">
            <a:spLocks/>
          </p:cNvSpPr>
          <p:nvPr/>
        </p:nvSpPr>
        <p:spPr>
          <a:xfrm>
            <a:off x="185264" y="1112813"/>
            <a:ext cx="11821472" cy="5305315"/>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just">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C-SNP MOC</a:t>
            </a:r>
            <a:r>
              <a:rPr lang="es-ES_tradnl" sz="2000" dirty="0">
                <a:solidFill>
                  <a:prstClr val="black"/>
                </a:solidFill>
                <a:latin typeface="Gill Sans MT" panose="020B0502020104020203" pitchFamily="34" charset="0"/>
              </a:rPr>
              <a:t> (</a:t>
            </a:r>
            <a:r>
              <a:rPr lang="en-US" sz="2000" i="1" noProof="0" dirty="0">
                <a:solidFill>
                  <a:prstClr val="black"/>
                </a:solidFill>
                <a:latin typeface="Gill Sans MT" panose="020B0502020104020203" pitchFamily="34" charset="0"/>
              </a:rPr>
              <a:t>Chronic Conditions Special Needs Plan Model of Care</a:t>
            </a:r>
            <a:r>
              <a:rPr lang="es-ES_tradnl" sz="2000" dirty="0">
                <a:solidFill>
                  <a:prstClr val="black"/>
                </a:solidFill>
                <a:latin typeface="Gill Sans MT" panose="020B0502020104020203" pitchFamily="34" charset="0"/>
              </a:rPr>
              <a:t>): Modelo de cuidado para afiliados </a:t>
            </a:r>
            <a:r>
              <a:rPr lang="es-ES_tradnl" sz="2000" dirty="0">
                <a:latin typeface="Gill Sans MT" panose="020B0502020104020203" pitchFamily="34" charset="0"/>
              </a:rPr>
              <a:t>con ciertas </a:t>
            </a:r>
            <a:r>
              <a:rPr lang="es-ES_tradnl" sz="2000" dirty="0">
                <a:solidFill>
                  <a:prstClr val="black"/>
                </a:solidFill>
                <a:latin typeface="Gill Sans MT" panose="020B0502020104020203" pitchFamily="34" charset="0"/>
              </a:rPr>
              <a:t>condiciones crónicas.</a:t>
            </a:r>
          </a:p>
          <a:p>
            <a:pPr lvl="0" algn="just">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CAHPS</a:t>
            </a:r>
            <a:r>
              <a:rPr lang="es-ES_tradnl" sz="2000" dirty="0">
                <a:solidFill>
                  <a:prstClr val="black"/>
                </a:solidFill>
                <a:latin typeface="Gill Sans MT" panose="020B0502020104020203" pitchFamily="34" charset="0"/>
              </a:rPr>
              <a:t> (</a:t>
            </a:r>
            <a:r>
              <a:rPr lang="en-US" sz="2000" i="1" noProof="0" dirty="0">
                <a:solidFill>
                  <a:prstClr val="black"/>
                </a:solidFill>
                <a:latin typeface="Gill Sans MT" panose="020B0502020104020203" pitchFamily="34" charset="0"/>
              </a:rPr>
              <a:t>Consumer Assessment of Healthcare Providers and Systems</a:t>
            </a:r>
            <a:r>
              <a:rPr lang="es-ES_tradnl" sz="2000" dirty="0">
                <a:solidFill>
                  <a:prstClr val="black"/>
                </a:solidFill>
                <a:latin typeface="Gill Sans MT" panose="020B0502020104020203" pitchFamily="34" charset="0"/>
              </a:rPr>
              <a:t>): Encuesta que reúne, evalúa y reporta sobre la experiencia (percepción) de los afiliados en relación con los servicios recibidos por parte de los </a:t>
            </a:r>
            <a:r>
              <a:rPr lang="es-ES_tradnl" sz="2000" dirty="0">
                <a:latin typeface="Gill Sans MT" panose="020B0502020104020203" pitchFamily="34" charset="0"/>
              </a:rPr>
              <a:t>planes de salud </a:t>
            </a:r>
            <a:r>
              <a:rPr lang="es-ES_tradnl" sz="2000" dirty="0">
                <a:solidFill>
                  <a:prstClr val="black"/>
                </a:solidFill>
                <a:latin typeface="Gill Sans MT" panose="020B0502020104020203" pitchFamily="34" charset="0"/>
              </a:rPr>
              <a:t>y proveedores.</a:t>
            </a:r>
          </a:p>
          <a:p>
            <a:pPr lvl="0" algn="just">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CHRAT </a:t>
            </a:r>
            <a:r>
              <a:rPr lang="es-ES_tradnl" sz="2000" dirty="0">
                <a:solidFill>
                  <a:prstClr val="black"/>
                </a:solidFill>
                <a:latin typeface="Gill Sans MT" panose="020B0502020104020203" pitchFamily="34" charset="0"/>
              </a:rPr>
              <a:t>(</a:t>
            </a:r>
            <a:r>
              <a:rPr lang="en-US" sz="2000" i="1" noProof="0" dirty="0">
                <a:solidFill>
                  <a:prstClr val="black"/>
                </a:solidFill>
                <a:latin typeface="Gill Sans MT" panose="020B0502020104020203" pitchFamily="34" charset="0"/>
              </a:rPr>
              <a:t>Comprehensive Health Risk Assessment Tool</a:t>
            </a:r>
            <a:r>
              <a:rPr lang="es-ES_tradnl" sz="2000" dirty="0">
                <a:solidFill>
                  <a:prstClr val="black"/>
                </a:solidFill>
                <a:latin typeface="Gill Sans MT" panose="020B0502020104020203" pitchFamily="34" charset="0"/>
              </a:rPr>
              <a:t>): Herramienta que utiliza el personal clínico para identificar necesidades y factores de riesgo en el afiliado. </a:t>
            </a:r>
          </a:p>
          <a:p>
            <a:pPr lvl="0" algn="just">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CM</a:t>
            </a:r>
            <a:r>
              <a:rPr lang="es-ES_tradnl" sz="2000" dirty="0">
                <a:solidFill>
                  <a:prstClr val="black"/>
                </a:solidFill>
                <a:latin typeface="Gill Sans MT" panose="020B0502020104020203" pitchFamily="34" charset="0"/>
              </a:rPr>
              <a:t> (</a:t>
            </a:r>
            <a:r>
              <a:rPr lang="es-ES_tradnl" sz="2000" i="1" dirty="0">
                <a:solidFill>
                  <a:prstClr val="black"/>
                </a:solidFill>
                <a:latin typeface="Gill Sans MT" panose="020B0502020104020203" pitchFamily="34" charset="0"/>
              </a:rPr>
              <a:t>Care Management</a:t>
            </a:r>
            <a:r>
              <a:rPr lang="es-ES_tradnl" sz="2000" dirty="0">
                <a:solidFill>
                  <a:prstClr val="black"/>
                </a:solidFill>
                <a:latin typeface="Gill Sans MT" panose="020B0502020104020203" pitchFamily="34" charset="0"/>
              </a:rPr>
              <a:t>): Programa de Manejo de Cuidado/Manejador de Cuidado.</a:t>
            </a:r>
          </a:p>
          <a:p>
            <a:pPr lvl="0" algn="just">
              <a:lnSpc>
                <a:spcPct val="160000"/>
              </a:lnSpc>
              <a:spcBef>
                <a:spcPts val="0"/>
              </a:spcBef>
              <a:buSzPct val="80000"/>
              <a:buFont typeface="Wingdings" panose="05000000000000000000" pitchFamily="2" charset="2"/>
              <a:buChar char="§"/>
              <a:defRPr/>
            </a:pPr>
            <a:r>
              <a:rPr lang="es-ES_tradnl" sz="2000" b="1" dirty="0">
                <a:latin typeface="Gill Sans MT" panose="020B0502020104020203" pitchFamily="34" charset="0"/>
              </a:rPr>
              <a:t>DETERMINANTES SOCIALES DE SALUD </a:t>
            </a:r>
            <a:r>
              <a:rPr lang="es-ES_tradnl" sz="2000" dirty="0">
                <a:latin typeface="Gill Sans MT" panose="020B0502020104020203" pitchFamily="34" charset="0"/>
              </a:rPr>
              <a:t>(</a:t>
            </a:r>
            <a:r>
              <a:rPr lang="en-US" sz="2000" i="1" noProof="0" dirty="0">
                <a:latin typeface="Gill Sans MT" panose="020B0502020104020203" pitchFamily="34" charset="0"/>
              </a:rPr>
              <a:t>SDOH-Social Determinants of Health</a:t>
            </a:r>
            <a:r>
              <a:rPr lang="es-ES_tradnl" sz="2000" dirty="0">
                <a:latin typeface="Gill Sans MT" panose="020B0502020104020203" pitchFamily="34" charset="0"/>
              </a:rPr>
              <a:t>): Describe los diversos factores sociales, ambientales y económicos que pueden influenciar las condiciones del estado de salud, que a menudo pueden tener un mayor impacto en los resultados de salud del individuo, que la propia prestación de servicios de salud. </a:t>
            </a:r>
          </a:p>
          <a:p>
            <a:pPr lvl="0" algn="just">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D-SNP MOC</a:t>
            </a:r>
            <a:r>
              <a:rPr lang="es-ES_tradnl" sz="2000" dirty="0">
                <a:solidFill>
                  <a:prstClr val="black"/>
                </a:solidFill>
                <a:latin typeface="Gill Sans MT" panose="020B0502020104020203" pitchFamily="34" charset="0"/>
              </a:rPr>
              <a:t> (</a:t>
            </a:r>
            <a:r>
              <a:rPr lang="en-US" sz="2000" i="1" noProof="0" dirty="0">
                <a:solidFill>
                  <a:prstClr val="black"/>
                </a:solidFill>
                <a:latin typeface="Gill Sans MT" panose="020B0502020104020203" pitchFamily="34" charset="0"/>
              </a:rPr>
              <a:t>Dual Eligible Special Needs Plan Model of Care</a:t>
            </a:r>
            <a:r>
              <a:rPr lang="es-ES_tradnl" sz="2000" dirty="0">
                <a:solidFill>
                  <a:prstClr val="black"/>
                </a:solidFill>
                <a:latin typeface="Gill Sans MT" panose="020B0502020104020203" pitchFamily="34" charset="0"/>
              </a:rPr>
              <a:t>): Modelo de cuidado para afiliados con elegibilidad dual.</a:t>
            </a:r>
          </a:p>
          <a:p>
            <a:pPr lvl="0" algn="just" defTabSz="457200">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HEDIS</a:t>
            </a:r>
            <a:r>
              <a:rPr lang="es-ES_tradnl" sz="2000" dirty="0">
                <a:solidFill>
                  <a:prstClr val="black"/>
                </a:solidFill>
                <a:latin typeface="Gill Sans MT" panose="020B0502020104020203" pitchFamily="34" charset="0"/>
              </a:rPr>
              <a:t> (</a:t>
            </a:r>
            <a:r>
              <a:rPr lang="en-US" sz="2000" i="1" noProof="0" dirty="0">
                <a:solidFill>
                  <a:prstClr val="black"/>
                </a:solidFill>
                <a:latin typeface="Gill Sans MT" panose="020B0502020104020203" pitchFamily="34" charset="0"/>
              </a:rPr>
              <a:t>Healthcare Effectiveness Data and Information Set</a:t>
            </a:r>
            <a:r>
              <a:rPr lang="es-ES_tradnl" sz="2000" dirty="0">
                <a:solidFill>
                  <a:prstClr val="black"/>
                </a:solidFill>
                <a:latin typeface="Gill Sans MT" panose="020B0502020104020203" pitchFamily="34" charset="0"/>
              </a:rPr>
              <a:t>): Conjunto de medidas de desempeño estandarizadas relacionadas con la atención y el servicio desarrollado por el Comité Nacional de Garantía de Calidad (NCQA, por sus siglas en inglés). </a:t>
            </a:r>
          </a:p>
          <a:p>
            <a:pPr algn="just" defTabSz="457200">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HOS</a:t>
            </a:r>
            <a:r>
              <a:rPr lang="es-ES_tradnl" sz="2000" dirty="0">
                <a:solidFill>
                  <a:prstClr val="black"/>
                </a:solidFill>
                <a:latin typeface="Gill Sans MT" panose="020B0502020104020203" pitchFamily="34" charset="0"/>
              </a:rPr>
              <a:t> </a:t>
            </a:r>
            <a:r>
              <a:rPr lang="es-ES_tradnl" sz="2000" i="1" dirty="0">
                <a:solidFill>
                  <a:prstClr val="black"/>
                </a:solidFill>
                <a:latin typeface="Gill Sans MT" panose="020B0502020104020203" pitchFamily="34" charset="0"/>
              </a:rPr>
              <a:t>(</a:t>
            </a:r>
            <a:r>
              <a:rPr lang="en-US" sz="2000" i="1" noProof="0" dirty="0">
                <a:solidFill>
                  <a:prstClr val="black"/>
                </a:solidFill>
                <a:latin typeface="Gill Sans MT" panose="020B0502020104020203" pitchFamily="34" charset="0"/>
              </a:rPr>
              <a:t>Health Outcomes Survey</a:t>
            </a:r>
            <a:r>
              <a:rPr lang="es-ES_tradnl" sz="2000" i="1" dirty="0">
                <a:solidFill>
                  <a:prstClr val="black"/>
                </a:solidFill>
                <a:latin typeface="Gill Sans MT" panose="020B0502020104020203" pitchFamily="34" charset="0"/>
              </a:rPr>
              <a:t>):</a:t>
            </a:r>
            <a:r>
              <a:rPr lang="es-ES_tradnl" sz="2000" dirty="0">
                <a:solidFill>
                  <a:prstClr val="black"/>
                </a:solidFill>
                <a:latin typeface="Gill Sans MT" panose="020B0502020104020203" pitchFamily="34" charset="0"/>
              </a:rPr>
              <a:t> Es la primera medida de resultados comunicada por el paciente y utilizada en el manejo del cuidado de Medicare.</a:t>
            </a:r>
          </a:p>
          <a:p>
            <a:pPr lvl="0" algn="just" defTabSz="457200">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ICP</a:t>
            </a:r>
            <a:r>
              <a:rPr lang="es-ES_tradnl" sz="2000" dirty="0">
                <a:solidFill>
                  <a:prstClr val="black"/>
                </a:solidFill>
                <a:latin typeface="Gill Sans MT" panose="020B0502020104020203" pitchFamily="34" charset="0"/>
              </a:rPr>
              <a:t> (</a:t>
            </a:r>
            <a:r>
              <a:rPr lang="en-US" sz="2000" i="1" noProof="0" dirty="0">
                <a:solidFill>
                  <a:prstClr val="black"/>
                </a:solidFill>
                <a:latin typeface="Gill Sans MT" panose="020B0502020104020203" pitchFamily="34" charset="0"/>
              </a:rPr>
              <a:t>Individualized Care Plan</a:t>
            </a:r>
            <a:r>
              <a:rPr lang="es-ES_tradnl" sz="2000" dirty="0">
                <a:solidFill>
                  <a:prstClr val="black"/>
                </a:solidFill>
                <a:latin typeface="Gill Sans MT" panose="020B0502020104020203" pitchFamily="34" charset="0"/>
              </a:rPr>
              <a:t>): Plan de cuidado individualizado creado para el afiliado.</a:t>
            </a:r>
          </a:p>
          <a:p>
            <a:pPr lvl="0" algn="just" defTabSz="457200">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ICT</a:t>
            </a:r>
            <a:r>
              <a:rPr lang="es-ES_tradnl" sz="2000" dirty="0">
                <a:solidFill>
                  <a:prstClr val="black"/>
                </a:solidFill>
                <a:latin typeface="Gill Sans MT" panose="020B0502020104020203" pitchFamily="34" charset="0"/>
              </a:rPr>
              <a:t> (</a:t>
            </a:r>
            <a:r>
              <a:rPr lang="en-US" sz="2000" i="1" noProof="0" dirty="0">
                <a:solidFill>
                  <a:prstClr val="black"/>
                </a:solidFill>
                <a:latin typeface="Gill Sans MT" panose="020B0502020104020203" pitchFamily="34" charset="0"/>
              </a:rPr>
              <a:t>Interdisciplinary Care Team</a:t>
            </a:r>
            <a:r>
              <a:rPr lang="es-ES_tradnl" sz="2000" dirty="0">
                <a:solidFill>
                  <a:prstClr val="black"/>
                </a:solidFill>
                <a:latin typeface="Gill Sans MT" panose="020B0502020104020203" pitchFamily="34" charset="0"/>
              </a:rPr>
              <a:t>): Equipo de cuidado interdisciplinario para afiliados SNP compuesto por el médico primario y el afiliado, y otros expertos de la salud, si aplica.</a:t>
            </a:r>
          </a:p>
          <a:p>
            <a:pPr lvl="0" algn="just" defTabSz="457200">
              <a:lnSpc>
                <a:spcPct val="160000"/>
              </a:lnSpc>
              <a:spcBef>
                <a:spcPts val="0"/>
              </a:spcBef>
              <a:buSzPct val="80000"/>
              <a:buFont typeface="Wingdings" panose="05000000000000000000" pitchFamily="2" charset="2"/>
              <a:buChar char="§"/>
              <a:defRPr/>
            </a:pPr>
            <a:r>
              <a:rPr lang="es-ES_tradnl" sz="2000" b="1" dirty="0">
                <a:solidFill>
                  <a:prstClr val="black"/>
                </a:solidFill>
                <a:latin typeface="Gill Sans MT" panose="020B0502020104020203" pitchFamily="34" charset="0"/>
              </a:rPr>
              <a:t>PCP</a:t>
            </a:r>
            <a:r>
              <a:rPr lang="es-ES_tradnl" sz="2000" dirty="0">
                <a:solidFill>
                  <a:prstClr val="black"/>
                </a:solidFill>
                <a:latin typeface="Gill Sans MT" panose="020B0502020104020203" pitchFamily="34" charset="0"/>
              </a:rPr>
              <a:t> (</a:t>
            </a:r>
            <a:r>
              <a:rPr lang="en-US" sz="2000" i="1" noProof="0" dirty="0">
                <a:solidFill>
                  <a:prstClr val="black"/>
                </a:solidFill>
                <a:latin typeface="Gill Sans MT" panose="020B0502020104020203" pitchFamily="34" charset="0"/>
              </a:rPr>
              <a:t>Primary Care Physician</a:t>
            </a:r>
            <a:r>
              <a:rPr lang="es-ES_tradnl" sz="2000" dirty="0">
                <a:solidFill>
                  <a:prstClr val="black"/>
                </a:solidFill>
                <a:latin typeface="Gill Sans MT" panose="020B0502020104020203" pitchFamily="34" charset="0"/>
              </a:rPr>
              <a:t>): Médico primario responsable del cuidado principal del afiliado bajo el Modelo de Cuidado.</a:t>
            </a:r>
            <a:endParaRPr lang="es-ES_tradnl" sz="1050" dirty="0">
              <a:solidFill>
                <a:prstClr val="black"/>
              </a:solidFill>
              <a:latin typeface="Gill Sans MT" panose="020B0502020104020203" pitchFamily="34" charset="0"/>
            </a:endParaRPr>
          </a:p>
        </p:txBody>
      </p:sp>
      <p:cxnSp>
        <p:nvCxnSpPr>
          <p:cNvPr id="4" name="Straight Connector 3">
            <a:extLst>
              <a:ext uri="{FF2B5EF4-FFF2-40B4-BE49-F238E27FC236}">
                <a16:creationId xmlns:a16="http://schemas.microsoft.com/office/drawing/2014/main" id="{ECE9AB53-CDF6-568B-DEAC-8F2E10DCB702}"/>
              </a:ext>
              <a:ext uri="{C183D7F6-B498-43B3-948B-1728B52AA6E4}">
                <adec:decorative xmlns:adec="http://schemas.microsoft.com/office/drawing/2017/decorative" val="1"/>
              </a:ext>
            </a:extLst>
          </p:cNvPr>
          <p:cNvCxnSpPr/>
          <p:nvPr/>
        </p:nvCxnSpPr>
        <p:spPr>
          <a:xfrm>
            <a:off x="185264" y="99289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116252A1-5AD7-15AA-4524-F8459D4DCF5E}"/>
              </a:ext>
            </a:extLst>
          </p:cNvPr>
          <p:cNvSpPr>
            <a:spLocks noGrp="1"/>
          </p:cNvSpPr>
          <p:nvPr>
            <p:ph type="sldNum" sz="quarter" idx="4"/>
          </p:nvPr>
        </p:nvSpPr>
        <p:spPr/>
        <p:txBody>
          <a:bodyPr/>
          <a:lstStyle/>
          <a:p>
            <a:fld id="{42EC8CDA-1662-F249-B76F-7FD4977C24F0}" type="slidenum">
              <a:rPr lang="en-US" noProof="0" smtClean="0"/>
              <a:pPr/>
              <a:t>3</a:t>
            </a:fld>
            <a:endParaRPr lang="en-US" noProof="0" dirty="0"/>
          </a:p>
        </p:txBody>
      </p:sp>
      <p:sp>
        <p:nvSpPr>
          <p:cNvPr id="2" name="Footer">
            <a:extLst>
              <a:ext uri="{FF2B5EF4-FFF2-40B4-BE49-F238E27FC236}">
                <a16:creationId xmlns:a16="http://schemas.microsoft.com/office/drawing/2014/main" id="{7C774A32-BD94-24AB-2D12-55117C524AAB}"/>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17637940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F2629007-6530-5FFE-16BB-3A79A3D6757B}"/>
              </a:ext>
            </a:extLst>
          </p:cNvPr>
          <p:cNvSpPr>
            <a:spLocks noGrp="1"/>
          </p:cNvSpPr>
          <p:nvPr>
            <p:ph type="body" sz="quarter" idx="10"/>
          </p:nvPr>
        </p:nvSpPr>
        <p:spPr/>
        <p:txBody>
          <a:bodyPr>
            <a:normAutofit fontScale="92500" lnSpcReduction="10000"/>
          </a:bodyPr>
          <a:lstStyle/>
          <a:p>
            <a:endParaRPr lang="en-US" noProof="0" dirty="0"/>
          </a:p>
        </p:txBody>
      </p:sp>
      <p:sp>
        <p:nvSpPr>
          <p:cNvPr id="7" name="Page Number">
            <a:extLst>
              <a:ext uri="{FF2B5EF4-FFF2-40B4-BE49-F238E27FC236}">
                <a16:creationId xmlns:a16="http://schemas.microsoft.com/office/drawing/2014/main" id="{536A6C60-EA71-CC1D-77C6-4B44EB1DA86B}"/>
              </a:ext>
            </a:extLst>
          </p:cNvPr>
          <p:cNvSpPr>
            <a:spLocks noGrp="1"/>
          </p:cNvSpPr>
          <p:nvPr>
            <p:ph type="sldNum" sz="quarter" idx="4"/>
          </p:nvPr>
        </p:nvSpPr>
        <p:spPr/>
        <p:txBody>
          <a:bodyPr/>
          <a:lstStyle/>
          <a:p>
            <a:fld id="{42EC8CDA-1662-F249-B76F-7FD4977C24F0}" type="slidenum">
              <a:rPr lang="en-US" noProof="0" smtClean="0"/>
              <a:pPr/>
              <a:t>30</a:t>
            </a:fld>
            <a:endParaRPr lang="en-US" noProof="0" dirty="0"/>
          </a:p>
        </p:txBody>
      </p:sp>
      <p:pic>
        <p:nvPicPr>
          <p:cNvPr id="1032" name="Picture 8" descr="AI generated Curved Ultrawide Monitor on Transparent Background, front view  36725929 PNG">
            <a:extLst>
              <a:ext uri="{FF2B5EF4-FFF2-40B4-BE49-F238E27FC236}">
                <a16:creationId xmlns:a16="http://schemas.microsoft.com/office/drawing/2014/main" id="{F25C6FB0-C686-759F-F093-C9477169C2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820" y="385679"/>
            <a:ext cx="13475226" cy="6439773"/>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7AEFC214-3731-1885-B52F-4ECF3CE70CEC}"/>
              </a:ext>
            </a:extLst>
          </p:cNvPr>
          <p:cNvSpPr txBox="1">
            <a:spLocks/>
          </p:cNvSpPr>
          <p:nvPr/>
        </p:nvSpPr>
        <p:spPr>
          <a:xfrm>
            <a:off x="1966824" y="1065719"/>
            <a:ext cx="8531524" cy="382218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SzPct val="80000"/>
              <a:buFont typeface="Wingdings" panose="05000000000000000000" pitchFamily="2" charset="2"/>
              <a:buChar char="§"/>
            </a:pPr>
            <a:endParaRPr lang="en-US" sz="1800" noProof="0" dirty="0">
              <a:latin typeface="Gill Sans MT" panose="020B0502020104020203" pitchFamily="34" charset="0"/>
            </a:endParaRPr>
          </a:p>
          <a:p>
            <a:pPr algn="just">
              <a:buSzPct val="80000"/>
              <a:buFont typeface="Wingdings" panose="05000000000000000000" pitchFamily="2" charset="2"/>
              <a:buChar char="§"/>
            </a:pPr>
            <a:r>
              <a:rPr lang="en-US" sz="1800" noProof="0" dirty="0">
                <a:latin typeface="Gill Sans MT" panose="020B0502020104020203" pitchFamily="34" charset="0"/>
              </a:rPr>
              <a:t>MCS 2025 C-SNP Model of Care Description</a:t>
            </a:r>
          </a:p>
          <a:p>
            <a:pPr algn="just">
              <a:buSzPct val="80000"/>
              <a:buFont typeface="Wingdings" panose="05000000000000000000" pitchFamily="2" charset="2"/>
              <a:buChar char="§"/>
            </a:pPr>
            <a:endParaRPr lang="en-US" sz="1800" noProof="0" dirty="0">
              <a:latin typeface="Gill Sans MT" panose="020B0502020104020203" pitchFamily="34" charset="0"/>
            </a:endParaRPr>
          </a:p>
          <a:p>
            <a:pPr algn="just">
              <a:buSzPct val="80000"/>
              <a:buFont typeface="Wingdings" panose="05000000000000000000" pitchFamily="2" charset="2"/>
              <a:buChar char="§"/>
            </a:pPr>
            <a:r>
              <a:rPr lang="en-US" sz="1800" noProof="0" dirty="0">
                <a:latin typeface="Gill Sans MT" panose="020B0502020104020203" pitchFamily="34" charset="0"/>
              </a:rPr>
              <a:t>MCS 2024-2026 D-SNP Model of Care Description </a:t>
            </a:r>
          </a:p>
          <a:p>
            <a:pPr algn="just">
              <a:buSzPct val="80000"/>
              <a:buFont typeface="Wingdings" panose="05000000000000000000" pitchFamily="2" charset="2"/>
              <a:buChar char="§"/>
            </a:pPr>
            <a:endParaRPr lang="en-US" sz="1800" noProof="0" dirty="0">
              <a:latin typeface="Gill Sans MT" panose="020B0502020104020203" pitchFamily="34" charset="0"/>
            </a:endParaRPr>
          </a:p>
          <a:p>
            <a:pPr algn="just">
              <a:buSzPct val="80000"/>
              <a:buFont typeface="Wingdings" panose="05000000000000000000" pitchFamily="2" charset="2"/>
              <a:buChar char="§"/>
            </a:pPr>
            <a:r>
              <a:rPr lang="en-US" sz="1800" noProof="0" dirty="0">
                <a:latin typeface="Gill Sans MT" panose="020B0502020104020203" pitchFamily="34" charset="0"/>
              </a:rPr>
              <a:t>Medicare Managed Care Manual, Chapter 16-B: </a:t>
            </a:r>
            <a:r>
              <a:rPr lang="en-US" sz="1800" i="1" noProof="0" dirty="0">
                <a:latin typeface="Gill Sans MT" panose="020B0502020104020203" pitchFamily="34" charset="0"/>
              </a:rPr>
              <a:t>Special Needs Plans  </a:t>
            </a:r>
          </a:p>
          <a:p>
            <a:pPr marL="0" indent="0" algn="just">
              <a:buSzPct val="80000"/>
              <a:buNone/>
            </a:pPr>
            <a:r>
              <a:rPr lang="en-US" sz="1800" i="1" noProof="0" dirty="0">
                <a:latin typeface="Gill Sans MT" panose="020B0502020104020203" pitchFamily="34" charset="0"/>
              </a:rPr>
              <a:t>      </a:t>
            </a:r>
            <a:r>
              <a:rPr lang="en-US" sz="1800" noProof="0" dirty="0">
                <a:latin typeface="Gill Sans MT" panose="020B0502020104020203" pitchFamily="34" charset="0"/>
              </a:rPr>
              <a:t>(Rev.129, Issued: 08-11-23)</a:t>
            </a:r>
          </a:p>
          <a:p>
            <a:pPr algn="just">
              <a:buSzPct val="80000"/>
              <a:buFont typeface="Wingdings" panose="05000000000000000000" pitchFamily="2" charset="2"/>
              <a:buChar char="§"/>
            </a:pPr>
            <a:endParaRPr lang="en-US" sz="1800" noProof="0" dirty="0">
              <a:latin typeface="Gill Sans MT" panose="020B0502020104020203" pitchFamily="34" charset="0"/>
            </a:endParaRPr>
          </a:p>
          <a:p>
            <a:pPr algn="just">
              <a:buSzPct val="80000"/>
              <a:buFont typeface="Wingdings" panose="05000000000000000000" pitchFamily="2" charset="2"/>
              <a:buChar char="§"/>
            </a:pPr>
            <a:r>
              <a:rPr lang="en-US" sz="1800" noProof="0" dirty="0">
                <a:latin typeface="Gill Sans MT" panose="020B0502020104020203" pitchFamily="34" charset="0"/>
              </a:rPr>
              <a:t>Medicare Managed Care Manual, Chapter 5: </a:t>
            </a:r>
            <a:r>
              <a:rPr lang="en-US" sz="1800" i="1" noProof="0" dirty="0">
                <a:latin typeface="Gill Sans MT" panose="020B0502020104020203" pitchFamily="34" charset="0"/>
              </a:rPr>
              <a:t>Quality Assessment </a:t>
            </a:r>
            <a:r>
              <a:rPr lang="en-US" sz="1800" noProof="0" dirty="0">
                <a:latin typeface="Gill Sans MT" panose="020B0502020104020203" pitchFamily="34" charset="0"/>
              </a:rPr>
              <a:t>(Rev. 117, 08-08-14)</a:t>
            </a:r>
          </a:p>
          <a:p>
            <a:pPr algn="just">
              <a:buSzPct val="80000"/>
              <a:buFont typeface="Wingdings" panose="05000000000000000000" pitchFamily="2" charset="2"/>
              <a:buChar char="§"/>
            </a:pPr>
            <a:endParaRPr lang="en-US" sz="1800" noProof="0" dirty="0">
              <a:latin typeface="Gill Sans MT" panose="020B0502020104020203" pitchFamily="34" charset="0"/>
            </a:endParaRPr>
          </a:p>
          <a:p>
            <a:pPr algn="just">
              <a:buSzPct val="80000"/>
              <a:buFont typeface="Wingdings" panose="05000000000000000000" pitchFamily="2" charset="2"/>
              <a:buChar char="§"/>
            </a:pPr>
            <a:r>
              <a:rPr lang="en-US" sz="1800" noProof="0" dirty="0">
                <a:latin typeface="Gill Sans MT" panose="020B0502020104020203" pitchFamily="34" charset="0"/>
              </a:rPr>
              <a:t>MOC Scoring Guidelines CY 2026</a:t>
            </a:r>
          </a:p>
        </p:txBody>
      </p:sp>
      <p:cxnSp>
        <p:nvCxnSpPr>
          <p:cNvPr id="6" name="Straight Connector 5">
            <a:extLst>
              <a:ext uri="{FF2B5EF4-FFF2-40B4-BE49-F238E27FC236}">
                <a16:creationId xmlns:a16="http://schemas.microsoft.com/office/drawing/2014/main" id="{319BE4FD-F993-DDE0-8EEE-5DE45DC2BBBE}"/>
              </a:ext>
              <a:ext uri="{C183D7F6-B498-43B3-948B-1728B52AA6E4}">
                <adec:decorative xmlns:adec="http://schemas.microsoft.com/office/drawing/2017/decorative" val="1"/>
              </a:ext>
            </a:extLst>
          </p:cNvPr>
          <p:cNvCxnSpPr/>
          <p:nvPr/>
        </p:nvCxnSpPr>
        <p:spPr>
          <a:xfrm>
            <a:off x="204428" y="658400"/>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E23043B3-2060-AE30-AFE0-77B7E9B112DC}"/>
              </a:ext>
            </a:extLst>
          </p:cNvPr>
          <p:cNvSpPr txBox="1">
            <a:spLocks noGrp="1"/>
          </p:cNvSpPr>
          <p:nvPr>
            <p:ph type="title" idx="4294967295"/>
          </p:nvPr>
        </p:nvSpPr>
        <p:spPr>
          <a:xfrm>
            <a:off x="197796" y="-38146"/>
            <a:ext cx="9144000" cy="831144"/>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defRPr/>
            </a:pPr>
            <a:r>
              <a:rPr lang="es-ES_tradnl" sz="3200" b="1" dirty="0">
                <a:solidFill>
                  <a:srgbClr val="199C63"/>
                </a:solidFill>
              </a:rPr>
              <a:t>Referencias</a:t>
            </a:r>
            <a:endParaRPr kumimoji="0" lang="en-US" sz="3200" b="1" i="0" u="none" strike="noStrike" kern="1200" cap="none" spc="0" normalizeH="0" baseline="0" noProof="0" dirty="0">
              <a:ln>
                <a:noFill/>
              </a:ln>
              <a:solidFill>
                <a:srgbClr val="00A160"/>
              </a:solidFill>
              <a:effectLst/>
              <a:uLnTx/>
              <a:uFillTx/>
              <a:latin typeface="Gill Sans MT" panose="020B0502020104020203" pitchFamily="34" charset="0"/>
              <a:ea typeface="+mj-ea"/>
              <a:cs typeface="+mj-cs"/>
            </a:endParaRPr>
          </a:p>
        </p:txBody>
      </p:sp>
    </p:spTree>
    <p:extLst>
      <p:ext uri="{BB962C8B-B14F-4D97-AF65-F5344CB8AC3E}">
        <p14:creationId xmlns:p14="http://schemas.microsoft.com/office/powerpoint/2010/main" val="9901732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1843B6AA-E0BF-8090-3F4B-9059CE47B095}"/>
              </a:ext>
            </a:extLst>
          </p:cNvPr>
          <p:cNvSpPr>
            <a:spLocks noGrp="1"/>
          </p:cNvSpPr>
          <p:nvPr>
            <p:ph type="body" sz="quarter" idx="10"/>
          </p:nvPr>
        </p:nvSpPr>
        <p:spPr/>
        <p:txBody>
          <a:bodyPr>
            <a:normAutofit fontScale="92500" lnSpcReduction="10000"/>
          </a:bodyPr>
          <a:lstStyle/>
          <a:p>
            <a:endParaRPr lang="en-US" noProof="0" dirty="0"/>
          </a:p>
        </p:txBody>
      </p:sp>
      <p:sp>
        <p:nvSpPr>
          <p:cNvPr id="4" name="Page Number">
            <a:extLst>
              <a:ext uri="{FF2B5EF4-FFF2-40B4-BE49-F238E27FC236}">
                <a16:creationId xmlns:a16="http://schemas.microsoft.com/office/drawing/2014/main" id="{56C01501-7AD0-5AB6-8902-C7C207D26F8B}"/>
              </a:ext>
            </a:extLst>
          </p:cNvPr>
          <p:cNvSpPr>
            <a:spLocks noGrp="1"/>
          </p:cNvSpPr>
          <p:nvPr>
            <p:ph type="sldNum" sz="quarter" idx="4"/>
          </p:nvPr>
        </p:nvSpPr>
        <p:spPr/>
        <p:txBody>
          <a:bodyPr/>
          <a:lstStyle/>
          <a:p>
            <a:fld id="{42EC8CDA-1662-F249-B76F-7FD4977C24F0}" type="slidenum">
              <a:rPr lang="en-US" noProof="0" smtClean="0"/>
              <a:pPr/>
              <a:t>31</a:t>
            </a:fld>
            <a:endParaRPr lang="en-US" noProof="0" dirty="0"/>
          </a:p>
        </p:txBody>
      </p:sp>
      <p:sp>
        <p:nvSpPr>
          <p:cNvPr id="3" name="Email">
            <a:extLst>
              <a:ext uri="{FF2B5EF4-FFF2-40B4-BE49-F238E27FC236}">
                <a16:creationId xmlns:a16="http://schemas.microsoft.com/office/drawing/2014/main" id="{D90AC8B5-6610-BC15-8B48-6A7B591076F1}"/>
              </a:ext>
            </a:extLst>
          </p:cNvPr>
          <p:cNvSpPr txBox="1">
            <a:spLocks/>
          </p:cNvSpPr>
          <p:nvPr/>
        </p:nvSpPr>
        <p:spPr>
          <a:xfrm>
            <a:off x="854528" y="2407028"/>
            <a:ext cx="9971623" cy="26949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noProof="0" dirty="0">
                <a:ln w="11430"/>
                <a:hlinkClick r:id="rId3" tooltip="For any further information, email EBOComplianceMatters@centene.com"/>
              </a:rPr>
              <a:t>EBOComplianceMatters@centene.com</a:t>
            </a:r>
            <a:endParaRPr kumimoji="0" lang="en-US" sz="2400" b="0" i="0" u="none" strike="noStrike" kern="1200" cap="none" spc="0" normalizeH="0" baseline="0" noProof="0" dirty="0">
              <a:ln>
                <a:noFill/>
              </a:ln>
              <a:solidFill>
                <a:prstClr val="black"/>
              </a:solidFill>
              <a:effectLst/>
              <a:highlight>
                <a:srgbClr val="FFFF00"/>
              </a:highlight>
              <a:uLnTx/>
              <a:uFillTx/>
              <a:latin typeface="Gill Sans MT" panose="020B0502020104020203" pitchFamily="34" charset="0"/>
              <a:ea typeface="+mn-ea"/>
              <a:cs typeface="+mn-cs"/>
            </a:endParaRPr>
          </a:p>
        </p:txBody>
      </p:sp>
      <p:sp>
        <p:nvSpPr>
          <p:cNvPr id="5" name="Content">
            <a:extLst>
              <a:ext uri="{FF2B5EF4-FFF2-40B4-BE49-F238E27FC236}">
                <a16:creationId xmlns:a16="http://schemas.microsoft.com/office/drawing/2014/main" id="{D6A2D105-E6E5-4B3F-9C4D-534B36F9CED2}"/>
              </a:ext>
            </a:extLst>
          </p:cNvPr>
          <p:cNvSpPr txBox="1">
            <a:spLocks/>
          </p:cNvSpPr>
          <p:nvPr/>
        </p:nvSpPr>
        <p:spPr>
          <a:xfrm>
            <a:off x="2658227" y="1434882"/>
            <a:ext cx="6364224" cy="4381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lgn="ctr">
              <a:defRPr/>
            </a:pPr>
            <a:r>
              <a:rPr lang="es-ES_tradnl" sz="2200" dirty="0">
                <a:solidFill>
                  <a:prstClr val="black"/>
                </a:solidFill>
                <a:ea typeface="Microsoft Himalaya" panose="01010100010101010101" pitchFamily="2" charset="0"/>
                <a:cs typeface="Microsoft Himalaya" panose="01010100010101010101" pitchFamily="2" charset="0"/>
              </a:rPr>
              <a:t>Para cualquier información adicional comuníquese al:</a:t>
            </a:r>
          </a:p>
        </p:txBody>
      </p:sp>
      <p:cxnSp>
        <p:nvCxnSpPr>
          <p:cNvPr id="11" name="Divider">
            <a:extLst>
              <a:ext uri="{FF2B5EF4-FFF2-40B4-BE49-F238E27FC236}">
                <a16:creationId xmlns:a16="http://schemas.microsoft.com/office/drawing/2014/main" id="{8BB90C26-B1E3-5971-050D-ED5F0114E111}"/>
              </a:ext>
              <a:ext uri="{C183D7F6-B498-43B3-948B-1728B52AA6E4}">
                <adec:decorative xmlns:adec="http://schemas.microsoft.com/office/drawing/2017/decorative" val="1"/>
              </a:ext>
            </a:extLst>
          </p:cNvPr>
          <p:cNvCxnSpPr/>
          <p:nvPr/>
        </p:nvCxnSpPr>
        <p:spPr>
          <a:xfrm>
            <a:off x="201112" y="90088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itle">
            <a:extLst>
              <a:ext uri="{FF2B5EF4-FFF2-40B4-BE49-F238E27FC236}">
                <a16:creationId xmlns:a16="http://schemas.microsoft.com/office/drawing/2014/main" id="{12AA6B47-A6E3-4441-E23A-B6A11D85958C}"/>
              </a:ext>
            </a:extLst>
          </p:cNvPr>
          <p:cNvSpPr>
            <a:spLocks noGrp="1"/>
          </p:cNvSpPr>
          <p:nvPr>
            <p:ph type="title" idx="4294967295"/>
          </p:nvPr>
        </p:nvSpPr>
        <p:spPr>
          <a:xfrm>
            <a:off x="0" y="164243"/>
            <a:ext cx="1219200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s-ES_tradnl" sz="3600" b="1" dirty="0">
                <a:solidFill>
                  <a:srgbClr val="00A160"/>
                </a:solidFill>
                <a:ea typeface="Microsoft Himalaya" panose="01010100010101010101" pitchFamily="2" charset="0"/>
                <a:cs typeface="Microsoft Himalaya" panose="01010100010101010101" pitchFamily="2" charset="0"/>
              </a:rPr>
              <a:t>¡Estamos para servirle!</a:t>
            </a:r>
            <a:endParaRPr kumimoji="0" lang="en-US" sz="3600" b="1" i="0" u="none" strike="noStrike" kern="1200" cap="none" spc="0" normalizeH="0" baseline="0" noProof="0" dirty="0">
              <a:ln>
                <a:noFill/>
              </a:ln>
              <a:solidFill>
                <a:srgbClr val="00A160"/>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4104432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F57185-76BC-EE71-FDCA-5C006FCAF5F0}"/>
              </a:ext>
            </a:extLst>
          </p:cNvPr>
          <p:cNvSpPr>
            <a:spLocks noGrp="1"/>
          </p:cNvSpPr>
          <p:nvPr>
            <p:ph type="title" idx="4294967295"/>
          </p:nvPr>
        </p:nvSpPr>
        <p:spPr>
          <a:xfrm>
            <a:off x="193589" y="198901"/>
            <a:ext cx="11515811"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nSpc>
                <a:spcPct val="100000"/>
              </a:lnSpc>
              <a:spcBef>
                <a:spcPts val="0"/>
              </a:spcBef>
              <a:defRPr/>
            </a:pPr>
            <a:r>
              <a:rPr lang="es-ES_tradnl" sz="3200" b="1" dirty="0">
                <a:solidFill>
                  <a:srgbClr val="199C63"/>
                </a:solidFill>
                <a:latin typeface="Gill Sans MT" panose="020B0502020104020203" pitchFamily="34" charset="0"/>
              </a:rPr>
              <a:t>Trasfondo de los Planes de Necesidades Especiales (SNP)</a:t>
            </a:r>
            <a:endParaRPr kumimoji="0" lang="en-US" sz="3200" b="0"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endParaRPr>
          </a:p>
        </p:txBody>
      </p:sp>
      <p:cxnSp>
        <p:nvCxnSpPr>
          <p:cNvPr id="7" name="Straight Connector 6">
            <a:extLst>
              <a:ext uri="{FF2B5EF4-FFF2-40B4-BE49-F238E27FC236}">
                <a16:creationId xmlns:a16="http://schemas.microsoft.com/office/drawing/2014/main" id="{E91DB307-C428-4006-A494-F0145EE277D7}"/>
              </a:ext>
              <a:ext uri="{C183D7F6-B498-43B3-948B-1728B52AA6E4}">
                <adec:decorative xmlns:adec="http://schemas.microsoft.com/office/drawing/2017/decorative" val="1"/>
              </a:ext>
            </a:extLst>
          </p:cNvPr>
          <p:cNvCxnSpPr/>
          <p:nvPr/>
        </p:nvCxnSpPr>
        <p:spPr>
          <a:xfrm>
            <a:off x="193589" y="9128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860F100-A2A1-D762-D5D5-A49278CDDC90}"/>
              </a:ext>
            </a:extLst>
          </p:cNvPr>
          <p:cNvSpPr txBox="1"/>
          <p:nvPr/>
        </p:nvSpPr>
        <p:spPr>
          <a:xfrm>
            <a:off x="193589" y="1085990"/>
            <a:ext cx="11789775" cy="923330"/>
          </a:xfrm>
          <a:prstGeom prst="rect">
            <a:avLst/>
          </a:prstGeom>
          <a:noFill/>
        </p:spPr>
        <p:txBody>
          <a:bodyPr wrap="square" rtlCol="0">
            <a:spAutoFit/>
          </a:bodyPr>
          <a:lstStyle/>
          <a:p>
            <a:pPr algn="just"/>
            <a:r>
              <a:rPr lang="es-ES_tradnl" dirty="0">
                <a:latin typeface="Gill Sans MT" panose="020B0502020104020203" pitchFamily="34" charset="0"/>
              </a:rPr>
              <a:t>Es importante conocer que la regulación </a:t>
            </a:r>
            <a:r>
              <a:rPr lang="es-ES_tradnl" b="1" dirty="0">
                <a:solidFill>
                  <a:srgbClr val="00A160"/>
                </a:solidFill>
                <a:latin typeface="Gill Sans MT" panose="020B0502020104020203" pitchFamily="34" charset="0"/>
              </a:rPr>
              <a:t>42 CFR §422.101(f) </a:t>
            </a:r>
            <a:r>
              <a:rPr lang="es-ES_tradnl" dirty="0">
                <a:latin typeface="Gill Sans MT" panose="020B0502020104020203" pitchFamily="34" charset="0"/>
              </a:rPr>
              <a:t>de CMS requiere que toda organización </a:t>
            </a:r>
            <a:r>
              <a:rPr lang="en-US" i="1" dirty="0">
                <a:latin typeface="Gill Sans MT" panose="020B0502020104020203" pitchFamily="34" charset="0"/>
              </a:rPr>
              <a:t>Medicare Advantage </a:t>
            </a:r>
            <a:r>
              <a:rPr lang="en-US" dirty="0">
                <a:latin typeface="Gill Sans MT" panose="020B0502020104020203" pitchFamily="34" charset="0"/>
              </a:rPr>
              <a:t>(MA) </a:t>
            </a:r>
            <a:r>
              <a:rPr lang="es-ES_tradnl" dirty="0">
                <a:latin typeface="Gill Sans MT" panose="020B0502020104020203" pitchFamily="34" charset="0"/>
              </a:rPr>
              <a:t>implemente un Modelo de Cuidado (MOC) para sus afiliados con necesidades especiales, que cuente con una red de proveedores apropiada y especialistas designados para satisfacer sus necesidades de salud y mejorar su calidad de vida.</a:t>
            </a:r>
          </a:p>
        </p:txBody>
      </p:sp>
      <p:sp>
        <p:nvSpPr>
          <p:cNvPr id="9" name="Rectangle: Rounded Corners 8">
            <a:extLst>
              <a:ext uri="{FF2B5EF4-FFF2-40B4-BE49-F238E27FC236}">
                <a16:creationId xmlns:a16="http://schemas.microsoft.com/office/drawing/2014/main" id="{D88BD347-6461-548E-07D0-2C5DC6E2F4AD}"/>
              </a:ext>
              <a:ext uri="{C183D7F6-B498-43B3-948B-1728B52AA6E4}">
                <adec:decorative xmlns:adec="http://schemas.microsoft.com/office/drawing/2017/decorative" val="1"/>
              </a:ext>
            </a:extLst>
          </p:cNvPr>
          <p:cNvSpPr/>
          <p:nvPr/>
        </p:nvSpPr>
        <p:spPr>
          <a:xfrm>
            <a:off x="727294" y="2627701"/>
            <a:ext cx="796417" cy="3499216"/>
          </a:xfrm>
          <a:prstGeom prst="roundRect">
            <a:avLst/>
          </a:prstGeom>
          <a:solidFill>
            <a:srgbClr val="96C93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noProof="0" dirty="0">
              <a:solidFill>
                <a:schemeClr val="tx1"/>
              </a:solidFill>
              <a:latin typeface="Gill Sans MT" panose="020B0502020104020203" pitchFamily="34" charset="0"/>
            </a:endParaRPr>
          </a:p>
        </p:txBody>
      </p:sp>
      <p:sp>
        <p:nvSpPr>
          <p:cNvPr id="10" name="Rectangle: Rounded Corners 9">
            <a:extLst>
              <a:ext uri="{FF2B5EF4-FFF2-40B4-BE49-F238E27FC236}">
                <a16:creationId xmlns:a16="http://schemas.microsoft.com/office/drawing/2014/main" id="{5A0567A7-DA4E-0146-D566-1775D8F071E3}"/>
              </a:ext>
              <a:ext uri="{C183D7F6-B498-43B3-948B-1728B52AA6E4}">
                <adec:decorative xmlns:adec="http://schemas.microsoft.com/office/drawing/2017/decorative" val="1"/>
              </a:ext>
            </a:extLst>
          </p:cNvPr>
          <p:cNvSpPr/>
          <p:nvPr/>
        </p:nvSpPr>
        <p:spPr>
          <a:xfrm>
            <a:off x="6087035" y="2627701"/>
            <a:ext cx="796417" cy="3499216"/>
          </a:xfrm>
          <a:prstGeom prst="roundRect">
            <a:avLst/>
          </a:prstGeom>
          <a:solidFill>
            <a:srgbClr val="00A26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noProof="0" dirty="0">
              <a:solidFill>
                <a:schemeClr val="tx1"/>
              </a:solidFill>
              <a:latin typeface="Gill Sans MT" panose="020B0502020104020203" pitchFamily="34" charset="0"/>
            </a:endParaRPr>
          </a:p>
        </p:txBody>
      </p:sp>
      <p:graphicFrame>
        <p:nvGraphicFramePr>
          <p:cNvPr id="3" name="Content Placeholder 4" descr="Overview of CMS regulation changes in 2003 and 2012 that govern Special Needs Plans (SNP)">
            <a:extLst>
              <a:ext uri="{FF2B5EF4-FFF2-40B4-BE49-F238E27FC236}">
                <a16:creationId xmlns:a16="http://schemas.microsoft.com/office/drawing/2014/main" id="{D19B3349-71D8-2BB7-20A4-132FB624AF76}"/>
              </a:ext>
            </a:extLst>
          </p:cNvPr>
          <p:cNvGraphicFramePr>
            <a:graphicFrameLocks/>
          </p:cNvGraphicFramePr>
          <p:nvPr>
            <p:extLst>
              <p:ext uri="{D42A27DB-BD31-4B8C-83A1-F6EECF244321}">
                <p14:modId xmlns:p14="http://schemas.microsoft.com/office/powerpoint/2010/main" val="789004417"/>
              </p:ext>
            </p:extLst>
          </p:nvPr>
        </p:nvGraphicFramePr>
        <p:xfrm>
          <a:off x="727294" y="2618994"/>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Slide Number Placeholder 10">
            <a:extLst>
              <a:ext uri="{FF2B5EF4-FFF2-40B4-BE49-F238E27FC236}">
                <a16:creationId xmlns:a16="http://schemas.microsoft.com/office/drawing/2014/main" id="{3E454420-C547-B5D6-FB84-CDA26D19787C}"/>
              </a:ext>
            </a:extLst>
          </p:cNvPr>
          <p:cNvSpPr>
            <a:spLocks noGrp="1"/>
          </p:cNvSpPr>
          <p:nvPr>
            <p:ph type="sldNum" sz="quarter" idx="4"/>
          </p:nvPr>
        </p:nvSpPr>
        <p:spPr/>
        <p:txBody>
          <a:bodyPr/>
          <a:lstStyle/>
          <a:p>
            <a:fld id="{42EC8CDA-1662-F249-B76F-7FD4977C24F0}" type="slidenum">
              <a:rPr lang="en-US" noProof="0" smtClean="0"/>
              <a:pPr/>
              <a:t>4</a:t>
            </a:fld>
            <a:endParaRPr lang="en-US" noProof="0" dirty="0"/>
          </a:p>
        </p:txBody>
      </p:sp>
      <p:sp>
        <p:nvSpPr>
          <p:cNvPr id="2" name="Footer">
            <a:extLst>
              <a:ext uri="{FF2B5EF4-FFF2-40B4-BE49-F238E27FC236}">
                <a16:creationId xmlns:a16="http://schemas.microsoft.com/office/drawing/2014/main" id="{7C774A32-BD94-24AB-2D12-55117C524AAB}"/>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2611415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B7EA154-0FED-AC35-B97A-1D1AA9574DCA}"/>
              </a:ext>
            </a:extLst>
          </p:cNvPr>
          <p:cNvSpPr txBox="1">
            <a:spLocks noGrp="1"/>
          </p:cNvSpPr>
          <p:nvPr>
            <p:ph type="title" idx="4294967295"/>
          </p:nvPr>
        </p:nvSpPr>
        <p:spPr>
          <a:xfrm>
            <a:off x="193589" y="177363"/>
            <a:ext cx="9144000" cy="630484"/>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defRPr/>
            </a:pPr>
            <a:r>
              <a:rPr lang="es-ES_tradnl" sz="3200" b="1" dirty="0">
                <a:solidFill>
                  <a:srgbClr val="199C63"/>
                </a:solidFill>
              </a:rPr>
              <a:t>Modelo de Cuidado (MOC)</a:t>
            </a:r>
            <a:endParaRPr kumimoji="0" lang="en-US" sz="3200" b="1" i="0" u="none" strike="noStrike" kern="1200" cap="none" spc="0" normalizeH="0" baseline="0" noProof="0" dirty="0">
              <a:ln>
                <a:noFill/>
              </a:ln>
              <a:solidFill>
                <a:srgbClr val="00A160"/>
              </a:solidFill>
              <a:effectLst/>
              <a:uLnTx/>
              <a:uFillTx/>
              <a:latin typeface="Gill Sans MT" panose="020B0502020104020203" pitchFamily="34" charset="0"/>
              <a:ea typeface="+mj-ea"/>
              <a:cs typeface="+mj-cs"/>
            </a:endParaRPr>
          </a:p>
        </p:txBody>
      </p:sp>
      <p:sp>
        <p:nvSpPr>
          <p:cNvPr id="3" name="Content Placeholder 2">
            <a:extLst>
              <a:ext uri="{FF2B5EF4-FFF2-40B4-BE49-F238E27FC236}">
                <a16:creationId xmlns:a16="http://schemas.microsoft.com/office/drawing/2014/main" id="{750F28C1-9A32-A9D2-E784-D44A3EE71D72}"/>
              </a:ext>
            </a:extLst>
          </p:cNvPr>
          <p:cNvSpPr txBox="1">
            <a:spLocks/>
          </p:cNvSpPr>
          <p:nvPr/>
        </p:nvSpPr>
        <p:spPr>
          <a:xfrm>
            <a:off x="193588" y="1089407"/>
            <a:ext cx="11789775" cy="114871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dirty="0">
                <a:latin typeface="Gill Sans MT" panose="020B0502020104020203" pitchFamily="34" charset="0"/>
              </a:rPr>
              <a:t>CMS describe el MOC como una herramienta vital de mejoramiento de calidad que integra componentes para asegurar que las necesidades únicas de cada afiliado se identifiquen y sean atendidas a través de las prácticas de manejo de cuidado del plan. El MOC provee la infraestructura necesaria para promover la calidad, el manejo de cuidado y los procesos de coordinación de cuidado para los afiliados SNPs. </a:t>
            </a:r>
            <a:endParaRPr lang="es-ES_tradnl" sz="1200" dirty="0">
              <a:latin typeface="Gill Sans MT" panose="020B0502020104020203" pitchFamily="34" charset="0"/>
            </a:endParaRPr>
          </a:p>
        </p:txBody>
      </p:sp>
      <p:cxnSp>
        <p:nvCxnSpPr>
          <p:cNvPr id="6" name="Straight Connector 5">
            <a:extLst>
              <a:ext uri="{FF2B5EF4-FFF2-40B4-BE49-F238E27FC236}">
                <a16:creationId xmlns:a16="http://schemas.microsoft.com/office/drawing/2014/main" id="{3A967D89-0A2A-5BB1-DB9F-A5BCFCAF2C7E}"/>
              </a:ext>
              <a:ext uri="{C183D7F6-B498-43B3-948B-1728B52AA6E4}">
                <adec:decorative xmlns:adec="http://schemas.microsoft.com/office/drawing/2017/decorative" val="1"/>
              </a:ext>
            </a:extLst>
          </p:cNvPr>
          <p:cNvCxnSpPr/>
          <p:nvPr/>
        </p:nvCxnSpPr>
        <p:spPr>
          <a:xfrm>
            <a:off x="193589" y="90900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6F77B9B-59D2-99BF-2BAA-07EF95CE60A8}"/>
              </a:ext>
            </a:extLst>
          </p:cNvPr>
          <p:cNvSpPr txBox="1"/>
          <p:nvPr/>
        </p:nvSpPr>
        <p:spPr>
          <a:xfrm>
            <a:off x="326512" y="3696549"/>
            <a:ext cx="3534288" cy="1200329"/>
          </a:xfrm>
          <a:prstGeom prst="rect">
            <a:avLst/>
          </a:prstGeom>
          <a:noFill/>
        </p:spPr>
        <p:txBody>
          <a:bodyPr wrap="square" rtlCol="0">
            <a:spAutoFit/>
          </a:bodyPr>
          <a:lstStyle/>
          <a:p>
            <a:pPr algn="ctr"/>
            <a:r>
              <a:rPr lang="es-ES_tradnl" dirty="0">
                <a:latin typeface="Gill Sans MT" panose="020B0502020104020203" pitchFamily="34" charset="0"/>
                <a:cs typeface="Gill Sans" panose="020B0502020104020203"/>
              </a:rPr>
              <a:t>MCS Classicare cuenta con </a:t>
            </a:r>
            <a:r>
              <a:rPr lang="es-ES_tradnl" b="1" dirty="0">
                <a:latin typeface="Gill Sans MT" panose="020B0502020104020203" pitchFamily="34" charset="0"/>
                <a:cs typeface="Gill Sans" panose="020B0502020104020203"/>
              </a:rPr>
              <a:t>dos (2) modelos </a:t>
            </a:r>
            <a:r>
              <a:rPr lang="es-ES_tradnl" dirty="0">
                <a:latin typeface="Gill Sans MT" panose="020B0502020104020203" pitchFamily="34" charset="0"/>
                <a:cs typeface="Gill Sans" panose="020B0502020104020203"/>
              </a:rPr>
              <a:t>de cuidado en p</a:t>
            </a:r>
            <a:r>
              <a:rPr lang="es-ES_tradnl" dirty="0">
                <a:latin typeface="Gill Sans MT" panose="020B0502020104020203" pitchFamily="34" charset="0"/>
              </a:rPr>
              <a:t>lanes de salud para personas elegibles. </a:t>
            </a:r>
            <a:br>
              <a:rPr lang="es-ES_tradnl" dirty="0">
                <a:latin typeface="Gill Sans MT" panose="020B0502020104020203" pitchFamily="34" charset="0"/>
              </a:rPr>
            </a:br>
            <a:r>
              <a:rPr lang="es-ES_tradnl" dirty="0">
                <a:latin typeface="Gill Sans MT" panose="020B0502020104020203" pitchFamily="34" charset="0"/>
              </a:rPr>
              <a:t>E</a:t>
            </a:r>
            <a:r>
              <a:rPr lang="es-ES_tradnl" dirty="0">
                <a:latin typeface="Gill Sans MT" panose="020B0502020104020203" pitchFamily="34" charset="0"/>
                <a:cs typeface="Gill Sans" panose="020B0502020104020203"/>
              </a:rPr>
              <a:t>stos son:</a:t>
            </a:r>
          </a:p>
        </p:txBody>
      </p:sp>
      <p:sp>
        <p:nvSpPr>
          <p:cNvPr id="8" name="Left Brace 7">
            <a:extLst>
              <a:ext uri="{FF2B5EF4-FFF2-40B4-BE49-F238E27FC236}">
                <a16:creationId xmlns:a16="http://schemas.microsoft.com/office/drawing/2014/main" id="{B9941367-4AD6-464E-9A18-ACCA0E266938}"/>
              </a:ext>
              <a:ext uri="{C183D7F6-B498-43B3-948B-1728B52AA6E4}">
                <adec:decorative xmlns:adec="http://schemas.microsoft.com/office/drawing/2017/decorative" val="1"/>
              </a:ext>
            </a:extLst>
          </p:cNvPr>
          <p:cNvSpPr/>
          <p:nvPr/>
        </p:nvSpPr>
        <p:spPr>
          <a:xfrm>
            <a:off x="3894910" y="2637975"/>
            <a:ext cx="824753" cy="3055551"/>
          </a:xfrm>
          <a:prstGeom prst="leftBrace">
            <a:avLst/>
          </a:prstGeom>
          <a:ln>
            <a:solidFill>
              <a:srgbClr val="88B7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graphicFrame>
        <p:nvGraphicFramePr>
          <p:cNvPr id="12" name="Diagram 11" descr="Two models of care available to eligible individuals through MCS Classicare (D-SNP and C-SNP)">
            <a:extLst>
              <a:ext uri="{FF2B5EF4-FFF2-40B4-BE49-F238E27FC236}">
                <a16:creationId xmlns:a16="http://schemas.microsoft.com/office/drawing/2014/main" id="{4BCF5BD0-8DFD-5952-C51A-A906CDCEB3E1}"/>
              </a:ext>
            </a:extLst>
          </p:cNvPr>
          <p:cNvGraphicFramePr/>
          <p:nvPr>
            <p:extLst>
              <p:ext uri="{D42A27DB-BD31-4B8C-83A1-F6EECF244321}">
                <p14:modId xmlns:p14="http://schemas.microsoft.com/office/powerpoint/2010/main" val="3378123635"/>
              </p:ext>
            </p:extLst>
          </p:nvPr>
        </p:nvGraphicFramePr>
        <p:xfrm>
          <a:off x="3608294" y="2630937"/>
          <a:ext cx="9045389" cy="3055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lide Number Placeholder 8">
            <a:extLst>
              <a:ext uri="{FF2B5EF4-FFF2-40B4-BE49-F238E27FC236}">
                <a16:creationId xmlns:a16="http://schemas.microsoft.com/office/drawing/2014/main" id="{F39DC468-0E1B-D50F-AB85-1778A4303DF7}"/>
              </a:ext>
            </a:extLst>
          </p:cNvPr>
          <p:cNvSpPr>
            <a:spLocks noGrp="1"/>
          </p:cNvSpPr>
          <p:nvPr>
            <p:ph type="sldNum" sz="quarter" idx="4"/>
          </p:nvPr>
        </p:nvSpPr>
        <p:spPr/>
        <p:txBody>
          <a:bodyPr/>
          <a:lstStyle/>
          <a:p>
            <a:fld id="{42EC8CDA-1662-F249-B76F-7FD4977C24F0}" type="slidenum">
              <a:rPr lang="en-US" noProof="0" smtClean="0"/>
              <a:pPr/>
              <a:t>5</a:t>
            </a:fld>
            <a:endParaRPr lang="en-US" noProof="0" dirty="0"/>
          </a:p>
        </p:txBody>
      </p:sp>
      <p:sp>
        <p:nvSpPr>
          <p:cNvPr id="2" name="Footer">
            <a:extLst>
              <a:ext uri="{FF2B5EF4-FFF2-40B4-BE49-F238E27FC236}">
                <a16:creationId xmlns:a16="http://schemas.microsoft.com/office/drawing/2014/main" id="{501284B5-3020-6A48-6BEC-5260F2CA62A9}"/>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3631262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920083C-6007-D6AB-27F3-3044F7CFF9A1}"/>
              </a:ext>
            </a:extLst>
          </p:cNvPr>
          <p:cNvSpPr txBox="1">
            <a:spLocks noGrp="1"/>
          </p:cNvSpPr>
          <p:nvPr>
            <p:ph type="title" idx="4294967295"/>
          </p:nvPr>
        </p:nvSpPr>
        <p:spPr>
          <a:xfrm>
            <a:off x="193589" y="247495"/>
            <a:ext cx="9144000" cy="6634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lvl="0">
              <a:defRPr/>
            </a:pPr>
            <a:r>
              <a:rPr lang="es-ES_tradnl" sz="3200" b="1" dirty="0">
                <a:solidFill>
                  <a:srgbClr val="199C63"/>
                </a:solidFill>
              </a:rPr>
              <a:t>Planes MCS Classicare SNP 2025</a:t>
            </a:r>
            <a:endParaRPr kumimoji="0" lang="en-US" sz="3200" b="1" i="0" u="none" strike="noStrike" kern="1200" cap="none" spc="0" normalizeH="0" baseline="0" noProof="0" dirty="0">
              <a:ln>
                <a:noFill/>
              </a:ln>
              <a:solidFill>
                <a:srgbClr val="199C63"/>
              </a:solidFill>
              <a:effectLst/>
              <a:uLnTx/>
              <a:uFillTx/>
              <a:latin typeface="Gill Sans MT" panose="020B0502020104020203" pitchFamily="34" charset="0"/>
              <a:ea typeface="+mj-ea"/>
              <a:cs typeface="+mj-cs"/>
            </a:endParaRPr>
          </a:p>
        </p:txBody>
      </p:sp>
      <p:sp>
        <p:nvSpPr>
          <p:cNvPr id="3" name="TextBox 2">
            <a:extLst>
              <a:ext uri="{FF2B5EF4-FFF2-40B4-BE49-F238E27FC236}">
                <a16:creationId xmlns:a16="http://schemas.microsoft.com/office/drawing/2014/main" id="{BA63D6EF-F944-0CF5-8819-50B16494FF16}"/>
              </a:ext>
            </a:extLst>
          </p:cNvPr>
          <p:cNvSpPr txBox="1"/>
          <p:nvPr/>
        </p:nvSpPr>
        <p:spPr>
          <a:xfrm>
            <a:off x="0" y="1062333"/>
            <a:ext cx="12192000" cy="646331"/>
          </a:xfrm>
          <a:prstGeom prst="rect">
            <a:avLst/>
          </a:prstGeom>
          <a:noFill/>
        </p:spPr>
        <p:txBody>
          <a:bodyPr wrap="square" rtlCol="0">
            <a:spAutoFit/>
          </a:bodyPr>
          <a:lstStyle/>
          <a:p>
            <a:pPr algn="ctr"/>
            <a:r>
              <a:rPr lang="es-ES_tradnl" dirty="0">
                <a:latin typeface="Gill Sans MT" panose="020B0502020104020203" pitchFamily="34" charset="0"/>
              </a:rPr>
              <a:t>En el </a:t>
            </a:r>
            <a:r>
              <a:rPr lang="es-ES_tradnl" b="1" dirty="0">
                <a:latin typeface="Gill Sans MT" panose="020B0502020104020203" pitchFamily="34" charset="0"/>
              </a:rPr>
              <a:t>2025</a:t>
            </a:r>
            <a:r>
              <a:rPr lang="es-ES_tradnl" dirty="0">
                <a:latin typeface="Gill Sans MT" panose="020B0502020104020203" pitchFamily="34" charset="0"/>
              </a:rPr>
              <a:t>, MCS Classicare cuenta con cinco planes Platino para la población D-SNP </a:t>
            </a:r>
            <a:br>
              <a:rPr lang="es-ES_tradnl" dirty="0">
                <a:latin typeface="Gill Sans MT" panose="020B0502020104020203" pitchFamily="34" charset="0"/>
              </a:rPr>
            </a:br>
            <a:r>
              <a:rPr lang="es-ES_tradnl" dirty="0">
                <a:latin typeface="Gill Sans MT" panose="020B0502020104020203" pitchFamily="34" charset="0"/>
              </a:rPr>
              <a:t>y un plan para la población con condiciones crónicas, C-SNP.</a:t>
            </a:r>
          </a:p>
        </p:txBody>
      </p:sp>
      <p:cxnSp>
        <p:nvCxnSpPr>
          <p:cNvPr id="6" name="Straight Connector 5">
            <a:extLst>
              <a:ext uri="{FF2B5EF4-FFF2-40B4-BE49-F238E27FC236}">
                <a16:creationId xmlns:a16="http://schemas.microsoft.com/office/drawing/2014/main" id="{0BB017FD-96F8-A9E7-9F32-BECCAEAD2E60}"/>
              </a:ext>
              <a:ext uri="{C183D7F6-B498-43B3-948B-1728B52AA6E4}">
                <adec:decorative xmlns:adec="http://schemas.microsoft.com/office/drawing/2017/decorative" val="1"/>
              </a:ext>
            </a:extLst>
          </p:cNvPr>
          <p:cNvCxnSpPr/>
          <p:nvPr/>
        </p:nvCxnSpPr>
        <p:spPr>
          <a:xfrm>
            <a:off x="193589" y="1012284"/>
            <a:ext cx="11789775" cy="0"/>
          </a:xfrm>
          <a:prstGeom prst="line">
            <a:avLst/>
          </a:prstGeom>
          <a:noFill/>
          <a:ln w="9525" cap="flat" cmpd="sng" algn="ctr">
            <a:solidFill>
              <a:sysClr val="window" lastClr="FFFFFF">
                <a:lumMod val="85000"/>
              </a:sysClr>
            </a:solidFill>
            <a:prstDash val="solid"/>
            <a:miter lim="800000"/>
          </a:ln>
          <a:effectLst/>
        </p:spPr>
      </p:cxnSp>
      <p:graphicFrame>
        <p:nvGraphicFramePr>
          <p:cNvPr id="9" name="Table 8" descr="Plan name, contract number and group number for the six SNP plans available through MCS Classicare in 2025">
            <a:extLst>
              <a:ext uri="{FF2B5EF4-FFF2-40B4-BE49-F238E27FC236}">
                <a16:creationId xmlns:a16="http://schemas.microsoft.com/office/drawing/2014/main" id="{EEE4BC32-0C8B-10F2-6326-DEE41C6D64DD}"/>
              </a:ext>
            </a:extLst>
          </p:cNvPr>
          <p:cNvGraphicFramePr>
            <a:graphicFrameLocks noGrp="1"/>
          </p:cNvGraphicFramePr>
          <p:nvPr>
            <p:extLst>
              <p:ext uri="{D42A27DB-BD31-4B8C-83A1-F6EECF244321}">
                <p14:modId xmlns:p14="http://schemas.microsoft.com/office/powerpoint/2010/main" val="2502871826"/>
              </p:ext>
            </p:extLst>
          </p:nvPr>
        </p:nvGraphicFramePr>
        <p:xfrm>
          <a:off x="1586326" y="2404740"/>
          <a:ext cx="9006840" cy="2560320"/>
        </p:xfrm>
        <a:graphic>
          <a:graphicData uri="http://schemas.openxmlformats.org/drawingml/2006/table">
            <a:tbl>
              <a:tblPr firstRow="1" firstCol="1"/>
              <a:tblGrid>
                <a:gridCol w="3132964">
                  <a:extLst>
                    <a:ext uri="{9D8B030D-6E8A-4147-A177-3AD203B41FA5}">
                      <a16:colId xmlns:a16="http://schemas.microsoft.com/office/drawing/2014/main" val="20000"/>
                    </a:ext>
                  </a:extLst>
                </a:gridCol>
                <a:gridCol w="3636132">
                  <a:extLst>
                    <a:ext uri="{9D8B030D-6E8A-4147-A177-3AD203B41FA5}">
                      <a16:colId xmlns:a16="http://schemas.microsoft.com/office/drawing/2014/main" val="20001"/>
                    </a:ext>
                  </a:extLst>
                </a:gridCol>
                <a:gridCol w="2237744">
                  <a:extLst>
                    <a:ext uri="{9D8B030D-6E8A-4147-A177-3AD203B41FA5}">
                      <a16:colId xmlns:a16="http://schemas.microsoft.com/office/drawing/2014/main" val="20002"/>
                    </a:ext>
                  </a:extLst>
                </a:gridCol>
              </a:tblGrid>
              <a:tr h="365760">
                <a:tc>
                  <a:txBody>
                    <a:bodyPr/>
                    <a:lstStyle/>
                    <a:p>
                      <a:pPr marL="0" marR="0" algn="ctr">
                        <a:spcBef>
                          <a:spcPts val="0"/>
                        </a:spcBef>
                        <a:spcAft>
                          <a:spcPts val="0"/>
                        </a:spcAft>
                      </a:pPr>
                      <a:r>
                        <a:rPr lang="es-ES_tradnl" sz="1800" b="1" noProof="0" dirty="0">
                          <a:effectLst/>
                          <a:latin typeface="Gill Sans MT" panose="020B0502020104020203" pitchFamily="34" charset="0"/>
                        </a:rPr>
                        <a:t>Nombre </a:t>
                      </a:r>
                      <a:r>
                        <a:rPr lang="es-ES_tradnl" sz="1800" b="1" noProof="0" dirty="0">
                          <a:solidFill>
                            <a:schemeClr val="tx1"/>
                          </a:solidFill>
                          <a:effectLst/>
                          <a:latin typeface="Gill Sans MT" panose="020B0502020104020203" pitchFamily="34" charset="0"/>
                        </a:rPr>
                        <a:t>del plan</a:t>
                      </a:r>
                      <a:endParaRPr lang="es-ES_tradnl" sz="1800" b="1" noProof="0" dirty="0">
                        <a:solidFill>
                          <a:schemeClr val="tx1"/>
                        </a:solidFill>
                        <a:effectLst/>
                        <a:latin typeface="Gill Sans MT" panose="020B0502020104020203" pitchFamily="34" charset="0"/>
                        <a:ea typeface="Calibri" panose="020F0502020204030204" pitchFamily="34" charset="0"/>
                      </a:endParaRPr>
                    </a:p>
                  </a:txBody>
                  <a:tcPr marL="8890" marR="8890" marT="8890" marB="0" anchor="ctr">
                    <a:lnL w="12700" cmpd="sng">
                      <a:solidFill>
                        <a:srgbClr val="4EA72E"/>
                      </a:solid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tc>
                  <a:txBody>
                    <a:bodyPr/>
                    <a:lstStyle/>
                    <a:p>
                      <a:pPr marL="0" marR="0" algn="ctr">
                        <a:spcBef>
                          <a:spcPts val="0"/>
                        </a:spcBef>
                        <a:spcAft>
                          <a:spcPts val="0"/>
                        </a:spcAft>
                      </a:pPr>
                      <a:r>
                        <a:rPr lang="es-ES_tradnl" sz="1800" b="1" noProof="0" dirty="0">
                          <a:effectLst/>
                          <a:latin typeface="Gill Sans MT" panose="020B0502020104020203" pitchFamily="34" charset="0"/>
                        </a:rPr>
                        <a:t>Número de contrato</a:t>
                      </a:r>
                      <a:endParaRPr lang="es-ES_tradnl" sz="1800" b="1" noProof="0" dirty="0">
                        <a:effectLst/>
                        <a:latin typeface="Gill Sans MT" panose="020B0502020104020203" pitchFamily="34" charset="0"/>
                        <a:ea typeface="Calibri" panose="020F0502020204030204" pitchFamily="34" charset="0"/>
                      </a:endParaRPr>
                    </a:p>
                  </a:txBody>
                  <a:tcPr marL="8890" marR="8890" marT="8890" marB="0" anchor="ctr">
                    <a:lnL>
                      <a:no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tc>
                  <a:txBody>
                    <a:bodyPr/>
                    <a:lstStyle/>
                    <a:p>
                      <a:pPr marL="0" marR="0" algn="ctr">
                        <a:spcBef>
                          <a:spcPts val="0"/>
                        </a:spcBef>
                        <a:spcAft>
                          <a:spcPts val="0"/>
                        </a:spcAft>
                      </a:pPr>
                      <a:r>
                        <a:rPr lang="es-ES_tradnl" sz="1800" b="1" noProof="0" dirty="0">
                          <a:effectLst/>
                          <a:latin typeface="Gill Sans MT" panose="020B0502020104020203" pitchFamily="34" charset="0"/>
                        </a:rPr>
                        <a:t>Número de grupo</a:t>
                      </a:r>
                      <a:endParaRPr lang="es-ES_tradnl" sz="1800" b="1" noProof="0" dirty="0">
                        <a:effectLst/>
                        <a:latin typeface="Gill Sans MT" panose="020B0502020104020203" pitchFamily="34" charset="0"/>
                        <a:ea typeface="Calibri" panose="020F0502020204030204" pitchFamily="34" charset="0"/>
                      </a:endParaRPr>
                    </a:p>
                  </a:txBody>
                  <a:tcPr marL="8890" marR="8890" marT="8890" marB="0" anchor="ctr">
                    <a:lnL>
                      <a:noFill/>
                    </a:lnL>
                    <a:lnR w="12700" cmpd="sng">
                      <a:solidFill>
                        <a:srgbClr val="4EA72E"/>
                      </a:solid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extLst>
                  <a:ext uri="{0D108BD9-81ED-4DB2-BD59-A6C34878D82A}">
                    <a16:rowId xmlns:a16="http://schemas.microsoft.com/office/drawing/2014/main" val="10001"/>
                  </a:ext>
                </a:extLst>
              </a:tr>
              <a:tr h="365760">
                <a:tc>
                  <a:txBody>
                    <a:bodyPr/>
                    <a:lstStyle>
                      <a:lvl1pPr marL="0" algn="l" defTabSz="914400" rtl="0" eaLnBrk="1" latinLnBrk="0" hangingPunct="1">
                        <a:defRPr sz="1800" b="1" kern="1200">
                          <a:solidFill>
                            <a:schemeClr val="dk1"/>
                          </a:solidFill>
                          <a:latin typeface="Aptos" panose="02110004020202020204"/>
                        </a:defRPr>
                      </a:lvl1pPr>
                      <a:lvl2pPr marL="457200" algn="l" defTabSz="914400" rtl="0" eaLnBrk="1" latinLnBrk="0" hangingPunct="1">
                        <a:defRPr sz="1800" b="1" kern="1200">
                          <a:solidFill>
                            <a:schemeClr val="dk1"/>
                          </a:solidFill>
                          <a:latin typeface="Aptos" panose="02110004020202020204"/>
                        </a:defRPr>
                      </a:lvl2pPr>
                      <a:lvl3pPr marL="914400" algn="l" defTabSz="914400" rtl="0" eaLnBrk="1" latinLnBrk="0" hangingPunct="1">
                        <a:defRPr sz="1800" b="1" kern="1200">
                          <a:solidFill>
                            <a:schemeClr val="dk1"/>
                          </a:solidFill>
                          <a:latin typeface="Aptos" panose="02110004020202020204"/>
                        </a:defRPr>
                      </a:lvl3pPr>
                      <a:lvl4pPr marL="1371600" algn="l" defTabSz="914400" rtl="0" eaLnBrk="1" latinLnBrk="0" hangingPunct="1">
                        <a:defRPr sz="1800" b="1" kern="1200">
                          <a:solidFill>
                            <a:schemeClr val="dk1"/>
                          </a:solidFill>
                          <a:latin typeface="Aptos" panose="02110004020202020204"/>
                        </a:defRPr>
                      </a:lvl4pPr>
                      <a:lvl5pPr marL="1828800" algn="l" defTabSz="914400" rtl="0" eaLnBrk="1" latinLnBrk="0" hangingPunct="1">
                        <a:defRPr sz="1800" b="1" kern="1200">
                          <a:solidFill>
                            <a:schemeClr val="dk1"/>
                          </a:solidFill>
                          <a:latin typeface="Aptos" panose="02110004020202020204"/>
                        </a:defRPr>
                      </a:lvl5pPr>
                      <a:lvl6pPr marL="2286000" algn="l" defTabSz="914400" rtl="0" eaLnBrk="1" latinLnBrk="0" hangingPunct="1">
                        <a:defRPr sz="1800" b="1" kern="1200">
                          <a:solidFill>
                            <a:schemeClr val="dk1"/>
                          </a:solidFill>
                          <a:latin typeface="Aptos" panose="02110004020202020204"/>
                        </a:defRPr>
                      </a:lvl6pPr>
                      <a:lvl7pPr marL="2743200" algn="l" defTabSz="914400" rtl="0" eaLnBrk="1" latinLnBrk="0" hangingPunct="1">
                        <a:defRPr sz="1800" b="1" kern="1200">
                          <a:solidFill>
                            <a:schemeClr val="dk1"/>
                          </a:solidFill>
                          <a:latin typeface="Aptos" panose="02110004020202020204"/>
                        </a:defRPr>
                      </a:lvl7pPr>
                      <a:lvl8pPr marL="3200400" algn="l" defTabSz="914400" rtl="0" eaLnBrk="1" latinLnBrk="0" hangingPunct="1">
                        <a:defRPr sz="1800" b="1" kern="1200">
                          <a:solidFill>
                            <a:schemeClr val="dk1"/>
                          </a:solidFill>
                          <a:latin typeface="Aptos" panose="02110004020202020204"/>
                        </a:defRPr>
                      </a:lvl8pPr>
                      <a:lvl9pPr marL="3657600" algn="l" defTabSz="914400" rtl="0" eaLnBrk="1" latinLnBrk="0" hangingPunct="1">
                        <a:defRPr sz="1800" b="1" kern="1200">
                          <a:solidFill>
                            <a:schemeClr val="dk1"/>
                          </a:solidFill>
                          <a:latin typeface="Aptos" panose="02110004020202020204"/>
                        </a:defRPr>
                      </a:lvl9pPr>
                    </a:lstStyle>
                    <a:p>
                      <a:pPr marL="0" marR="0" algn="l">
                        <a:spcBef>
                          <a:spcPts val="0"/>
                        </a:spcBef>
                        <a:spcAft>
                          <a:spcPts val="0"/>
                        </a:spcAft>
                      </a:pPr>
                      <a:r>
                        <a:rPr lang="en-US" sz="1800" b="0" noProof="0" dirty="0">
                          <a:effectLst/>
                          <a:latin typeface="Gill Sans MT" panose="020B0502020104020203" pitchFamily="34" charset="0"/>
                        </a:rPr>
                        <a:t>Platino Ideal (HMO D-SNP)</a:t>
                      </a:r>
                      <a:endParaRPr lang="en-US" sz="1800" b="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w="12700" cmpd="sng">
                      <a:solidFill>
                        <a:srgbClr val="4EA72E"/>
                      </a:solidFill>
                    </a:lnL>
                    <a:lnR>
                      <a:noFill/>
                    </a:lnR>
                    <a:lnT w="12700" cap="flat" cmpd="sng" algn="ctr">
                      <a:solidFill>
                        <a:srgbClr val="4EA72E"/>
                      </a:solidFill>
                      <a:prstDash val="solid"/>
                      <a:round/>
                      <a:headEnd type="none" w="med" len="med"/>
                      <a:tailEnd type="none" w="med" len="med"/>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H5577-002 </a:t>
                      </a:r>
                      <a:r>
                        <a:rPr lang="es-ES_tradnl" sz="1800" noProof="0" dirty="0">
                          <a:effectLst/>
                          <a:latin typeface="Gill Sans MT" panose="020B0502020104020203" pitchFamily="34" charset="0"/>
                        </a:rPr>
                        <a:t>(Renovación)</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a:noFill/>
                    </a:lnR>
                    <a:lnT w="12700" cap="flat" cmpd="sng" algn="ctr">
                      <a:solidFill>
                        <a:srgbClr val="4EA72E"/>
                      </a:solidFill>
                      <a:prstDash val="solid"/>
                      <a:round/>
                      <a:headEnd type="none" w="med" len="med"/>
                      <a:tailEnd type="none" w="med" len="med"/>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850756</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w="12700" cmpd="sng">
                      <a:solidFill>
                        <a:srgbClr val="4EA72E"/>
                      </a:solidFill>
                    </a:lnR>
                    <a:lnT w="12700" cap="flat" cmpd="sng" algn="ctr">
                      <a:solidFill>
                        <a:srgbClr val="4EA72E"/>
                      </a:solidFill>
                      <a:prstDash val="solid"/>
                      <a:round/>
                      <a:headEnd type="none" w="med" len="med"/>
                      <a:tailEnd type="none" w="med" len="med"/>
                    </a:lnT>
                    <a:lnB w="12700" cmpd="sng">
                      <a:solidFill>
                        <a:srgbClr val="4EA72E"/>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2"/>
                  </a:ext>
                </a:extLst>
              </a:tr>
              <a:tr h="365760">
                <a:tc>
                  <a:txBody>
                    <a:bodyPr/>
                    <a:lstStyle>
                      <a:lvl1pPr marL="0" algn="l" defTabSz="914400" rtl="0" eaLnBrk="1" latinLnBrk="0" hangingPunct="1">
                        <a:defRPr sz="1800" b="1" kern="1200">
                          <a:solidFill>
                            <a:schemeClr val="dk1"/>
                          </a:solidFill>
                          <a:latin typeface="Aptos" panose="02110004020202020204"/>
                        </a:defRPr>
                      </a:lvl1pPr>
                      <a:lvl2pPr marL="457200" algn="l" defTabSz="914400" rtl="0" eaLnBrk="1" latinLnBrk="0" hangingPunct="1">
                        <a:defRPr sz="1800" b="1" kern="1200">
                          <a:solidFill>
                            <a:schemeClr val="dk1"/>
                          </a:solidFill>
                          <a:latin typeface="Aptos" panose="02110004020202020204"/>
                        </a:defRPr>
                      </a:lvl2pPr>
                      <a:lvl3pPr marL="914400" algn="l" defTabSz="914400" rtl="0" eaLnBrk="1" latinLnBrk="0" hangingPunct="1">
                        <a:defRPr sz="1800" b="1" kern="1200">
                          <a:solidFill>
                            <a:schemeClr val="dk1"/>
                          </a:solidFill>
                          <a:latin typeface="Aptos" panose="02110004020202020204"/>
                        </a:defRPr>
                      </a:lvl3pPr>
                      <a:lvl4pPr marL="1371600" algn="l" defTabSz="914400" rtl="0" eaLnBrk="1" latinLnBrk="0" hangingPunct="1">
                        <a:defRPr sz="1800" b="1" kern="1200">
                          <a:solidFill>
                            <a:schemeClr val="dk1"/>
                          </a:solidFill>
                          <a:latin typeface="Aptos" panose="02110004020202020204"/>
                        </a:defRPr>
                      </a:lvl4pPr>
                      <a:lvl5pPr marL="1828800" algn="l" defTabSz="914400" rtl="0" eaLnBrk="1" latinLnBrk="0" hangingPunct="1">
                        <a:defRPr sz="1800" b="1" kern="1200">
                          <a:solidFill>
                            <a:schemeClr val="dk1"/>
                          </a:solidFill>
                          <a:latin typeface="Aptos" panose="02110004020202020204"/>
                        </a:defRPr>
                      </a:lvl5pPr>
                      <a:lvl6pPr marL="2286000" algn="l" defTabSz="914400" rtl="0" eaLnBrk="1" latinLnBrk="0" hangingPunct="1">
                        <a:defRPr sz="1800" b="1" kern="1200">
                          <a:solidFill>
                            <a:schemeClr val="dk1"/>
                          </a:solidFill>
                          <a:latin typeface="Aptos" panose="02110004020202020204"/>
                        </a:defRPr>
                      </a:lvl6pPr>
                      <a:lvl7pPr marL="2743200" algn="l" defTabSz="914400" rtl="0" eaLnBrk="1" latinLnBrk="0" hangingPunct="1">
                        <a:defRPr sz="1800" b="1" kern="1200">
                          <a:solidFill>
                            <a:schemeClr val="dk1"/>
                          </a:solidFill>
                          <a:latin typeface="Aptos" panose="02110004020202020204"/>
                        </a:defRPr>
                      </a:lvl7pPr>
                      <a:lvl8pPr marL="3200400" algn="l" defTabSz="914400" rtl="0" eaLnBrk="1" latinLnBrk="0" hangingPunct="1">
                        <a:defRPr sz="1800" b="1" kern="1200">
                          <a:solidFill>
                            <a:schemeClr val="dk1"/>
                          </a:solidFill>
                          <a:latin typeface="Aptos" panose="02110004020202020204"/>
                        </a:defRPr>
                      </a:lvl8pPr>
                      <a:lvl9pPr marL="3657600" algn="l" defTabSz="914400" rtl="0" eaLnBrk="1" latinLnBrk="0" hangingPunct="1">
                        <a:defRPr sz="1800" b="1" kern="1200">
                          <a:solidFill>
                            <a:schemeClr val="dk1"/>
                          </a:solidFill>
                          <a:latin typeface="Aptos" panose="02110004020202020204"/>
                        </a:defRPr>
                      </a:lvl9pPr>
                    </a:lstStyle>
                    <a:p>
                      <a:pPr marL="0" marR="0" algn="l">
                        <a:spcBef>
                          <a:spcPts val="0"/>
                        </a:spcBef>
                        <a:spcAft>
                          <a:spcPts val="0"/>
                        </a:spcAft>
                      </a:pPr>
                      <a:r>
                        <a:rPr lang="en-US" sz="1800" b="0" noProof="0" dirty="0">
                          <a:effectLst/>
                          <a:latin typeface="Gill Sans MT" panose="020B0502020104020203" pitchFamily="34" charset="0"/>
                        </a:rPr>
                        <a:t>Platino Progreso (HMO D-SNP)</a:t>
                      </a:r>
                      <a:endParaRPr lang="en-US" sz="1800" b="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w="12700" cmpd="sng">
                      <a:solidFill>
                        <a:srgbClr val="4EA72E"/>
                      </a:solid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H5577-017 </a:t>
                      </a:r>
                      <a:r>
                        <a:rPr lang="es-ES_tradnl" sz="1800" noProof="0" dirty="0">
                          <a:effectLst/>
                          <a:latin typeface="Gill Sans MT" panose="020B0502020104020203" pitchFamily="34" charset="0"/>
                        </a:rPr>
                        <a:t>(Renovación)</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850717</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w="12700" cmpd="sng">
                      <a:solidFill>
                        <a:srgbClr val="4EA72E"/>
                      </a:solid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extLst>
                  <a:ext uri="{0D108BD9-81ED-4DB2-BD59-A6C34878D82A}">
                    <a16:rowId xmlns:a16="http://schemas.microsoft.com/office/drawing/2014/main" val="10003"/>
                  </a:ext>
                </a:extLst>
              </a:tr>
              <a:tr h="365760">
                <a:tc>
                  <a:txBody>
                    <a:bodyPr/>
                    <a:lstStyle>
                      <a:lvl1pPr marL="0" algn="l" defTabSz="914400" rtl="0" eaLnBrk="1" latinLnBrk="0" hangingPunct="1">
                        <a:defRPr sz="1800" b="1" kern="1200">
                          <a:solidFill>
                            <a:schemeClr val="dk1"/>
                          </a:solidFill>
                          <a:latin typeface="Aptos" panose="02110004020202020204"/>
                        </a:defRPr>
                      </a:lvl1pPr>
                      <a:lvl2pPr marL="457200" algn="l" defTabSz="914400" rtl="0" eaLnBrk="1" latinLnBrk="0" hangingPunct="1">
                        <a:defRPr sz="1800" b="1" kern="1200">
                          <a:solidFill>
                            <a:schemeClr val="dk1"/>
                          </a:solidFill>
                          <a:latin typeface="Aptos" panose="02110004020202020204"/>
                        </a:defRPr>
                      </a:lvl2pPr>
                      <a:lvl3pPr marL="914400" algn="l" defTabSz="914400" rtl="0" eaLnBrk="1" latinLnBrk="0" hangingPunct="1">
                        <a:defRPr sz="1800" b="1" kern="1200">
                          <a:solidFill>
                            <a:schemeClr val="dk1"/>
                          </a:solidFill>
                          <a:latin typeface="Aptos" panose="02110004020202020204"/>
                        </a:defRPr>
                      </a:lvl3pPr>
                      <a:lvl4pPr marL="1371600" algn="l" defTabSz="914400" rtl="0" eaLnBrk="1" latinLnBrk="0" hangingPunct="1">
                        <a:defRPr sz="1800" b="1" kern="1200">
                          <a:solidFill>
                            <a:schemeClr val="dk1"/>
                          </a:solidFill>
                          <a:latin typeface="Aptos" panose="02110004020202020204"/>
                        </a:defRPr>
                      </a:lvl4pPr>
                      <a:lvl5pPr marL="1828800" algn="l" defTabSz="914400" rtl="0" eaLnBrk="1" latinLnBrk="0" hangingPunct="1">
                        <a:defRPr sz="1800" b="1" kern="1200">
                          <a:solidFill>
                            <a:schemeClr val="dk1"/>
                          </a:solidFill>
                          <a:latin typeface="Aptos" panose="02110004020202020204"/>
                        </a:defRPr>
                      </a:lvl5pPr>
                      <a:lvl6pPr marL="2286000" algn="l" defTabSz="914400" rtl="0" eaLnBrk="1" latinLnBrk="0" hangingPunct="1">
                        <a:defRPr sz="1800" b="1" kern="1200">
                          <a:solidFill>
                            <a:schemeClr val="dk1"/>
                          </a:solidFill>
                          <a:latin typeface="Aptos" panose="02110004020202020204"/>
                        </a:defRPr>
                      </a:lvl6pPr>
                      <a:lvl7pPr marL="2743200" algn="l" defTabSz="914400" rtl="0" eaLnBrk="1" latinLnBrk="0" hangingPunct="1">
                        <a:defRPr sz="1800" b="1" kern="1200">
                          <a:solidFill>
                            <a:schemeClr val="dk1"/>
                          </a:solidFill>
                          <a:latin typeface="Aptos" panose="02110004020202020204"/>
                        </a:defRPr>
                      </a:lvl7pPr>
                      <a:lvl8pPr marL="3200400" algn="l" defTabSz="914400" rtl="0" eaLnBrk="1" latinLnBrk="0" hangingPunct="1">
                        <a:defRPr sz="1800" b="1" kern="1200">
                          <a:solidFill>
                            <a:schemeClr val="dk1"/>
                          </a:solidFill>
                          <a:latin typeface="Aptos" panose="02110004020202020204"/>
                        </a:defRPr>
                      </a:lvl8pPr>
                      <a:lvl9pPr marL="3657600" algn="l" defTabSz="914400" rtl="0" eaLnBrk="1" latinLnBrk="0" hangingPunct="1">
                        <a:defRPr sz="1800" b="1" kern="1200">
                          <a:solidFill>
                            <a:schemeClr val="dk1"/>
                          </a:solidFill>
                          <a:latin typeface="Aptos" panose="02110004020202020204"/>
                        </a:defRPr>
                      </a:lvl9pPr>
                    </a:lstStyle>
                    <a:p>
                      <a:r>
                        <a:rPr lang="en-US" sz="1800" b="0" noProof="0" dirty="0">
                          <a:effectLst/>
                          <a:latin typeface="Gill Sans MT" panose="020B0502020104020203" pitchFamily="34" charset="0"/>
                        </a:rPr>
                        <a:t>Platino MásCa$h (HMO D-SNP)</a:t>
                      </a:r>
                      <a:endParaRPr lang="en-US" sz="1800" b="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w="12700" cmpd="sng">
                      <a:solidFill>
                        <a:srgbClr val="4EA72E"/>
                      </a:solid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H5577-029 </a:t>
                      </a:r>
                      <a:r>
                        <a:rPr lang="es-ES_tradnl" sz="1800" noProof="0" dirty="0">
                          <a:effectLst/>
                          <a:latin typeface="Gill Sans MT" panose="020B0502020104020203" pitchFamily="34" charset="0"/>
                        </a:rPr>
                        <a:t>(Renovación)</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850723</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w="12700" cmpd="sng">
                      <a:solidFill>
                        <a:srgbClr val="4EA72E"/>
                      </a:solidFill>
                    </a:lnR>
                    <a:lnT w="12700" cmpd="sng">
                      <a:solidFill>
                        <a:srgbClr val="4EA72E"/>
                      </a:solidFill>
                    </a:lnT>
                    <a:lnB w="12700" cmpd="sng">
                      <a:solidFill>
                        <a:srgbClr val="4EA72E"/>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4"/>
                  </a:ext>
                </a:extLst>
              </a:tr>
              <a:tr h="365760">
                <a:tc>
                  <a:txBody>
                    <a:bodyPr/>
                    <a:lstStyle>
                      <a:lvl1pPr marL="0" algn="l" defTabSz="914400" rtl="0" eaLnBrk="1" latinLnBrk="0" hangingPunct="1">
                        <a:defRPr sz="1800" b="1" kern="1200">
                          <a:solidFill>
                            <a:schemeClr val="dk1"/>
                          </a:solidFill>
                          <a:latin typeface="Aptos" panose="02110004020202020204"/>
                        </a:defRPr>
                      </a:lvl1pPr>
                      <a:lvl2pPr marL="457200" algn="l" defTabSz="914400" rtl="0" eaLnBrk="1" latinLnBrk="0" hangingPunct="1">
                        <a:defRPr sz="1800" b="1" kern="1200">
                          <a:solidFill>
                            <a:schemeClr val="dk1"/>
                          </a:solidFill>
                          <a:latin typeface="Aptos" panose="02110004020202020204"/>
                        </a:defRPr>
                      </a:lvl2pPr>
                      <a:lvl3pPr marL="914400" algn="l" defTabSz="914400" rtl="0" eaLnBrk="1" latinLnBrk="0" hangingPunct="1">
                        <a:defRPr sz="1800" b="1" kern="1200">
                          <a:solidFill>
                            <a:schemeClr val="dk1"/>
                          </a:solidFill>
                          <a:latin typeface="Aptos" panose="02110004020202020204"/>
                        </a:defRPr>
                      </a:lvl3pPr>
                      <a:lvl4pPr marL="1371600" algn="l" defTabSz="914400" rtl="0" eaLnBrk="1" latinLnBrk="0" hangingPunct="1">
                        <a:defRPr sz="1800" b="1" kern="1200">
                          <a:solidFill>
                            <a:schemeClr val="dk1"/>
                          </a:solidFill>
                          <a:latin typeface="Aptos" panose="02110004020202020204"/>
                        </a:defRPr>
                      </a:lvl4pPr>
                      <a:lvl5pPr marL="1828800" algn="l" defTabSz="914400" rtl="0" eaLnBrk="1" latinLnBrk="0" hangingPunct="1">
                        <a:defRPr sz="1800" b="1" kern="1200">
                          <a:solidFill>
                            <a:schemeClr val="dk1"/>
                          </a:solidFill>
                          <a:latin typeface="Aptos" panose="02110004020202020204"/>
                        </a:defRPr>
                      </a:lvl5pPr>
                      <a:lvl6pPr marL="2286000" algn="l" defTabSz="914400" rtl="0" eaLnBrk="1" latinLnBrk="0" hangingPunct="1">
                        <a:defRPr sz="1800" b="1" kern="1200">
                          <a:solidFill>
                            <a:schemeClr val="dk1"/>
                          </a:solidFill>
                          <a:latin typeface="Aptos" panose="02110004020202020204"/>
                        </a:defRPr>
                      </a:lvl6pPr>
                      <a:lvl7pPr marL="2743200" algn="l" defTabSz="914400" rtl="0" eaLnBrk="1" latinLnBrk="0" hangingPunct="1">
                        <a:defRPr sz="1800" b="1" kern="1200">
                          <a:solidFill>
                            <a:schemeClr val="dk1"/>
                          </a:solidFill>
                          <a:latin typeface="Aptos" panose="02110004020202020204"/>
                        </a:defRPr>
                      </a:lvl7pPr>
                      <a:lvl8pPr marL="3200400" algn="l" defTabSz="914400" rtl="0" eaLnBrk="1" latinLnBrk="0" hangingPunct="1">
                        <a:defRPr sz="1800" b="1" kern="1200">
                          <a:solidFill>
                            <a:schemeClr val="dk1"/>
                          </a:solidFill>
                          <a:latin typeface="Aptos" panose="02110004020202020204"/>
                        </a:defRPr>
                      </a:lvl8pPr>
                      <a:lvl9pPr marL="3657600" algn="l" defTabSz="914400" rtl="0" eaLnBrk="1" latinLnBrk="0" hangingPunct="1">
                        <a:defRPr sz="1800" b="1" kern="1200">
                          <a:solidFill>
                            <a:schemeClr val="dk1"/>
                          </a:solidFill>
                          <a:latin typeface="Aptos" panose="02110004020202020204"/>
                        </a:defRPr>
                      </a:lvl9pPr>
                    </a:lstStyle>
                    <a:p>
                      <a:pPr marL="0" marR="0" algn="l">
                        <a:spcBef>
                          <a:spcPts val="0"/>
                        </a:spcBef>
                        <a:spcAft>
                          <a:spcPts val="0"/>
                        </a:spcAft>
                      </a:pPr>
                      <a:r>
                        <a:rPr lang="en-US" sz="1800" b="0" noProof="0" dirty="0">
                          <a:effectLst/>
                          <a:latin typeface="Gill Sans MT" panose="020B0502020104020203" pitchFamily="34" charset="0"/>
                        </a:rPr>
                        <a:t>Platino Total (HMO D-SNP)</a:t>
                      </a:r>
                      <a:endParaRPr lang="en-US" sz="1800" b="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w="12700" cmpd="sng">
                      <a:solidFill>
                        <a:srgbClr val="4EA72E"/>
                      </a:solid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H5577-046 </a:t>
                      </a:r>
                      <a:r>
                        <a:rPr lang="es-ES_tradnl" sz="1800" noProof="0" dirty="0">
                          <a:effectLst/>
                          <a:latin typeface="Gill Sans MT" panose="020B0502020104020203" pitchFamily="34" charset="0"/>
                        </a:rPr>
                        <a:t>(Renovación)</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850749</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w="12700" cmpd="sng">
                      <a:solidFill>
                        <a:srgbClr val="4EA72E"/>
                      </a:solidFill>
                    </a:lnR>
                    <a:lnT w="12700" cmpd="sng">
                      <a:solidFill>
                        <a:srgbClr val="4EA72E"/>
                      </a:solidFill>
                    </a:lnT>
                    <a:lnB w="12700" cmpd="sng">
                      <a:solidFill>
                        <a:srgbClr val="4EA72E"/>
                      </a:solidFill>
                    </a:lnB>
                    <a:lnTlToBr w="12700" cmpd="sng">
                      <a:noFill/>
                      <a:prstDash val="solid"/>
                    </a:lnTlToBr>
                    <a:lnBlToTr w="12700" cmpd="sng">
                      <a:noFill/>
                      <a:prstDash val="solid"/>
                    </a:lnBlToTr>
                    <a:solidFill>
                      <a:srgbClr val="4EA72E">
                        <a:tint val="20000"/>
                      </a:srgbClr>
                    </a:solidFill>
                  </a:tcPr>
                </a:tc>
                <a:extLst>
                  <a:ext uri="{0D108BD9-81ED-4DB2-BD59-A6C34878D82A}">
                    <a16:rowId xmlns:a16="http://schemas.microsoft.com/office/drawing/2014/main" val="10005"/>
                  </a:ext>
                </a:extLst>
              </a:tr>
              <a:tr h="365760">
                <a:tc>
                  <a:txBody>
                    <a:bodyPr/>
                    <a:lstStyle>
                      <a:lvl1pPr marL="0" algn="l" defTabSz="914400" rtl="0" eaLnBrk="1" latinLnBrk="0" hangingPunct="1">
                        <a:defRPr sz="1800" b="1" kern="1200">
                          <a:solidFill>
                            <a:schemeClr val="dk1"/>
                          </a:solidFill>
                          <a:latin typeface="Aptos" panose="02110004020202020204"/>
                        </a:defRPr>
                      </a:lvl1pPr>
                      <a:lvl2pPr marL="457200" algn="l" defTabSz="914400" rtl="0" eaLnBrk="1" latinLnBrk="0" hangingPunct="1">
                        <a:defRPr sz="1800" b="1" kern="1200">
                          <a:solidFill>
                            <a:schemeClr val="dk1"/>
                          </a:solidFill>
                          <a:latin typeface="Aptos" panose="02110004020202020204"/>
                        </a:defRPr>
                      </a:lvl2pPr>
                      <a:lvl3pPr marL="914400" algn="l" defTabSz="914400" rtl="0" eaLnBrk="1" latinLnBrk="0" hangingPunct="1">
                        <a:defRPr sz="1800" b="1" kern="1200">
                          <a:solidFill>
                            <a:schemeClr val="dk1"/>
                          </a:solidFill>
                          <a:latin typeface="Aptos" panose="02110004020202020204"/>
                        </a:defRPr>
                      </a:lvl3pPr>
                      <a:lvl4pPr marL="1371600" algn="l" defTabSz="914400" rtl="0" eaLnBrk="1" latinLnBrk="0" hangingPunct="1">
                        <a:defRPr sz="1800" b="1" kern="1200">
                          <a:solidFill>
                            <a:schemeClr val="dk1"/>
                          </a:solidFill>
                          <a:latin typeface="Aptos" panose="02110004020202020204"/>
                        </a:defRPr>
                      </a:lvl4pPr>
                      <a:lvl5pPr marL="1828800" algn="l" defTabSz="914400" rtl="0" eaLnBrk="1" latinLnBrk="0" hangingPunct="1">
                        <a:defRPr sz="1800" b="1" kern="1200">
                          <a:solidFill>
                            <a:schemeClr val="dk1"/>
                          </a:solidFill>
                          <a:latin typeface="Aptos" panose="02110004020202020204"/>
                        </a:defRPr>
                      </a:lvl5pPr>
                      <a:lvl6pPr marL="2286000" algn="l" defTabSz="914400" rtl="0" eaLnBrk="1" latinLnBrk="0" hangingPunct="1">
                        <a:defRPr sz="1800" b="1" kern="1200">
                          <a:solidFill>
                            <a:schemeClr val="dk1"/>
                          </a:solidFill>
                          <a:latin typeface="Aptos" panose="02110004020202020204"/>
                        </a:defRPr>
                      </a:lvl6pPr>
                      <a:lvl7pPr marL="2743200" algn="l" defTabSz="914400" rtl="0" eaLnBrk="1" latinLnBrk="0" hangingPunct="1">
                        <a:defRPr sz="1800" b="1" kern="1200">
                          <a:solidFill>
                            <a:schemeClr val="dk1"/>
                          </a:solidFill>
                          <a:latin typeface="Aptos" panose="02110004020202020204"/>
                        </a:defRPr>
                      </a:lvl7pPr>
                      <a:lvl8pPr marL="3200400" algn="l" defTabSz="914400" rtl="0" eaLnBrk="1" latinLnBrk="0" hangingPunct="1">
                        <a:defRPr sz="1800" b="1" kern="1200">
                          <a:solidFill>
                            <a:schemeClr val="dk1"/>
                          </a:solidFill>
                          <a:latin typeface="Aptos" panose="02110004020202020204"/>
                        </a:defRPr>
                      </a:lvl8pPr>
                      <a:lvl9pPr marL="3657600" algn="l" defTabSz="914400" rtl="0" eaLnBrk="1" latinLnBrk="0" hangingPunct="1">
                        <a:defRPr sz="1800" b="1" kern="1200">
                          <a:solidFill>
                            <a:schemeClr val="dk1"/>
                          </a:solidFill>
                          <a:latin typeface="Aptos" panose="02110004020202020204"/>
                        </a:defRPr>
                      </a:lvl9pPr>
                    </a:lstStyle>
                    <a:p>
                      <a:pPr marL="0" marR="0" algn="l">
                        <a:spcBef>
                          <a:spcPts val="0"/>
                        </a:spcBef>
                        <a:spcAft>
                          <a:spcPts val="0"/>
                        </a:spcAft>
                      </a:pPr>
                      <a:r>
                        <a:rPr lang="en-US" sz="1800" b="0" noProof="0" dirty="0">
                          <a:effectLst/>
                          <a:latin typeface="Gill Sans MT" panose="020B0502020104020203" pitchFamily="34" charset="0"/>
                        </a:rPr>
                        <a:t>Platino  Máximo (HMO D-SNP)</a:t>
                      </a:r>
                      <a:endParaRPr lang="en-US" sz="1800" b="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w="12700" cmpd="sng">
                      <a:solidFill>
                        <a:srgbClr val="4EA72E"/>
                      </a:solid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H5577-054 </a:t>
                      </a:r>
                      <a:r>
                        <a:rPr lang="es-ES_tradnl" sz="1800" noProof="0" dirty="0">
                          <a:effectLst/>
                          <a:latin typeface="Gill Sans MT" panose="020B0502020104020203" pitchFamily="34" charset="0"/>
                        </a:rPr>
                        <a:t>(Renovación)</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a:noFill/>
                    </a:lnR>
                    <a:lnT w="12700" cmpd="sng">
                      <a:solidFill>
                        <a:srgbClr val="4EA72E"/>
                      </a:solidFill>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850752</a:t>
                      </a:r>
                      <a:endParaRPr lang="en-US" sz="1800" noProof="0" dirty="0">
                        <a:effectLst/>
                        <a:latin typeface="Gill Sans MT" panose="020B0502020104020203" pitchFamily="34" charset="0"/>
                        <a:ea typeface="Calibri" panose="020F0502020204030204" pitchFamily="34" charset="0"/>
                        <a:cs typeface="Times New Roman" panose="02020603050405020304" pitchFamily="18" charset="0"/>
                      </a:endParaRPr>
                    </a:p>
                  </a:txBody>
                  <a:tcPr marL="100330" marR="8890" marT="8890" marB="0" anchor="ctr">
                    <a:lnL>
                      <a:noFill/>
                    </a:lnL>
                    <a:lnR w="12700" cmpd="sng">
                      <a:solidFill>
                        <a:srgbClr val="4EA72E"/>
                      </a:solidFill>
                    </a:lnR>
                    <a:lnT w="12700" cmpd="sng">
                      <a:solidFill>
                        <a:srgbClr val="4EA72E"/>
                      </a:solidFill>
                    </a:lnT>
                    <a:lnB w="12700" cmpd="sng">
                      <a:solidFill>
                        <a:srgbClr val="4EA72E"/>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6"/>
                  </a:ext>
                </a:extLst>
              </a:tr>
              <a:tr h="365760">
                <a:tc>
                  <a:txBody>
                    <a:bodyPr/>
                    <a:lstStyle>
                      <a:lvl1pPr marL="0" algn="l" defTabSz="914400" rtl="0" eaLnBrk="1" latinLnBrk="0" hangingPunct="1">
                        <a:defRPr sz="1800" b="1" kern="1200">
                          <a:solidFill>
                            <a:schemeClr val="dk1"/>
                          </a:solidFill>
                          <a:latin typeface="Aptos" panose="02110004020202020204"/>
                        </a:defRPr>
                      </a:lvl1pPr>
                      <a:lvl2pPr marL="457200" algn="l" defTabSz="914400" rtl="0" eaLnBrk="1" latinLnBrk="0" hangingPunct="1">
                        <a:defRPr sz="1800" b="1" kern="1200">
                          <a:solidFill>
                            <a:schemeClr val="dk1"/>
                          </a:solidFill>
                          <a:latin typeface="Aptos" panose="02110004020202020204"/>
                        </a:defRPr>
                      </a:lvl2pPr>
                      <a:lvl3pPr marL="914400" algn="l" defTabSz="914400" rtl="0" eaLnBrk="1" latinLnBrk="0" hangingPunct="1">
                        <a:defRPr sz="1800" b="1" kern="1200">
                          <a:solidFill>
                            <a:schemeClr val="dk1"/>
                          </a:solidFill>
                          <a:latin typeface="Aptos" panose="02110004020202020204"/>
                        </a:defRPr>
                      </a:lvl3pPr>
                      <a:lvl4pPr marL="1371600" algn="l" defTabSz="914400" rtl="0" eaLnBrk="1" latinLnBrk="0" hangingPunct="1">
                        <a:defRPr sz="1800" b="1" kern="1200">
                          <a:solidFill>
                            <a:schemeClr val="dk1"/>
                          </a:solidFill>
                          <a:latin typeface="Aptos" panose="02110004020202020204"/>
                        </a:defRPr>
                      </a:lvl4pPr>
                      <a:lvl5pPr marL="1828800" algn="l" defTabSz="914400" rtl="0" eaLnBrk="1" latinLnBrk="0" hangingPunct="1">
                        <a:defRPr sz="1800" b="1" kern="1200">
                          <a:solidFill>
                            <a:schemeClr val="dk1"/>
                          </a:solidFill>
                          <a:latin typeface="Aptos" panose="02110004020202020204"/>
                        </a:defRPr>
                      </a:lvl5pPr>
                      <a:lvl6pPr marL="2286000" algn="l" defTabSz="914400" rtl="0" eaLnBrk="1" latinLnBrk="0" hangingPunct="1">
                        <a:defRPr sz="1800" b="1" kern="1200">
                          <a:solidFill>
                            <a:schemeClr val="dk1"/>
                          </a:solidFill>
                          <a:latin typeface="Aptos" panose="02110004020202020204"/>
                        </a:defRPr>
                      </a:lvl6pPr>
                      <a:lvl7pPr marL="2743200" algn="l" defTabSz="914400" rtl="0" eaLnBrk="1" latinLnBrk="0" hangingPunct="1">
                        <a:defRPr sz="1800" b="1" kern="1200">
                          <a:solidFill>
                            <a:schemeClr val="dk1"/>
                          </a:solidFill>
                          <a:latin typeface="Aptos" panose="02110004020202020204"/>
                        </a:defRPr>
                      </a:lvl7pPr>
                      <a:lvl8pPr marL="3200400" algn="l" defTabSz="914400" rtl="0" eaLnBrk="1" latinLnBrk="0" hangingPunct="1">
                        <a:defRPr sz="1800" b="1" kern="1200">
                          <a:solidFill>
                            <a:schemeClr val="dk1"/>
                          </a:solidFill>
                          <a:latin typeface="Aptos" panose="02110004020202020204"/>
                        </a:defRPr>
                      </a:lvl8pPr>
                      <a:lvl9pPr marL="3657600" algn="l" defTabSz="914400" rtl="0" eaLnBrk="1" latinLnBrk="0" hangingPunct="1">
                        <a:defRPr sz="1800" b="1" kern="1200">
                          <a:solidFill>
                            <a:schemeClr val="dk1"/>
                          </a:solidFill>
                          <a:latin typeface="Aptos" panose="02110004020202020204"/>
                        </a:defRPr>
                      </a:lvl9pPr>
                    </a:lstStyle>
                    <a:p>
                      <a:pPr marL="0" marR="0" algn="l">
                        <a:spcBef>
                          <a:spcPts val="0"/>
                        </a:spcBef>
                        <a:spcAft>
                          <a:spcPts val="0"/>
                        </a:spcAft>
                      </a:pPr>
                      <a:r>
                        <a:rPr lang="en-US" sz="1800" b="0" noProof="0" dirty="0">
                          <a:effectLst/>
                          <a:latin typeface="Gill Sans MT" panose="020B0502020104020203" pitchFamily="34" charset="0"/>
                        </a:rPr>
                        <a:t>Primero (HMO C-SNP)</a:t>
                      </a:r>
                    </a:p>
                  </a:txBody>
                  <a:tcPr marL="100330" marR="8890" marT="8890" marB="0" anchor="ctr">
                    <a:lnL w="12700" cmpd="sng">
                      <a:solidFill>
                        <a:srgbClr val="4EA72E"/>
                      </a:solidFill>
                    </a:lnL>
                    <a:lnR>
                      <a:noFill/>
                    </a:lnR>
                    <a:lnT w="12700" cap="flat" cmpd="sng" algn="ctr">
                      <a:solidFill>
                        <a:srgbClr val="4EA72E"/>
                      </a:solidFill>
                      <a:prstDash val="solid"/>
                      <a:round/>
                      <a:headEnd type="none" w="med" len="med"/>
                      <a:tailEnd type="none" w="med" len="med"/>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b="0" noProof="0" dirty="0">
                          <a:solidFill>
                            <a:schemeClr val="tx1"/>
                          </a:solidFill>
                          <a:effectLst/>
                          <a:latin typeface="Gill Sans MT" panose="020B0502020104020203" pitchFamily="34" charset="0"/>
                        </a:rPr>
                        <a:t>H5577-038 </a:t>
                      </a:r>
                      <a:r>
                        <a:rPr lang="es-ES_tradnl" sz="1800" noProof="0" dirty="0">
                          <a:effectLst/>
                          <a:latin typeface="Gill Sans MT" panose="020B0502020104020203" pitchFamily="34" charset="0"/>
                        </a:rPr>
                        <a:t>(Renovación)</a:t>
                      </a:r>
                      <a:endParaRPr lang="en-US" sz="1800" b="0" i="0" noProof="0" dirty="0">
                        <a:solidFill>
                          <a:schemeClr val="tx1"/>
                        </a:solidFill>
                        <a:effectLst/>
                        <a:latin typeface="Gill Sans MT" panose="020B0502020104020203" pitchFamily="34" charset="0"/>
                        <a:ea typeface="+mn-ea"/>
                        <a:cs typeface="Times New Roman" panose="02020603050405020304" pitchFamily="18" charset="0"/>
                      </a:endParaRPr>
                    </a:p>
                  </a:txBody>
                  <a:tcPr marL="100330" marR="8890" marT="8890" marB="0" anchor="ctr">
                    <a:lnL>
                      <a:noFill/>
                    </a:lnL>
                    <a:lnR>
                      <a:noFill/>
                    </a:lnR>
                    <a:lnT w="12700" cap="flat" cmpd="sng" algn="ctr">
                      <a:solidFill>
                        <a:srgbClr val="4EA72E"/>
                      </a:solidFill>
                      <a:prstDash val="solid"/>
                      <a:round/>
                      <a:headEnd type="none" w="med" len="med"/>
                      <a:tailEnd type="none" w="med" len="med"/>
                    </a:lnT>
                    <a:lnB w="12700" cmpd="sng">
                      <a:solidFill>
                        <a:srgbClr val="4EA72E"/>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marL="0" marR="0" algn="ctr">
                        <a:spcBef>
                          <a:spcPts val="0"/>
                        </a:spcBef>
                        <a:spcAft>
                          <a:spcPts val="0"/>
                        </a:spcAft>
                      </a:pPr>
                      <a:r>
                        <a:rPr lang="en-US" sz="1800" noProof="0" dirty="0">
                          <a:effectLst/>
                          <a:latin typeface="Gill Sans MT" panose="020B0502020104020203" pitchFamily="34" charset="0"/>
                        </a:rPr>
                        <a:t>850757</a:t>
                      </a:r>
                      <a:endParaRPr lang="en-US" sz="1800" noProof="0" dirty="0">
                        <a:effectLst/>
                        <a:latin typeface="Gill Sans MT" panose="020B0502020104020203" pitchFamily="34" charset="0"/>
                        <a:ea typeface="+mn-ea"/>
                        <a:cs typeface="Times New Roman" panose="02020603050405020304" pitchFamily="18" charset="0"/>
                      </a:endParaRPr>
                    </a:p>
                  </a:txBody>
                  <a:tcPr marL="100330" marR="8890" marT="8890" marB="0" anchor="ctr">
                    <a:lnL>
                      <a:noFill/>
                    </a:lnL>
                    <a:lnR w="12700" cmpd="sng">
                      <a:solidFill>
                        <a:srgbClr val="4EA72E"/>
                      </a:solidFill>
                    </a:lnR>
                    <a:lnT w="12700" cap="flat" cmpd="sng" algn="ctr">
                      <a:solidFill>
                        <a:srgbClr val="4EA72E"/>
                      </a:solidFill>
                      <a:prstDash val="solid"/>
                      <a:round/>
                      <a:headEnd type="none" w="med" len="med"/>
                      <a:tailEnd type="none" w="med" len="med"/>
                    </a:lnT>
                    <a:lnB w="12700" cmpd="sng">
                      <a:solidFill>
                        <a:srgbClr val="4EA72E"/>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66034805"/>
                  </a:ext>
                </a:extLst>
              </a:tr>
            </a:tbl>
          </a:graphicData>
        </a:graphic>
      </p:graphicFrame>
      <p:sp>
        <p:nvSpPr>
          <p:cNvPr id="7" name="TextBox 6">
            <a:extLst>
              <a:ext uri="{FF2B5EF4-FFF2-40B4-BE49-F238E27FC236}">
                <a16:creationId xmlns:a16="http://schemas.microsoft.com/office/drawing/2014/main" id="{BA34A622-9D82-82EB-1A81-8B56B6E5FA5F}"/>
              </a:ext>
            </a:extLst>
          </p:cNvPr>
          <p:cNvSpPr txBox="1"/>
          <p:nvPr/>
        </p:nvSpPr>
        <p:spPr>
          <a:xfrm>
            <a:off x="0" y="5661136"/>
            <a:ext cx="12192000" cy="646331"/>
          </a:xfrm>
          <a:prstGeom prst="rect">
            <a:avLst/>
          </a:prstGeom>
          <a:noFill/>
        </p:spPr>
        <p:txBody>
          <a:bodyPr wrap="square">
            <a:spAutoFit/>
          </a:bodyPr>
          <a:lstStyle/>
          <a:p>
            <a:pPr lvl="0" algn="ctr"/>
            <a:r>
              <a:rPr lang="es-ES_tradnl" dirty="0">
                <a:solidFill>
                  <a:prstClr val="black"/>
                </a:solidFill>
                <a:latin typeface="Gill Sans MT" panose="020B0502020104020203" pitchFamily="34" charset="0"/>
              </a:rPr>
              <a:t>Población total de MCS Classicare al 1 de enero de 2025:</a:t>
            </a:r>
          </a:p>
          <a:p>
            <a:pPr lvl="0" algn="ctr"/>
            <a:r>
              <a:rPr lang="es-ES_tradnl" dirty="0">
                <a:solidFill>
                  <a:prstClr val="black"/>
                </a:solidFill>
                <a:latin typeface="Gill Sans MT" panose="020B0502020104020203" pitchFamily="34" charset="0"/>
              </a:rPr>
              <a:t>D-SNP </a:t>
            </a:r>
            <a:r>
              <a:rPr lang="es-ES_tradnl" b="1" dirty="0">
                <a:solidFill>
                  <a:prstClr val="black"/>
                </a:solidFill>
                <a:latin typeface="Gill Sans MT" panose="020B0502020104020203" pitchFamily="34" charset="0"/>
              </a:rPr>
              <a:t>146,187</a:t>
            </a:r>
            <a:r>
              <a:rPr lang="es-ES_tradnl" dirty="0">
                <a:solidFill>
                  <a:prstClr val="black"/>
                </a:solidFill>
                <a:latin typeface="Gill Sans MT" panose="020B0502020104020203" pitchFamily="34" charset="0"/>
              </a:rPr>
              <a:t> afiliados | C-SNP </a:t>
            </a:r>
            <a:r>
              <a:rPr lang="es-ES_tradnl" b="1" dirty="0">
                <a:solidFill>
                  <a:prstClr val="black"/>
                </a:solidFill>
                <a:latin typeface="Gill Sans MT" panose="020B0502020104020203" pitchFamily="34" charset="0"/>
              </a:rPr>
              <a:t>17,900</a:t>
            </a:r>
            <a:r>
              <a:rPr lang="es-ES_tradnl" dirty="0">
                <a:solidFill>
                  <a:prstClr val="black"/>
                </a:solidFill>
                <a:latin typeface="Gill Sans MT" panose="020B0502020104020203" pitchFamily="34" charset="0"/>
              </a:rPr>
              <a:t> afiliados </a:t>
            </a:r>
          </a:p>
        </p:txBody>
      </p:sp>
      <p:sp>
        <p:nvSpPr>
          <p:cNvPr id="8" name="Slide Number Placeholder 7">
            <a:extLst>
              <a:ext uri="{FF2B5EF4-FFF2-40B4-BE49-F238E27FC236}">
                <a16:creationId xmlns:a16="http://schemas.microsoft.com/office/drawing/2014/main" id="{B45085EB-A9B2-A445-A3AE-42CCEE9ABC35}"/>
              </a:ext>
            </a:extLst>
          </p:cNvPr>
          <p:cNvSpPr>
            <a:spLocks noGrp="1"/>
          </p:cNvSpPr>
          <p:nvPr>
            <p:ph type="sldNum" sz="quarter" idx="4"/>
          </p:nvPr>
        </p:nvSpPr>
        <p:spPr/>
        <p:txBody>
          <a:bodyPr/>
          <a:lstStyle/>
          <a:p>
            <a:fld id="{42EC8CDA-1662-F249-B76F-7FD4977C24F0}" type="slidenum">
              <a:rPr lang="en-US" noProof="0" smtClean="0"/>
              <a:pPr/>
              <a:t>6</a:t>
            </a:fld>
            <a:endParaRPr lang="en-US" noProof="0" dirty="0"/>
          </a:p>
        </p:txBody>
      </p:sp>
      <p:sp>
        <p:nvSpPr>
          <p:cNvPr id="2" name="Footer">
            <a:extLst>
              <a:ext uri="{FF2B5EF4-FFF2-40B4-BE49-F238E27FC236}">
                <a16:creationId xmlns:a16="http://schemas.microsoft.com/office/drawing/2014/main" id="{ECA8813A-63BB-E4DB-9387-F9B2BCCB9605}"/>
              </a:ext>
            </a:extLst>
          </p:cNvPr>
          <p:cNvSpPr>
            <a:spLocks noGrp="1"/>
          </p:cNvSpPr>
          <p:nvPr>
            <p:ph type="body" sz="quarter" idx="10"/>
          </p:nvPr>
        </p:nvSpPr>
        <p:spPr/>
        <p:txBody>
          <a:bodyPr>
            <a:normAutofit fontScale="92500" lnSpcReduction="10000"/>
          </a:bodyPr>
          <a:lstStyle/>
          <a:p>
            <a:endParaRPr lang="en-US" noProof="0" dirty="0"/>
          </a:p>
        </p:txBody>
      </p:sp>
      <p:sp>
        <p:nvSpPr>
          <p:cNvPr id="10" name="TextBox 9">
            <a:extLst>
              <a:ext uri="{FF2B5EF4-FFF2-40B4-BE49-F238E27FC236}">
                <a16:creationId xmlns:a16="http://schemas.microsoft.com/office/drawing/2014/main" id="{4CCF88A0-57E6-9E50-89A1-C653C02D0085}"/>
              </a:ext>
            </a:extLst>
          </p:cNvPr>
          <p:cNvSpPr txBox="1"/>
          <p:nvPr/>
        </p:nvSpPr>
        <p:spPr>
          <a:xfrm>
            <a:off x="1574294" y="2035408"/>
            <a:ext cx="9015984" cy="369332"/>
          </a:xfrm>
          <a:prstGeom prst="rect">
            <a:avLst/>
          </a:prstGeom>
          <a:solidFill>
            <a:srgbClr val="4EA72E"/>
          </a:solidFill>
          <a:ln w="12700">
            <a:solidFill>
              <a:srgbClr val="4EA72E"/>
            </a:solidFill>
          </a:ln>
        </p:spPr>
        <p:txBody>
          <a:bodyPr wrap="square">
            <a:spAutoFit/>
          </a:bodyPr>
          <a:lstStyle/>
          <a:p>
            <a:pPr marL="0" marR="0" algn="ctr">
              <a:spcBef>
                <a:spcPts val="0"/>
              </a:spcBef>
              <a:spcAft>
                <a:spcPts val="0"/>
              </a:spcAft>
            </a:pPr>
            <a:r>
              <a:rPr lang="en-US" sz="1800" b="1" kern="1200" noProof="0" dirty="0">
                <a:solidFill>
                  <a:schemeClr val="lt1"/>
                </a:solidFill>
                <a:effectLst/>
                <a:latin typeface="Gill Sans MT" panose="020B0502020104020203" pitchFamily="34" charset="0"/>
                <a:ea typeface="+mn-ea"/>
                <a:cs typeface="+mn-cs"/>
              </a:rPr>
              <a:t>MCS</a:t>
            </a:r>
            <a:r>
              <a:rPr lang="en-US" sz="1800" b="1" noProof="0" dirty="0">
                <a:solidFill>
                  <a:schemeClr val="bg1"/>
                </a:solidFill>
                <a:effectLst/>
                <a:latin typeface="Gill Sans MT" panose="020B0502020104020203" pitchFamily="34" charset="0"/>
              </a:rPr>
              <a:t> Classicare</a:t>
            </a:r>
            <a:endParaRPr lang="en-US" sz="1800" b="1" noProof="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4477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E0E3C2F9-3C34-0537-5444-81BFC033DCA7}"/>
              </a:ext>
            </a:extLst>
          </p:cNvPr>
          <p:cNvSpPr>
            <a:spLocks noGrp="1"/>
          </p:cNvSpPr>
          <p:nvPr>
            <p:ph type="body" sz="quarter" idx="10"/>
          </p:nvPr>
        </p:nvSpPr>
        <p:spPr/>
        <p:txBody>
          <a:bodyPr>
            <a:normAutofit fontScale="92500" lnSpcReduction="10000"/>
          </a:bodyPr>
          <a:lstStyle/>
          <a:p>
            <a:endParaRPr lang="en-US" noProof="0" dirty="0"/>
          </a:p>
        </p:txBody>
      </p:sp>
      <p:sp>
        <p:nvSpPr>
          <p:cNvPr id="5" name="Page Number">
            <a:extLst>
              <a:ext uri="{FF2B5EF4-FFF2-40B4-BE49-F238E27FC236}">
                <a16:creationId xmlns:a16="http://schemas.microsoft.com/office/drawing/2014/main" id="{6CDD3A5E-BFAD-E643-1856-5C287C43664F}"/>
              </a:ext>
            </a:extLst>
          </p:cNvPr>
          <p:cNvSpPr>
            <a:spLocks noGrp="1"/>
          </p:cNvSpPr>
          <p:nvPr>
            <p:ph type="sldNum" sz="quarter" idx="4"/>
          </p:nvPr>
        </p:nvSpPr>
        <p:spPr/>
        <p:txBody>
          <a:bodyPr/>
          <a:lstStyle/>
          <a:p>
            <a:fld id="{42EC8CDA-1662-F249-B76F-7FD4977C24F0}" type="slidenum">
              <a:rPr lang="en-US" noProof="0" smtClean="0"/>
              <a:pPr/>
              <a:t>7</a:t>
            </a:fld>
            <a:endParaRPr lang="en-US" noProof="0" dirty="0"/>
          </a:p>
        </p:txBody>
      </p:sp>
      <p:grpSp>
        <p:nvGrpSpPr>
          <p:cNvPr id="26" name="Group 4" descr="4. Quality measures and performance improvement">
            <a:extLst>
              <a:ext uri="{FF2B5EF4-FFF2-40B4-BE49-F238E27FC236}">
                <a16:creationId xmlns:a16="http://schemas.microsoft.com/office/drawing/2014/main" id="{81D06F19-9A5F-8447-280F-787BEE795B50}"/>
              </a:ext>
            </a:extLst>
          </p:cNvPr>
          <p:cNvGrpSpPr/>
          <p:nvPr/>
        </p:nvGrpSpPr>
        <p:grpSpPr>
          <a:xfrm>
            <a:off x="5889647" y="4173346"/>
            <a:ext cx="3715308" cy="1856001"/>
            <a:chOff x="6169994" y="1419150"/>
            <a:chExt cx="2516790" cy="1259042"/>
          </a:xfrm>
        </p:grpSpPr>
        <p:sp>
          <p:nvSpPr>
            <p:cNvPr id="28" name="Google Shape;235;p17">
              <a:extLst>
                <a:ext uri="{FF2B5EF4-FFF2-40B4-BE49-F238E27FC236}">
                  <a16:creationId xmlns:a16="http://schemas.microsoft.com/office/drawing/2014/main" id="{3A31C545-0BC9-594D-4F52-A32CAD23DEE7}"/>
                </a:ext>
              </a:extLst>
            </p:cNvPr>
            <p:cNvSpPr/>
            <p:nvPr/>
          </p:nvSpPr>
          <p:spPr>
            <a:xfrm>
              <a:off x="6700340" y="1419150"/>
              <a:ext cx="1986444" cy="1259042"/>
            </a:xfrm>
            <a:custGeom>
              <a:avLst/>
              <a:gdLst/>
              <a:ahLst/>
              <a:cxnLst/>
              <a:rect l="l" t="t" r="r" b="b"/>
              <a:pathLst>
                <a:path w="12454" h="8781" extrusionOk="0">
                  <a:moveTo>
                    <a:pt x="0" y="1"/>
                  </a:moveTo>
                  <a:lnTo>
                    <a:pt x="0" y="8780"/>
                  </a:lnTo>
                  <a:lnTo>
                    <a:pt x="12101" y="8780"/>
                  </a:lnTo>
                  <a:cubicBezTo>
                    <a:pt x="12291" y="8780"/>
                    <a:pt x="12453" y="8618"/>
                    <a:pt x="12453" y="8428"/>
                  </a:cubicBezTo>
                  <a:lnTo>
                    <a:pt x="12453" y="379"/>
                  </a:lnTo>
                  <a:cubicBezTo>
                    <a:pt x="12453" y="163"/>
                    <a:pt x="12291" y="1"/>
                    <a:pt x="12101" y="1"/>
                  </a:cubicBezTo>
                  <a:close/>
                </a:path>
              </a:pathLst>
            </a:custGeom>
            <a:solidFill>
              <a:srgbClr val="0E6937"/>
            </a:solidFill>
            <a:ln>
              <a:noFill/>
            </a:ln>
            <a:effectLst>
              <a:outerShdw blurRad="85725" dist="57150" dir="1320000" algn="bl" rotWithShape="0">
                <a:srgbClr val="000000">
                  <a:alpha val="20000"/>
                </a:srgb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30" name="Google Shape;236;p17">
              <a:extLst>
                <a:ext uri="{FF2B5EF4-FFF2-40B4-BE49-F238E27FC236}">
                  <a16:creationId xmlns:a16="http://schemas.microsoft.com/office/drawing/2014/main" id="{07B3A104-436A-70C5-3785-8E56CED776DB}"/>
                </a:ext>
              </a:extLst>
            </p:cNvPr>
            <p:cNvSpPr/>
            <p:nvPr/>
          </p:nvSpPr>
          <p:spPr>
            <a:xfrm>
              <a:off x="6169994" y="1558349"/>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solidFill>
              <a:srgbClr val="0E6937"/>
            </a:solidFill>
            <a:ln>
              <a:noFill/>
            </a:ln>
            <a:effectLst>
              <a:outerShdw blurRad="85725" dist="57150" dir="1200000" algn="bl" rotWithShape="0">
                <a:sysClr val="windowText" lastClr="000000">
                  <a:alpha val="20000"/>
                </a:sys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31" name="Google Shape;237;p17">
              <a:extLst>
                <a:ext uri="{FF2B5EF4-FFF2-40B4-BE49-F238E27FC236}">
                  <a16:creationId xmlns:a16="http://schemas.microsoft.com/office/drawing/2014/main" id="{701859E6-2D42-FAC7-5744-623B506BB844}"/>
                </a:ext>
              </a:extLst>
            </p:cNvPr>
            <p:cNvSpPr txBox="1"/>
            <p:nvPr/>
          </p:nvSpPr>
          <p:spPr>
            <a:xfrm>
              <a:off x="6326893" y="1836244"/>
              <a:ext cx="330000" cy="387300"/>
            </a:xfrm>
            <a:prstGeom prst="rect">
              <a:avLst/>
            </a:prstGeom>
            <a:no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67" b="1" i="0" u="none" strike="noStrike" kern="0" cap="none" spc="0" normalizeH="0" baseline="0" noProof="0" dirty="0">
                  <a:ln>
                    <a:noFill/>
                  </a:ln>
                  <a:solidFill>
                    <a:srgbClr val="C6E5CE"/>
                  </a:solidFill>
                  <a:effectLst/>
                  <a:uLnTx/>
                  <a:uFillTx/>
                  <a:latin typeface="Roboto"/>
                  <a:ea typeface="Roboto"/>
                  <a:cs typeface="Roboto"/>
                  <a:sym typeface="Roboto"/>
                </a:rPr>
                <a:t>4</a:t>
              </a:r>
            </a:p>
          </p:txBody>
        </p:sp>
        <p:sp>
          <p:nvSpPr>
            <p:cNvPr id="29" name="Google Shape;238;p17">
              <a:extLst>
                <a:ext uri="{FF2B5EF4-FFF2-40B4-BE49-F238E27FC236}">
                  <a16:creationId xmlns:a16="http://schemas.microsoft.com/office/drawing/2014/main" id="{3DC09153-4455-4128-DE94-8F027EFD1F87}"/>
                </a:ext>
              </a:extLst>
            </p:cNvPr>
            <p:cNvSpPr txBox="1"/>
            <p:nvPr/>
          </p:nvSpPr>
          <p:spPr>
            <a:xfrm>
              <a:off x="6715088" y="1839729"/>
              <a:ext cx="1971696" cy="387300"/>
            </a:xfrm>
            <a:prstGeom prst="rect">
              <a:avLst/>
            </a:prstGeom>
            <a:noFill/>
            <a:ln>
              <a:noFill/>
            </a:ln>
          </p:spPr>
          <p:txBody>
            <a:bodyPr spcFirstLastPara="1" wrap="square" lIns="121900" tIns="121900" rIns="121900" bIns="121900" anchor="ctr" anchorCtr="0">
              <a:noAutofit/>
            </a:bodyPr>
            <a:lstStyle/>
            <a:p>
              <a:pPr lvl="0" algn="ctr">
                <a:defRPr/>
              </a:pPr>
              <a:r>
                <a:rPr lang="es-ES_tradnl" sz="2000" b="1" kern="0" dirty="0">
                  <a:solidFill>
                    <a:srgbClr val="C6E5CE"/>
                  </a:solidFill>
                  <a:latin typeface="Gill Sans MT" panose="020B0502020104020203" pitchFamily="34" charset="0"/>
                </a:rPr>
                <a:t>Medidas de calidad y mejoramiento de desempeño</a:t>
              </a:r>
            </a:p>
          </p:txBody>
        </p:sp>
      </p:grpSp>
      <p:grpSp>
        <p:nvGrpSpPr>
          <p:cNvPr id="19" name="Group 3" descr="3. Provider network">
            <a:extLst>
              <a:ext uri="{FF2B5EF4-FFF2-40B4-BE49-F238E27FC236}">
                <a16:creationId xmlns:a16="http://schemas.microsoft.com/office/drawing/2014/main" id="{05E3A9D9-EE38-0961-9AE4-FE55EF865C78}"/>
              </a:ext>
            </a:extLst>
          </p:cNvPr>
          <p:cNvGrpSpPr/>
          <p:nvPr/>
        </p:nvGrpSpPr>
        <p:grpSpPr>
          <a:xfrm>
            <a:off x="1820489" y="4173346"/>
            <a:ext cx="3635112" cy="1856001"/>
            <a:chOff x="457200" y="3471825"/>
            <a:chExt cx="2486698" cy="1258898"/>
          </a:xfrm>
          <a:solidFill>
            <a:srgbClr val="C6E5CE"/>
          </a:solidFill>
        </p:grpSpPr>
        <p:sp>
          <p:nvSpPr>
            <p:cNvPr id="21" name="Google Shape;230;p17">
              <a:extLst>
                <a:ext uri="{FF2B5EF4-FFF2-40B4-BE49-F238E27FC236}">
                  <a16:creationId xmlns:a16="http://schemas.microsoft.com/office/drawing/2014/main" id="{482E3702-C548-7DE2-57B6-60F9EAEEB7B9}"/>
                </a:ext>
              </a:extLst>
            </p:cNvPr>
            <p:cNvSpPr/>
            <p:nvPr/>
          </p:nvSpPr>
          <p:spPr>
            <a:xfrm>
              <a:off x="951259" y="3471825"/>
              <a:ext cx="1985966" cy="1258898"/>
            </a:xfrm>
            <a:custGeom>
              <a:avLst/>
              <a:gdLst/>
              <a:ahLst/>
              <a:cxnLst/>
              <a:rect l="l" t="t" r="r" b="b"/>
              <a:pathLst>
                <a:path w="12451" h="8780" extrusionOk="0">
                  <a:moveTo>
                    <a:pt x="0" y="0"/>
                  </a:moveTo>
                  <a:lnTo>
                    <a:pt x="0" y="8780"/>
                  </a:lnTo>
                  <a:lnTo>
                    <a:pt x="12101" y="8780"/>
                  </a:lnTo>
                  <a:cubicBezTo>
                    <a:pt x="12289" y="8780"/>
                    <a:pt x="12451" y="8618"/>
                    <a:pt x="12451" y="8428"/>
                  </a:cubicBezTo>
                  <a:lnTo>
                    <a:pt x="12451" y="378"/>
                  </a:lnTo>
                  <a:cubicBezTo>
                    <a:pt x="12451" y="162"/>
                    <a:pt x="12289" y="0"/>
                    <a:pt x="12101" y="0"/>
                  </a:cubicBezTo>
                  <a:close/>
                </a:path>
              </a:pathLst>
            </a:custGeom>
            <a:grpFill/>
            <a:ln>
              <a:noFill/>
            </a:ln>
            <a:effectLst>
              <a:outerShdw blurRad="85725" dist="57150" dir="1200000" algn="bl" rotWithShape="0">
                <a:srgbClr val="000000">
                  <a:alpha val="20000"/>
                </a:srgb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23" name="Google Shape;231;p17">
              <a:extLst>
                <a:ext uri="{FF2B5EF4-FFF2-40B4-BE49-F238E27FC236}">
                  <a16:creationId xmlns:a16="http://schemas.microsoft.com/office/drawing/2014/main" id="{9DBBFCAE-0627-E051-F5D3-B498C32AD01B}"/>
                </a:ext>
              </a:extLst>
            </p:cNvPr>
            <p:cNvSpPr/>
            <p:nvPr/>
          </p:nvSpPr>
          <p:spPr>
            <a:xfrm>
              <a:off x="457200" y="3624815"/>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grpFill/>
            <a:ln>
              <a:noFill/>
            </a:ln>
            <a:effectLst>
              <a:outerShdw blurRad="71438" dist="57150" dir="1140000" algn="bl" rotWithShape="0">
                <a:sysClr val="windowText" lastClr="000000">
                  <a:alpha val="20000"/>
                </a:sys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24" name="Google Shape;232;p17">
              <a:extLst>
                <a:ext uri="{FF2B5EF4-FFF2-40B4-BE49-F238E27FC236}">
                  <a16:creationId xmlns:a16="http://schemas.microsoft.com/office/drawing/2014/main" id="{9ACE6059-3B67-E66E-8049-25DFFF6BE8ED}"/>
                </a:ext>
              </a:extLst>
            </p:cNvPr>
            <p:cNvSpPr txBox="1"/>
            <p:nvPr/>
          </p:nvSpPr>
          <p:spPr>
            <a:xfrm>
              <a:off x="566734" y="3893834"/>
              <a:ext cx="330000" cy="387300"/>
            </a:xfrm>
            <a:prstGeom prst="rect">
              <a:avLst/>
            </a:prstGeom>
            <a:grp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67" b="1" i="0" u="none" strike="noStrike" kern="0" cap="none" spc="0" normalizeH="0" baseline="0" noProof="0" dirty="0">
                  <a:ln>
                    <a:noFill/>
                  </a:ln>
                  <a:solidFill>
                    <a:srgbClr val="0E6937"/>
                  </a:solidFill>
                  <a:effectLst/>
                  <a:uLnTx/>
                  <a:uFillTx/>
                  <a:latin typeface="Roboto"/>
                  <a:ea typeface="Roboto"/>
                  <a:cs typeface="Roboto"/>
                  <a:sym typeface="Roboto"/>
                </a:rPr>
                <a:t>3</a:t>
              </a:r>
            </a:p>
          </p:txBody>
        </p:sp>
        <p:sp>
          <p:nvSpPr>
            <p:cNvPr id="22" name="Google Shape;233;p17">
              <a:extLst>
                <a:ext uri="{FF2B5EF4-FFF2-40B4-BE49-F238E27FC236}">
                  <a16:creationId xmlns:a16="http://schemas.microsoft.com/office/drawing/2014/main" id="{69EF1395-CE2F-8D11-2191-E4AC4C9DB040}"/>
                </a:ext>
              </a:extLst>
            </p:cNvPr>
            <p:cNvSpPr txBox="1"/>
            <p:nvPr/>
          </p:nvSpPr>
          <p:spPr>
            <a:xfrm>
              <a:off x="1055176" y="3893834"/>
              <a:ext cx="1888722" cy="384000"/>
            </a:xfrm>
            <a:prstGeom prst="rect">
              <a:avLst/>
            </a:prstGeom>
            <a:grpFill/>
            <a:ln>
              <a:noFill/>
            </a:ln>
          </p:spPr>
          <p:txBody>
            <a:bodyPr spcFirstLastPara="1" wrap="square" lIns="121900" tIns="121900" rIns="121900" bIns="121900" anchor="ctr" anchorCtr="0">
              <a:noAutofit/>
            </a:bodyPr>
            <a:lstStyle/>
            <a:p>
              <a:pPr lvl="0" algn="ctr">
                <a:defRPr/>
              </a:pPr>
              <a:r>
                <a:rPr lang="es-ES_tradnl" sz="2000" b="1" kern="0" dirty="0">
                  <a:solidFill>
                    <a:srgbClr val="0E6937"/>
                  </a:solidFill>
                  <a:latin typeface="Gill Sans MT" panose="020B0502020104020203" pitchFamily="34" charset="0"/>
                </a:rPr>
                <a:t>Red del </a:t>
              </a:r>
            </a:p>
            <a:p>
              <a:pPr lvl="0" algn="ctr">
                <a:defRPr/>
              </a:pPr>
              <a:r>
                <a:rPr lang="es-ES_tradnl" sz="2000" b="1" kern="0" dirty="0">
                  <a:solidFill>
                    <a:srgbClr val="0E6937"/>
                  </a:solidFill>
                  <a:latin typeface="Gill Sans MT" panose="020B0502020104020203" pitchFamily="34" charset="0"/>
                </a:rPr>
                <a:t>proveedor</a:t>
              </a:r>
            </a:p>
          </p:txBody>
        </p:sp>
      </p:grpSp>
      <p:grpSp>
        <p:nvGrpSpPr>
          <p:cNvPr id="12" name="Group 2" descr="2. Care coordination">
            <a:extLst>
              <a:ext uri="{FF2B5EF4-FFF2-40B4-BE49-F238E27FC236}">
                <a16:creationId xmlns:a16="http://schemas.microsoft.com/office/drawing/2014/main" id="{277CC056-4FD9-3C7D-BD3C-56F3353B5272}"/>
              </a:ext>
            </a:extLst>
          </p:cNvPr>
          <p:cNvGrpSpPr/>
          <p:nvPr/>
        </p:nvGrpSpPr>
        <p:grpSpPr>
          <a:xfrm>
            <a:off x="5908617" y="1792321"/>
            <a:ext cx="3689537" cy="1856001"/>
            <a:chOff x="3305291" y="1419150"/>
            <a:chExt cx="2512171" cy="1259042"/>
          </a:xfrm>
          <a:solidFill>
            <a:srgbClr val="96C93E"/>
          </a:solidFill>
        </p:grpSpPr>
        <p:sp>
          <p:nvSpPr>
            <p:cNvPr id="14" name="Google Shape;220;p17">
              <a:extLst>
                <a:ext uri="{FF2B5EF4-FFF2-40B4-BE49-F238E27FC236}">
                  <a16:creationId xmlns:a16="http://schemas.microsoft.com/office/drawing/2014/main" id="{F2473FD0-7161-FC61-E9B6-3706FB1675E2}"/>
                </a:ext>
              </a:extLst>
            </p:cNvPr>
            <p:cNvSpPr/>
            <p:nvPr/>
          </p:nvSpPr>
          <p:spPr>
            <a:xfrm>
              <a:off x="3831018" y="1419150"/>
              <a:ext cx="1986444" cy="1259042"/>
            </a:xfrm>
            <a:custGeom>
              <a:avLst/>
              <a:gdLst/>
              <a:ahLst/>
              <a:cxnLst/>
              <a:rect l="l" t="t" r="r" b="b"/>
              <a:pathLst>
                <a:path w="12454" h="8781" extrusionOk="0">
                  <a:moveTo>
                    <a:pt x="0" y="1"/>
                  </a:moveTo>
                  <a:lnTo>
                    <a:pt x="0" y="8780"/>
                  </a:lnTo>
                  <a:lnTo>
                    <a:pt x="12075" y="8780"/>
                  </a:lnTo>
                  <a:cubicBezTo>
                    <a:pt x="12291" y="8780"/>
                    <a:pt x="12453" y="8618"/>
                    <a:pt x="12453" y="8428"/>
                  </a:cubicBezTo>
                  <a:lnTo>
                    <a:pt x="12453" y="379"/>
                  </a:lnTo>
                  <a:cubicBezTo>
                    <a:pt x="12453" y="163"/>
                    <a:pt x="12291" y="1"/>
                    <a:pt x="12075" y="1"/>
                  </a:cubicBezTo>
                  <a:close/>
                </a:path>
              </a:pathLst>
            </a:custGeom>
            <a:grpFill/>
            <a:ln>
              <a:noFill/>
            </a:ln>
            <a:effectLst>
              <a:outerShdw blurRad="85725" dist="57150" dir="1380000" algn="bl" rotWithShape="0">
                <a:srgbClr val="000000">
                  <a:alpha val="20000"/>
                </a:srgb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16" name="Google Shape;221;p17">
              <a:extLst>
                <a:ext uri="{FF2B5EF4-FFF2-40B4-BE49-F238E27FC236}">
                  <a16:creationId xmlns:a16="http://schemas.microsoft.com/office/drawing/2014/main" id="{FB42865D-F959-C41D-50DF-63C968759396}"/>
                </a:ext>
              </a:extLst>
            </p:cNvPr>
            <p:cNvSpPr/>
            <p:nvPr/>
          </p:nvSpPr>
          <p:spPr>
            <a:xfrm>
              <a:off x="3305291" y="1572212"/>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grpFill/>
            <a:ln>
              <a:noFill/>
            </a:ln>
            <a:effectLst>
              <a:outerShdw blurRad="71438" dist="47625" dir="1200000" algn="bl" rotWithShape="0">
                <a:sysClr val="windowText" lastClr="000000">
                  <a:alpha val="20000"/>
                </a:sys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17" name="Google Shape;222;p17">
              <a:extLst>
                <a:ext uri="{FF2B5EF4-FFF2-40B4-BE49-F238E27FC236}">
                  <a16:creationId xmlns:a16="http://schemas.microsoft.com/office/drawing/2014/main" id="{2D56C688-B563-60F0-6533-0B962B356874}"/>
                </a:ext>
              </a:extLst>
            </p:cNvPr>
            <p:cNvSpPr txBox="1"/>
            <p:nvPr/>
          </p:nvSpPr>
          <p:spPr>
            <a:xfrm>
              <a:off x="3451351" y="1855020"/>
              <a:ext cx="330000" cy="387300"/>
            </a:xfrm>
            <a:prstGeom prst="rect">
              <a:avLst/>
            </a:prstGeom>
            <a:grp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67" b="1" i="0" u="none" strike="noStrike" kern="0" cap="none" spc="0" normalizeH="0" baseline="0" noProof="0" dirty="0">
                  <a:ln>
                    <a:noFill/>
                  </a:ln>
                  <a:solidFill>
                    <a:srgbClr val="0E6937"/>
                  </a:solidFill>
                  <a:effectLst/>
                  <a:uLnTx/>
                  <a:uFillTx/>
                  <a:latin typeface="Roboto"/>
                  <a:ea typeface="Roboto"/>
                  <a:cs typeface="Roboto"/>
                  <a:sym typeface="Roboto"/>
                </a:rPr>
                <a:t>2</a:t>
              </a:r>
            </a:p>
          </p:txBody>
        </p:sp>
        <p:sp>
          <p:nvSpPr>
            <p:cNvPr id="15" name="Google Shape;223;p17">
              <a:extLst>
                <a:ext uri="{FF2B5EF4-FFF2-40B4-BE49-F238E27FC236}">
                  <a16:creationId xmlns:a16="http://schemas.microsoft.com/office/drawing/2014/main" id="{0D39F333-BBEA-875B-623B-075789AD6677}"/>
                </a:ext>
              </a:extLst>
            </p:cNvPr>
            <p:cNvSpPr txBox="1"/>
            <p:nvPr/>
          </p:nvSpPr>
          <p:spPr>
            <a:xfrm>
              <a:off x="3869114" y="1860065"/>
              <a:ext cx="1948347" cy="387300"/>
            </a:xfrm>
            <a:prstGeom prst="rect">
              <a:avLst/>
            </a:prstGeom>
            <a:grpFill/>
            <a:ln>
              <a:noFill/>
            </a:ln>
          </p:spPr>
          <p:txBody>
            <a:bodyPr spcFirstLastPara="1" wrap="square" lIns="121900" tIns="121900" rIns="121900" bIns="121900" anchor="ctr" anchorCtr="0">
              <a:noAutofit/>
            </a:bodyPr>
            <a:lstStyle/>
            <a:p>
              <a:pPr lvl="0" algn="ctr">
                <a:buSzPct val="50000"/>
                <a:defRPr/>
              </a:pPr>
              <a:r>
                <a:rPr lang="es-ES_tradnl" sz="2000" b="1" kern="0" dirty="0">
                  <a:solidFill>
                    <a:srgbClr val="0E6937"/>
                  </a:solidFill>
                  <a:latin typeface="Gill Sans MT" panose="020B0502020104020203" pitchFamily="34" charset="0"/>
                </a:rPr>
                <a:t>Coordinación de</a:t>
              </a:r>
            </a:p>
            <a:p>
              <a:pPr lvl="0" algn="ctr">
                <a:buSzPct val="50000"/>
                <a:defRPr/>
              </a:pPr>
              <a:r>
                <a:rPr lang="es-ES_tradnl" sz="2000" b="1" kern="0" dirty="0">
                  <a:solidFill>
                    <a:srgbClr val="0E6937"/>
                  </a:solidFill>
                  <a:latin typeface="Gill Sans MT" panose="020B0502020104020203" pitchFamily="34" charset="0"/>
                </a:rPr>
                <a:t>cuidado</a:t>
              </a:r>
            </a:p>
          </p:txBody>
        </p:sp>
      </p:grpSp>
      <p:grpSp>
        <p:nvGrpSpPr>
          <p:cNvPr id="4" name="Group 1" descr="1. Description of SNP population">
            <a:extLst>
              <a:ext uri="{FF2B5EF4-FFF2-40B4-BE49-F238E27FC236}">
                <a16:creationId xmlns:a16="http://schemas.microsoft.com/office/drawing/2014/main" id="{524C9D38-AFB5-D208-AD46-CD2F443936F4}"/>
              </a:ext>
            </a:extLst>
          </p:cNvPr>
          <p:cNvGrpSpPr/>
          <p:nvPr/>
        </p:nvGrpSpPr>
        <p:grpSpPr>
          <a:xfrm>
            <a:off x="1820489" y="1851917"/>
            <a:ext cx="3635113" cy="1856001"/>
            <a:chOff x="2083954" y="1676069"/>
            <a:chExt cx="3296832" cy="1856001"/>
          </a:xfrm>
        </p:grpSpPr>
        <p:grpSp>
          <p:nvGrpSpPr>
            <p:cNvPr id="6" name="Google Shape;214;p17">
              <a:extLst>
                <a:ext uri="{FF2B5EF4-FFF2-40B4-BE49-F238E27FC236}">
                  <a16:creationId xmlns:a16="http://schemas.microsoft.com/office/drawing/2014/main" id="{036BA4BC-BF8B-5AAE-BDE0-9B026EFCAA75}"/>
                </a:ext>
              </a:extLst>
            </p:cNvPr>
            <p:cNvGrpSpPr/>
            <p:nvPr/>
          </p:nvGrpSpPr>
          <p:grpSpPr>
            <a:xfrm>
              <a:off x="2083954" y="1676069"/>
              <a:ext cx="3296832" cy="1856001"/>
              <a:chOff x="465683" y="1419150"/>
              <a:chExt cx="2472624" cy="1259042"/>
            </a:xfrm>
            <a:solidFill>
              <a:srgbClr val="00A261"/>
            </a:solidFill>
          </p:grpSpPr>
          <p:sp>
            <p:nvSpPr>
              <p:cNvPr id="8" name="Google Shape;215;p17">
                <a:extLst>
                  <a:ext uri="{FF2B5EF4-FFF2-40B4-BE49-F238E27FC236}">
                    <a16:creationId xmlns:a16="http://schemas.microsoft.com/office/drawing/2014/main" id="{8BDEB7FD-7805-577E-AC24-45C5F9902C7A}"/>
                  </a:ext>
                </a:extLst>
              </p:cNvPr>
              <p:cNvSpPr/>
              <p:nvPr/>
            </p:nvSpPr>
            <p:spPr>
              <a:xfrm>
                <a:off x="956488" y="1419150"/>
                <a:ext cx="1981819" cy="1259042"/>
              </a:xfrm>
              <a:custGeom>
                <a:avLst/>
                <a:gdLst/>
                <a:ahLst/>
                <a:cxnLst/>
                <a:rect l="l" t="t" r="r" b="b"/>
                <a:pathLst>
                  <a:path w="12425" h="8781" extrusionOk="0">
                    <a:moveTo>
                      <a:pt x="0" y="1"/>
                    </a:moveTo>
                    <a:lnTo>
                      <a:pt x="0" y="8780"/>
                    </a:lnTo>
                    <a:lnTo>
                      <a:pt x="12073" y="8780"/>
                    </a:lnTo>
                    <a:cubicBezTo>
                      <a:pt x="12263" y="8780"/>
                      <a:pt x="12425" y="8618"/>
                      <a:pt x="12425" y="8428"/>
                    </a:cubicBezTo>
                    <a:lnTo>
                      <a:pt x="12425" y="379"/>
                    </a:lnTo>
                    <a:cubicBezTo>
                      <a:pt x="12425" y="163"/>
                      <a:pt x="12263" y="1"/>
                      <a:pt x="12073" y="1"/>
                    </a:cubicBezTo>
                    <a:close/>
                  </a:path>
                </a:pathLst>
              </a:custGeom>
              <a:grpFill/>
              <a:ln>
                <a:noFill/>
              </a:ln>
              <a:effectLst>
                <a:outerShdw blurRad="85725" dist="57150" dir="1200000" algn="bl" rotWithShape="0">
                  <a:srgbClr val="000000">
                    <a:alpha val="20000"/>
                  </a:srgb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9" name="Google Shape;216;p17">
                <a:extLst>
                  <a:ext uri="{FF2B5EF4-FFF2-40B4-BE49-F238E27FC236}">
                    <a16:creationId xmlns:a16="http://schemas.microsoft.com/office/drawing/2014/main" id="{459BE479-674F-1386-C42E-446803D91663}"/>
                  </a:ext>
                </a:extLst>
              </p:cNvPr>
              <p:cNvSpPr/>
              <p:nvPr/>
            </p:nvSpPr>
            <p:spPr>
              <a:xfrm>
                <a:off x="465683" y="1572212"/>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grpFill/>
              <a:ln>
                <a:noFill/>
              </a:ln>
              <a:effectLst>
                <a:outerShdw blurRad="71438" dist="47625" dir="1200000" algn="bl" rotWithShape="0">
                  <a:sysClr val="windowText" lastClr="000000">
                    <a:alpha val="19000"/>
                  </a:sysClr>
                </a:outerShdw>
              </a:effectLst>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endParaRPr>
              </a:p>
            </p:txBody>
          </p:sp>
          <p:sp>
            <p:nvSpPr>
              <p:cNvPr id="10" name="Google Shape;217;p17">
                <a:extLst>
                  <a:ext uri="{FF2B5EF4-FFF2-40B4-BE49-F238E27FC236}">
                    <a16:creationId xmlns:a16="http://schemas.microsoft.com/office/drawing/2014/main" id="{C962CE59-15DE-3882-3D7E-B7BAF55108B0}"/>
                  </a:ext>
                </a:extLst>
              </p:cNvPr>
              <p:cNvSpPr txBox="1"/>
              <p:nvPr/>
            </p:nvSpPr>
            <p:spPr>
              <a:xfrm>
                <a:off x="607996" y="1818417"/>
                <a:ext cx="330000" cy="387300"/>
              </a:xfrm>
              <a:prstGeom prst="rect">
                <a:avLst/>
              </a:prstGeom>
              <a:grp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67" b="1" i="0" u="none" strike="noStrike" kern="0" cap="none" spc="0" normalizeH="0" baseline="0" noProof="0" dirty="0">
                    <a:ln>
                      <a:noFill/>
                    </a:ln>
                    <a:solidFill>
                      <a:srgbClr val="C6E5CE"/>
                    </a:solidFill>
                    <a:effectLst/>
                    <a:uLnTx/>
                    <a:uFillTx/>
                    <a:latin typeface="Roboto"/>
                    <a:ea typeface="Roboto"/>
                    <a:cs typeface="Roboto"/>
                    <a:sym typeface="Roboto"/>
                  </a:rPr>
                  <a:t>1</a:t>
                </a:r>
              </a:p>
            </p:txBody>
          </p:sp>
        </p:grpSp>
        <p:sp>
          <p:nvSpPr>
            <p:cNvPr id="7" name="TextBox 6">
              <a:extLst>
                <a:ext uri="{FF2B5EF4-FFF2-40B4-BE49-F238E27FC236}">
                  <a16:creationId xmlns:a16="http://schemas.microsoft.com/office/drawing/2014/main" id="{E128ACF2-28AD-D733-AD98-AD1C7C6E080A}"/>
                </a:ext>
              </a:extLst>
            </p:cNvPr>
            <p:cNvSpPr txBox="1"/>
            <p:nvPr/>
          </p:nvSpPr>
          <p:spPr>
            <a:xfrm>
              <a:off x="2787080" y="2197967"/>
              <a:ext cx="2584858" cy="707886"/>
            </a:xfrm>
            <a:prstGeom prst="rect">
              <a:avLst/>
            </a:prstGeom>
            <a:noFill/>
          </p:spPr>
          <p:txBody>
            <a:bodyPr wrap="square">
              <a:spAutoFit/>
            </a:bodyPr>
            <a:lstStyle/>
            <a:p>
              <a:pPr marL="169863" lvl="1" indent="-53975" algn="ctr">
                <a:defRPr/>
              </a:pPr>
              <a:r>
                <a:rPr lang="es-ES_tradnl" sz="2000" b="1" kern="0" dirty="0">
                  <a:solidFill>
                    <a:srgbClr val="C6E5CE"/>
                  </a:solidFill>
                  <a:latin typeface="Gill Sans MT" panose="020B0502020104020203" pitchFamily="34" charset="0"/>
                </a:rPr>
                <a:t>Descripción de la población SNP</a:t>
              </a:r>
            </a:p>
          </p:txBody>
        </p:sp>
      </p:grpSp>
      <p:sp>
        <p:nvSpPr>
          <p:cNvPr id="32" name="Rectangle 31">
            <a:extLst>
              <a:ext uri="{FF2B5EF4-FFF2-40B4-BE49-F238E27FC236}">
                <a16:creationId xmlns:a16="http://schemas.microsoft.com/office/drawing/2014/main" id="{EF10CEB1-AB8B-1FA6-B3DC-D052FFB3D426}"/>
              </a:ext>
            </a:extLst>
          </p:cNvPr>
          <p:cNvSpPr/>
          <p:nvPr/>
        </p:nvSpPr>
        <p:spPr>
          <a:xfrm>
            <a:off x="166695" y="1034640"/>
            <a:ext cx="11789775" cy="400110"/>
          </a:xfrm>
          <a:prstGeom prst="rect">
            <a:avLst/>
          </a:prstGeom>
        </p:spPr>
        <p:txBody>
          <a:bodyPr wrap="square">
            <a:spAutoFit/>
          </a:bodyPr>
          <a:lstStyle/>
          <a:p>
            <a:pPr lvl="0">
              <a:defRPr/>
            </a:pPr>
            <a:r>
              <a:rPr lang="es-ES_tradnl" sz="2000" kern="0" dirty="0">
                <a:solidFill>
                  <a:prstClr val="black"/>
                </a:solidFill>
                <a:latin typeface="Gill Sans MT" panose="020B0502020104020203" pitchFamily="34" charset="0"/>
              </a:rPr>
              <a:t>El MOC se compone de </a:t>
            </a:r>
            <a:r>
              <a:rPr lang="es-ES_tradnl" sz="2000" b="1" kern="0" dirty="0">
                <a:solidFill>
                  <a:prstClr val="black"/>
                </a:solidFill>
                <a:latin typeface="Gill Sans MT" panose="020B0502020104020203" pitchFamily="34" charset="0"/>
              </a:rPr>
              <a:t>cuatro (4) elementos</a:t>
            </a:r>
            <a:r>
              <a:rPr lang="es-ES_tradnl" sz="2000" kern="0" dirty="0">
                <a:solidFill>
                  <a:prstClr val="black"/>
                </a:solidFill>
                <a:latin typeface="Gill Sans MT" panose="020B0502020104020203" pitchFamily="34" charset="0"/>
              </a:rPr>
              <a:t>. Estos son:</a:t>
            </a:r>
            <a:endParaRPr lang="es-ES_tradnl" sz="2000" kern="0" dirty="0">
              <a:solidFill>
                <a:prstClr val="black"/>
              </a:solidFill>
            </a:endParaRPr>
          </a:p>
        </p:txBody>
      </p:sp>
      <p:cxnSp>
        <p:nvCxnSpPr>
          <p:cNvPr id="33" name="Straight Connector 32">
            <a:extLst>
              <a:ext uri="{FF2B5EF4-FFF2-40B4-BE49-F238E27FC236}">
                <a16:creationId xmlns:a16="http://schemas.microsoft.com/office/drawing/2014/main" id="{30F0A77D-D829-8575-399A-59FFFA6FF10B}"/>
              </a:ext>
              <a:ext uri="{C183D7F6-B498-43B3-948B-1728B52AA6E4}">
                <adec:decorative xmlns:adec="http://schemas.microsoft.com/office/drawing/2017/decorative" val="1"/>
              </a:ext>
            </a:extLst>
          </p:cNvPr>
          <p:cNvCxnSpPr/>
          <p:nvPr/>
        </p:nvCxnSpPr>
        <p:spPr>
          <a:xfrm>
            <a:off x="166695" y="819047"/>
            <a:ext cx="11789775" cy="0"/>
          </a:xfrm>
          <a:prstGeom prst="line">
            <a:avLst/>
          </a:prstGeom>
          <a:noFill/>
          <a:ln w="9525" cap="flat" cmpd="sng" algn="ctr">
            <a:solidFill>
              <a:sysClr val="window" lastClr="FFFFFF">
                <a:lumMod val="85000"/>
              </a:sysClr>
            </a:solidFill>
            <a:prstDash val="solid"/>
            <a:miter lim="800000"/>
          </a:ln>
          <a:effectLst/>
        </p:spPr>
      </p:cxnSp>
      <p:sp>
        <p:nvSpPr>
          <p:cNvPr id="34" name="Title 1">
            <a:extLst>
              <a:ext uri="{FF2B5EF4-FFF2-40B4-BE49-F238E27FC236}">
                <a16:creationId xmlns:a16="http://schemas.microsoft.com/office/drawing/2014/main" id="{CCAAE950-D932-1AF7-B4BA-6533001AF776}"/>
              </a:ext>
            </a:extLst>
          </p:cNvPr>
          <p:cNvSpPr txBox="1">
            <a:spLocks noGrp="1"/>
          </p:cNvSpPr>
          <p:nvPr>
            <p:ph type="title" idx="4294967295"/>
          </p:nvPr>
        </p:nvSpPr>
        <p:spPr>
          <a:xfrm>
            <a:off x="166695" y="135363"/>
            <a:ext cx="11684901" cy="5753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00A160"/>
                </a:solidFill>
                <a:latin typeface="Gill Sans MT" panose="020B0502020104020203" pitchFamily="34" charset="0"/>
              </a:rPr>
              <a:t>Modelo de Cuidado (MOC)</a:t>
            </a:r>
            <a:endParaRPr kumimoji="0" lang="en-US" sz="3200" b="1" i="0" u="none" strike="noStrike" kern="1200" cap="none" spc="0" normalizeH="0" baseline="0" noProof="0" dirty="0">
              <a:ln>
                <a:noFill/>
              </a:ln>
              <a:solidFill>
                <a:schemeClr val="bg1"/>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3743917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oogle Shape;214;p17">
            <a:extLst>
              <a:ext uri="{FF2B5EF4-FFF2-40B4-BE49-F238E27FC236}">
                <a16:creationId xmlns:a16="http://schemas.microsoft.com/office/drawing/2014/main" id="{E3522CD3-B529-13EE-88B9-42279A3E7303}"/>
              </a:ext>
              <a:ext uri="{C183D7F6-B498-43B3-948B-1728B52AA6E4}">
                <adec:decorative xmlns:adec="http://schemas.microsoft.com/office/drawing/2017/decorative" val="1"/>
              </a:ext>
            </a:extLst>
          </p:cNvPr>
          <p:cNvGrpSpPr/>
          <p:nvPr/>
        </p:nvGrpSpPr>
        <p:grpSpPr>
          <a:xfrm>
            <a:off x="3243949" y="894304"/>
            <a:ext cx="5704102" cy="2912377"/>
            <a:chOff x="465683" y="1419150"/>
            <a:chExt cx="2472624" cy="1259042"/>
          </a:xfrm>
          <a:solidFill>
            <a:srgbClr val="00A261"/>
          </a:solidFill>
        </p:grpSpPr>
        <p:sp>
          <p:nvSpPr>
            <p:cNvPr id="5" name="Google Shape;215;p17">
              <a:extLst>
                <a:ext uri="{FF2B5EF4-FFF2-40B4-BE49-F238E27FC236}">
                  <a16:creationId xmlns:a16="http://schemas.microsoft.com/office/drawing/2014/main" id="{3AB94C17-EFE7-CC0E-AE5B-18D52D444F16}"/>
                </a:ext>
              </a:extLst>
            </p:cNvPr>
            <p:cNvSpPr/>
            <p:nvPr/>
          </p:nvSpPr>
          <p:spPr>
            <a:xfrm>
              <a:off x="956488" y="1419150"/>
              <a:ext cx="1981819" cy="1259042"/>
            </a:xfrm>
            <a:custGeom>
              <a:avLst/>
              <a:gdLst/>
              <a:ahLst/>
              <a:cxnLst/>
              <a:rect l="l" t="t" r="r" b="b"/>
              <a:pathLst>
                <a:path w="12425" h="8781" extrusionOk="0">
                  <a:moveTo>
                    <a:pt x="0" y="1"/>
                  </a:moveTo>
                  <a:lnTo>
                    <a:pt x="0" y="8780"/>
                  </a:lnTo>
                  <a:lnTo>
                    <a:pt x="12073" y="8780"/>
                  </a:lnTo>
                  <a:cubicBezTo>
                    <a:pt x="12263" y="8780"/>
                    <a:pt x="12425" y="8618"/>
                    <a:pt x="12425" y="8428"/>
                  </a:cubicBezTo>
                  <a:lnTo>
                    <a:pt x="12425" y="379"/>
                  </a:lnTo>
                  <a:cubicBezTo>
                    <a:pt x="12425" y="163"/>
                    <a:pt x="12263" y="1"/>
                    <a:pt x="12073" y="1"/>
                  </a:cubicBezTo>
                  <a:close/>
                </a:path>
              </a:pathLst>
            </a:custGeom>
            <a:grpFill/>
            <a:ln>
              <a:noFill/>
            </a:ln>
            <a:effectLst>
              <a:outerShdw blurRad="85725" dist="57150" dir="1200000" algn="bl" rotWithShape="0">
                <a:srgbClr val="000000">
                  <a:alpha val="20000"/>
                </a:srgb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6" name="Google Shape;216;p17">
              <a:extLst>
                <a:ext uri="{FF2B5EF4-FFF2-40B4-BE49-F238E27FC236}">
                  <a16:creationId xmlns:a16="http://schemas.microsoft.com/office/drawing/2014/main" id="{9DBBD471-FB24-63AB-25B8-876DD69DF19C}"/>
                </a:ext>
              </a:extLst>
            </p:cNvPr>
            <p:cNvSpPr/>
            <p:nvPr/>
          </p:nvSpPr>
          <p:spPr>
            <a:xfrm>
              <a:off x="465683" y="1572212"/>
              <a:ext cx="530346" cy="952920"/>
            </a:xfrm>
            <a:custGeom>
              <a:avLst/>
              <a:gdLst/>
              <a:ahLst/>
              <a:cxnLst/>
              <a:rect l="l" t="t" r="r" b="b"/>
              <a:pathLst>
                <a:path w="3325" h="6646" extrusionOk="0">
                  <a:moveTo>
                    <a:pt x="3324" y="1"/>
                  </a:moveTo>
                  <a:cubicBezTo>
                    <a:pt x="1488" y="1"/>
                    <a:pt x="1" y="1487"/>
                    <a:pt x="1" y="3324"/>
                  </a:cubicBezTo>
                  <a:cubicBezTo>
                    <a:pt x="1" y="5161"/>
                    <a:pt x="1488" y="6645"/>
                    <a:pt x="3324" y="6645"/>
                  </a:cubicBezTo>
                  <a:lnTo>
                    <a:pt x="3324" y="1"/>
                  </a:lnTo>
                  <a:close/>
                </a:path>
              </a:pathLst>
            </a:custGeom>
            <a:grpFill/>
            <a:ln>
              <a:noFill/>
            </a:ln>
            <a:effectLst>
              <a:outerShdw blurRad="71438" dist="47625" dir="1200000" algn="bl" rotWithShape="0">
                <a:sysClr val="windowText" lastClr="000000">
                  <a:alpha val="19000"/>
                </a:sysClr>
              </a:outerShdw>
            </a:effectLst>
          </p:spPr>
          <p:txBody>
            <a:bodyPr spcFirstLastPara="1" wrap="square" lIns="121900" tIns="121900" rIns="121900" bIns="121900" anchor="ctr" anchorCtr="0">
              <a:noAutofit/>
            </a:bodyPr>
            <a:lstStyle/>
            <a:p>
              <a:pPr>
                <a:defRPr/>
              </a:pPr>
              <a:endParaRPr lang="en-US" sz="2400" kern="0" noProof="0" dirty="0">
                <a:solidFill>
                  <a:prstClr val="black"/>
                </a:solidFill>
                <a:latin typeface="Calibri" panose="020F0502020204030204"/>
              </a:endParaRPr>
            </a:p>
          </p:txBody>
        </p:sp>
        <p:sp>
          <p:nvSpPr>
            <p:cNvPr id="10" name="Google Shape;217;p17">
              <a:extLst>
                <a:ext uri="{FF2B5EF4-FFF2-40B4-BE49-F238E27FC236}">
                  <a16:creationId xmlns:a16="http://schemas.microsoft.com/office/drawing/2014/main" id="{4EFA84D5-605A-9E8D-FB2A-9CDF980B862D}"/>
                </a:ext>
              </a:extLst>
            </p:cNvPr>
            <p:cNvSpPr txBox="1"/>
            <p:nvPr/>
          </p:nvSpPr>
          <p:spPr>
            <a:xfrm>
              <a:off x="607996" y="1818417"/>
              <a:ext cx="330000" cy="387300"/>
            </a:xfrm>
            <a:prstGeom prst="rect">
              <a:avLst/>
            </a:prstGeom>
            <a:grpFill/>
            <a:ln>
              <a:noFill/>
            </a:ln>
          </p:spPr>
          <p:txBody>
            <a:bodyPr spcFirstLastPara="1" wrap="square" lIns="121900" tIns="121900" rIns="121900" bIns="121900" anchor="ctr" anchorCtr="0">
              <a:noAutofit/>
            </a:bodyPr>
            <a:lstStyle/>
            <a:p>
              <a:pPr>
                <a:defRPr/>
              </a:pPr>
              <a:r>
                <a:rPr lang="en-US" sz="2667" b="1" kern="0" noProof="0" dirty="0">
                  <a:solidFill>
                    <a:srgbClr val="C6E5CE"/>
                  </a:solidFill>
                  <a:latin typeface="Roboto"/>
                  <a:ea typeface="Roboto"/>
                  <a:cs typeface="Roboto"/>
                  <a:sym typeface="Roboto"/>
                </a:rPr>
                <a:t>1</a:t>
              </a:r>
            </a:p>
          </p:txBody>
        </p:sp>
      </p:grpSp>
      <p:sp>
        <p:nvSpPr>
          <p:cNvPr id="4" name="Title">
            <a:extLst>
              <a:ext uri="{FF2B5EF4-FFF2-40B4-BE49-F238E27FC236}">
                <a16:creationId xmlns:a16="http://schemas.microsoft.com/office/drawing/2014/main" id="{92C4B01B-1E0B-FCEC-5F5B-5C8B64710D05}"/>
              </a:ext>
            </a:extLst>
          </p:cNvPr>
          <p:cNvSpPr txBox="1">
            <a:spLocks noGrp="1"/>
          </p:cNvSpPr>
          <p:nvPr>
            <p:ph type="title" idx="4294967295"/>
          </p:nvPr>
        </p:nvSpPr>
        <p:spPr>
          <a:xfrm>
            <a:off x="4467405" y="1817875"/>
            <a:ext cx="4437985"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defRPr/>
            </a:pPr>
            <a:r>
              <a:rPr lang="es-ES_tradnl" sz="3600" b="1" kern="0" dirty="0">
                <a:solidFill>
                  <a:srgbClr val="C6E5CE"/>
                </a:solidFill>
                <a:latin typeface="Gill Sans MT" panose="020B0502020104020203" pitchFamily="34" charset="0"/>
              </a:rPr>
              <a:t>Descripción de la población SNP</a:t>
            </a:r>
            <a:endParaRPr kumimoji="0" lang="en-US" sz="4400" b="1" i="0" u="none" strike="noStrike" kern="0" cap="none" spc="0" normalizeH="0" baseline="0" noProof="0" dirty="0">
              <a:ln>
                <a:noFill/>
              </a:ln>
              <a:solidFill>
                <a:srgbClr val="C6E5C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534348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a:extLst>
              <a:ext uri="{FF2B5EF4-FFF2-40B4-BE49-F238E27FC236}">
                <a16:creationId xmlns:a16="http://schemas.microsoft.com/office/drawing/2014/main" id="{8E0CE296-9DA9-B191-5E61-D7159DEAAA5E}"/>
              </a:ext>
              <a:ext uri="{C183D7F6-B498-43B3-948B-1728B52AA6E4}">
                <adec:decorative xmlns:adec="http://schemas.microsoft.com/office/drawing/2017/decorative" val="0"/>
              </a:ext>
            </a:extLst>
          </p:cNvPr>
          <p:cNvSpPr>
            <a:spLocks noGrp="1"/>
          </p:cNvSpPr>
          <p:nvPr>
            <p:ph type="body" sz="quarter" idx="10"/>
          </p:nvPr>
        </p:nvSpPr>
        <p:spPr/>
        <p:txBody>
          <a:bodyPr>
            <a:normAutofit fontScale="92500" lnSpcReduction="10000"/>
          </a:bodyPr>
          <a:lstStyle/>
          <a:p>
            <a:endParaRPr lang="en-US" noProof="0" dirty="0"/>
          </a:p>
        </p:txBody>
      </p:sp>
      <p:sp>
        <p:nvSpPr>
          <p:cNvPr id="11" name="Page Number">
            <a:extLst>
              <a:ext uri="{FF2B5EF4-FFF2-40B4-BE49-F238E27FC236}">
                <a16:creationId xmlns:a16="http://schemas.microsoft.com/office/drawing/2014/main" id="{6AD00A9A-0833-6976-89BD-67663461DD9E}"/>
              </a:ext>
            </a:extLst>
          </p:cNvPr>
          <p:cNvSpPr>
            <a:spLocks noGrp="1"/>
          </p:cNvSpPr>
          <p:nvPr>
            <p:ph type="sldNum" sz="quarter" idx="4"/>
          </p:nvPr>
        </p:nvSpPr>
        <p:spPr/>
        <p:txBody>
          <a:bodyPr/>
          <a:lstStyle/>
          <a:p>
            <a:fld id="{42EC8CDA-1662-F249-B76F-7FD4977C24F0}" type="slidenum">
              <a:rPr lang="en-US" noProof="0" smtClean="0"/>
              <a:pPr/>
              <a:t>9</a:t>
            </a:fld>
            <a:endParaRPr lang="en-US" noProof="0" dirty="0"/>
          </a:p>
        </p:txBody>
      </p:sp>
      <p:sp>
        <p:nvSpPr>
          <p:cNvPr id="8" name="Data type">
            <a:extLst>
              <a:ext uri="{FF2B5EF4-FFF2-40B4-BE49-F238E27FC236}">
                <a16:creationId xmlns:a16="http://schemas.microsoft.com/office/drawing/2014/main" id="{4C705920-86AF-5B1A-CAC2-AB3A256B5E77}"/>
              </a:ext>
            </a:extLst>
          </p:cNvPr>
          <p:cNvSpPr/>
          <p:nvPr/>
        </p:nvSpPr>
        <p:spPr>
          <a:xfrm>
            <a:off x="8319549" y="3705659"/>
            <a:ext cx="3474720" cy="2560320"/>
          </a:xfrm>
          <a:custGeom>
            <a:avLst/>
            <a:gdLst>
              <a:gd name="connsiteX0" fmla="*/ 0 w 3049067"/>
              <a:gd name="connsiteY0" fmla="*/ 218923 h 2189230"/>
              <a:gd name="connsiteX1" fmla="*/ 218923 w 3049067"/>
              <a:gd name="connsiteY1" fmla="*/ 0 h 2189230"/>
              <a:gd name="connsiteX2" fmla="*/ 2830144 w 3049067"/>
              <a:gd name="connsiteY2" fmla="*/ 0 h 2189230"/>
              <a:gd name="connsiteX3" fmla="*/ 3049067 w 3049067"/>
              <a:gd name="connsiteY3" fmla="*/ 218923 h 2189230"/>
              <a:gd name="connsiteX4" fmla="*/ 3049067 w 3049067"/>
              <a:gd name="connsiteY4" fmla="*/ 1970307 h 2189230"/>
              <a:gd name="connsiteX5" fmla="*/ 2830144 w 3049067"/>
              <a:gd name="connsiteY5" fmla="*/ 2189230 h 2189230"/>
              <a:gd name="connsiteX6" fmla="*/ 218923 w 3049067"/>
              <a:gd name="connsiteY6" fmla="*/ 2189230 h 2189230"/>
              <a:gd name="connsiteX7" fmla="*/ 0 w 3049067"/>
              <a:gd name="connsiteY7" fmla="*/ 1970307 h 2189230"/>
              <a:gd name="connsiteX8" fmla="*/ 0 w 3049067"/>
              <a:gd name="connsiteY8" fmla="*/ 218923 h 218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9067" h="2189230">
                <a:moveTo>
                  <a:pt x="0" y="218923"/>
                </a:moveTo>
                <a:cubicBezTo>
                  <a:pt x="0" y="98015"/>
                  <a:pt x="98015" y="0"/>
                  <a:pt x="218923" y="0"/>
                </a:cubicBezTo>
                <a:lnTo>
                  <a:pt x="2830144" y="0"/>
                </a:lnTo>
                <a:cubicBezTo>
                  <a:pt x="2951052" y="0"/>
                  <a:pt x="3049067" y="98015"/>
                  <a:pt x="3049067" y="218923"/>
                </a:cubicBezTo>
                <a:lnTo>
                  <a:pt x="3049067" y="1970307"/>
                </a:lnTo>
                <a:cubicBezTo>
                  <a:pt x="3049067" y="2091215"/>
                  <a:pt x="2951052" y="2189230"/>
                  <a:pt x="2830144" y="2189230"/>
                </a:cubicBezTo>
                <a:lnTo>
                  <a:pt x="218923" y="2189230"/>
                </a:lnTo>
                <a:cubicBezTo>
                  <a:pt x="98015" y="2189230"/>
                  <a:pt x="0" y="2091215"/>
                  <a:pt x="0" y="1970307"/>
                </a:cubicBezTo>
                <a:lnTo>
                  <a:pt x="0" y="218923"/>
                </a:lnTo>
                <a:close/>
              </a:path>
            </a:pathLst>
          </a:custGeom>
          <a:ln w="28575" cap="flat" cmpd="sng" algn="ctr">
            <a:solidFill>
              <a:schemeClr val="accent6"/>
            </a:solidFill>
            <a:prstDash val="solid"/>
            <a:miter lim="800000"/>
            <a:extLst>
              <a:ext uri="{C807C97D-BFC1-408E-A445-0C87EB9F89A2}">
                <ask:lineSketchStyleProps xmlns:ask="http://schemas.microsoft.com/office/drawing/2018/sketchyshapes" sd="2692807477">
                  <a:custGeom>
                    <a:avLst/>
                    <a:gdLst>
                      <a:gd name="connsiteX0" fmla="*/ 0 w 5174372"/>
                      <a:gd name="connsiteY0" fmla="*/ 0 h 1889247"/>
                      <a:gd name="connsiteX1" fmla="*/ 5174372 w 5174372"/>
                      <a:gd name="connsiteY1" fmla="*/ 0 h 1889247"/>
                      <a:gd name="connsiteX2" fmla="*/ 5174372 w 5174372"/>
                      <a:gd name="connsiteY2" fmla="*/ 1889247 h 1889247"/>
                      <a:gd name="connsiteX3" fmla="*/ 0 w 5174372"/>
                      <a:gd name="connsiteY3" fmla="*/ 1889247 h 1889247"/>
                      <a:gd name="connsiteX4" fmla="*/ 0 w 5174372"/>
                      <a:gd name="connsiteY4" fmla="*/ 0 h 1889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4372" h="1889247" fill="none" extrusionOk="0">
                        <a:moveTo>
                          <a:pt x="0" y="0"/>
                        </a:moveTo>
                        <a:cubicBezTo>
                          <a:pt x="1734116" y="167909"/>
                          <a:pt x="3324897" y="58455"/>
                          <a:pt x="5174372" y="0"/>
                        </a:cubicBezTo>
                        <a:cubicBezTo>
                          <a:pt x="5223350" y="718690"/>
                          <a:pt x="5268339" y="1499660"/>
                          <a:pt x="5174372" y="1889247"/>
                        </a:cubicBezTo>
                        <a:cubicBezTo>
                          <a:pt x="3004426" y="1805819"/>
                          <a:pt x="1937935" y="2044165"/>
                          <a:pt x="0" y="1889247"/>
                        </a:cubicBezTo>
                        <a:cubicBezTo>
                          <a:pt x="28324" y="1514850"/>
                          <a:pt x="-36952" y="834433"/>
                          <a:pt x="0" y="0"/>
                        </a:cubicBezTo>
                        <a:close/>
                      </a:path>
                      <a:path w="5174372" h="1889247" stroke="0" extrusionOk="0">
                        <a:moveTo>
                          <a:pt x="0" y="0"/>
                        </a:moveTo>
                        <a:cubicBezTo>
                          <a:pt x="1224430" y="-113184"/>
                          <a:pt x="4068101" y="46109"/>
                          <a:pt x="5174372" y="0"/>
                        </a:cubicBezTo>
                        <a:cubicBezTo>
                          <a:pt x="5010232" y="219033"/>
                          <a:pt x="5296947" y="1625183"/>
                          <a:pt x="5174372" y="1889247"/>
                        </a:cubicBezTo>
                        <a:cubicBezTo>
                          <a:pt x="3880045" y="2007832"/>
                          <a:pt x="1983353" y="1727128"/>
                          <a:pt x="0" y="1889247"/>
                        </a:cubicBezTo>
                        <a:cubicBezTo>
                          <a:pt x="-140722" y="1671608"/>
                          <a:pt x="117304" y="923637"/>
                          <a:pt x="0" y="0"/>
                        </a:cubicBezTo>
                        <a:close/>
                      </a:path>
                    </a:pathLst>
                  </a:custGeom>
                  <ask:type>
                    <ask:lineSketchNone/>
                  </ask:type>
                </ask:lineSketchStyleProps>
              </a:ext>
            </a:extLst>
          </a:ln>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Autofit/>
          </a:bodyPr>
          <a:lstStyle/>
          <a:p>
            <a:pPr marL="508000" lvl="1" indent="-228600">
              <a:lnSpc>
                <a:spcPct val="90000"/>
              </a:lnSpc>
              <a:spcBef>
                <a:spcPts val="500"/>
              </a:spcBef>
              <a:buFont typeface="Arial" panose="020B0604020202020204" pitchFamily="34" charset="0"/>
              <a:buChar char="•"/>
            </a:pPr>
            <a:r>
              <a:rPr lang="es-ES_tradnl" sz="1600" dirty="0">
                <a:latin typeface="Gill Sans MT" panose="020B0502020104020203" pitchFamily="34" charset="0"/>
              </a:rPr>
              <a:t>Elegibilidad</a:t>
            </a:r>
          </a:p>
          <a:p>
            <a:pPr marL="508000" lvl="1" indent="-228600">
              <a:lnSpc>
                <a:spcPct val="90000"/>
              </a:lnSpc>
              <a:spcBef>
                <a:spcPts val="500"/>
              </a:spcBef>
              <a:buFont typeface="Arial" panose="020B0604020202020204" pitchFamily="34" charset="0"/>
              <a:buChar char="•"/>
            </a:pPr>
            <a:r>
              <a:rPr lang="es-ES_tradnl" sz="1600" dirty="0">
                <a:latin typeface="Gill Sans MT" panose="020B0502020104020203" pitchFamily="34" charset="0"/>
              </a:rPr>
              <a:t>Factores sociales, cognitivos y ambientales</a:t>
            </a:r>
          </a:p>
          <a:p>
            <a:pPr marL="508000" lvl="1" indent="-228600">
              <a:lnSpc>
                <a:spcPct val="90000"/>
              </a:lnSpc>
              <a:spcBef>
                <a:spcPts val="500"/>
              </a:spcBef>
              <a:buFont typeface="Arial" panose="020B0604020202020204" pitchFamily="34" charset="0"/>
              <a:buChar char="•"/>
            </a:pPr>
            <a:r>
              <a:rPr lang="es-ES_tradnl" sz="1600" dirty="0">
                <a:latin typeface="Gill Sans MT" panose="020B0502020104020203" pitchFamily="34" charset="0"/>
              </a:rPr>
              <a:t>Condiciones de vida</a:t>
            </a:r>
          </a:p>
          <a:p>
            <a:pPr marL="508000" lvl="1" indent="-228600">
              <a:lnSpc>
                <a:spcPct val="90000"/>
              </a:lnSpc>
              <a:spcBef>
                <a:spcPts val="500"/>
              </a:spcBef>
              <a:buFont typeface="Arial" panose="020B0604020202020204" pitchFamily="34" charset="0"/>
              <a:buChar char="•"/>
            </a:pPr>
            <a:r>
              <a:rPr lang="es-ES_tradnl" sz="1600" dirty="0">
                <a:latin typeface="Gill Sans MT" panose="020B0502020104020203" pitchFamily="34" charset="0"/>
              </a:rPr>
              <a:t>Comorbilidades</a:t>
            </a:r>
          </a:p>
          <a:p>
            <a:pPr marL="508000" lvl="1" indent="-228600">
              <a:lnSpc>
                <a:spcPct val="90000"/>
              </a:lnSpc>
              <a:spcBef>
                <a:spcPts val="500"/>
              </a:spcBef>
              <a:buFont typeface="Arial" panose="020B0604020202020204" pitchFamily="34" charset="0"/>
              <a:buChar char="•"/>
            </a:pPr>
            <a:r>
              <a:rPr lang="es-ES_tradnl" sz="1600" dirty="0">
                <a:latin typeface="Gill Sans MT" panose="020B0502020104020203" pitchFamily="34" charset="0"/>
              </a:rPr>
              <a:t>Condiciones de salud física y mental</a:t>
            </a:r>
          </a:p>
          <a:p>
            <a:pPr marL="508000" lvl="1" indent="-228600">
              <a:lnSpc>
                <a:spcPct val="90000"/>
              </a:lnSpc>
              <a:spcBef>
                <a:spcPts val="500"/>
              </a:spcBef>
              <a:buFont typeface="Arial" panose="020B0604020202020204" pitchFamily="34" charset="0"/>
              <a:buChar char="•"/>
            </a:pPr>
            <a:r>
              <a:rPr lang="es-ES_tradnl" sz="1600" dirty="0">
                <a:latin typeface="Gill Sans MT" panose="020B0502020104020203" pitchFamily="34" charset="0"/>
              </a:rPr>
              <a:t>Características específicas identificadas en la población</a:t>
            </a:r>
          </a:p>
        </p:txBody>
      </p:sp>
      <p:sp>
        <p:nvSpPr>
          <p:cNvPr id="5" name="Shape circling data" descr="Circle around “important data to describe the population” label pointing to the following data elements.">
            <a:extLst>
              <a:ext uri="{FF2B5EF4-FFF2-40B4-BE49-F238E27FC236}">
                <a16:creationId xmlns:a16="http://schemas.microsoft.com/office/drawing/2014/main" id="{95EE9267-F68A-75BE-4BB0-58359B8A8799}"/>
              </a:ext>
            </a:extLst>
          </p:cNvPr>
          <p:cNvSpPr>
            <a:spLocks noEditPoints="1"/>
          </p:cNvSpPr>
          <p:nvPr/>
        </p:nvSpPr>
        <p:spPr bwMode="auto">
          <a:xfrm>
            <a:off x="5587694" y="2067358"/>
            <a:ext cx="2474726" cy="3276601"/>
          </a:xfrm>
          <a:custGeom>
            <a:avLst/>
            <a:gdLst>
              <a:gd name="T0" fmla="*/ 1319 w 3259"/>
              <a:gd name="T1" fmla="*/ 309 h 4315"/>
              <a:gd name="T2" fmla="*/ 944 w 3259"/>
              <a:gd name="T3" fmla="*/ 459 h 4315"/>
              <a:gd name="T4" fmla="*/ 635 w 3259"/>
              <a:gd name="T5" fmla="*/ 706 h 4315"/>
              <a:gd name="T6" fmla="*/ 411 w 3259"/>
              <a:gd name="T7" fmla="*/ 1033 h 4315"/>
              <a:gd name="T8" fmla="*/ 289 w 3259"/>
              <a:gd name="T9" fmla="*/ 1420 h 4315"/>
              <a:gd name="T10" fmla="*/ 289 w 3259"/>
              <a:gd name="T11" fmla="*/ 1839 h 4315"/>
              <a:gd name="T12" fmla="*/ 411 w 3259"/>
              <a:gd name="T13" fmla="*/ 2226 h 4315"/>
              <a:gd name="T14" fmla="*/ 635 w 3259"/>
              <a:gd name="T15" fmla="*/ 2554 h 4315"/>
              <a:gd name="T16" fmla="*/ 944 w 3259"/>
              <a:gd name="T17" fmla="*/ 2801 h 4315"/>
              <a:gd name="T18" fmla="*/ 1319 w 3259"/>
              <a:gd name="T19" fmla="*/ 2951 h 4315"/>
              <a:gd name="T20" fmla="*/ 1736 w 3259"/>
              <a:gd name="T21" fmla="*/ 2982 h 4315"/>
              <a:gd name="T22" fmla="*/ 2135 w 3259"/>
              <a:gd name="T23" fmla="*/ 2889 h 4315"/>
              <a:gd name="T24" fmla="*/ 2478 w 3259"/>
              <a:gd name="T25" fmla="*/ 2689 h 4315"/>
              <a:gd name="T26" fmla="*/ 2748 w 3259"/>
              <a:gd name="T27" fmla="*/ 2398 h 4315"/>
              <a:gd name="T28" fmla="*/ 2924 w 3259"/>
              <a:gd name="T29" fmla="*/ 2039 h 4315"/>
              <a:gd name="T30" fmla="*/ 2987 w 3259"/>
              <a:gd name="T31" fmla="*/ 1629 h 4315"/>
              <a:gd name="T32" fmla="*/ 2924 w 3259"/>
              <a:gd name="T33" fmla="*/ 1221 h 4315"/>
              <a:gd name="T34" fmla="*/ 2748 w 3259"/>
              <a:gd name="T35" fmla="*/ 861 h 4315"/>
              <a:gd name="T36" fmla="*/ 2478 w 3259"/>
              <a:gd name="T37" fmla="*/ 571 h 4315"/>
              <a:gd name="T38" fmla="*/ 2135 w 3259"/>
              <a:gd name="T39" fmla="*/ 370 h 4315"/>
              <a:gd name="T40" fmla="*/ 1736 w 3259"/>
              <a:gd name="T41" fmla="*/ 277 h 4315"/>
              <a:gd name="T42" fmla="*/ 1860 w 3259"/>
              <a:gd name="T43" fmla="*/ 17 h 4315"/>
              <a:gd name="T44" fmla="*/ 2290 w 3259"/>
              <a:gd name="T45" fmla="*/ 140 h 4315"/>
              <a:gd name="T46" fmla="*/ 2660 w 3259"/>
              <a:gd name="T47" fmla="*/ 368 h 4315"/>
              <a:gd name="T48" fmla="*/ 2958 w 3259"/>
              <a:gd name="T49" fmla="*/ 685 h 4315"/>
              <a:gd name="T50" fmla="*/ 3162 w 3259"/>
              <a:gd name="T51" fmla="*/ 1073 h 4315"/>
              <a:gd name="T52" fmla="*/ 3255 w 3259"/>
              <a:gd name="T53" fmla="*/ 1513 h 4315"/>
              <a:gd name="T54" fmla="*/ 3224 w 3259"/>
              <a:gd name="T55" fmla="*/ 1967 h 4315"/>
              <a:gd name="T56" fmla="*/ 3077 w 3259"/>
              <a:gd name="T57" fmla="*/ 2380 h 4315"/>
              <a:gd name="T58" fmla="*/ 2829 w 3259"/>
              <a:gd name="T59" fmla="*/ 2732 h 4315"/>
              <a:gd name="T60" fmla="*/ 2501 w 3259"/>
              <a:gd name="T61" fmla="*/ 3007 h 4315"/>
              <a:gd name="T62" fmla="*/ 2105 w 3259"/>
              <a:gd name="T63" fmla="*/ 3188 h 4315"/>
              <a:gd name="T64" fmla="*/ 1776 w 3259"/>
              <a:gd name="T65" fmla="*/ 3590 h 4315"/>
              <a:gd name="T66" fmla="*/ 1785 w 3259"/>
              <a:gd name="T67" fmla="*/ 3631 h 4315"/>
              <a:gd name="T68" fmla="*/ 1818 w 3259"/>
              <a:gd name="T69" fmla="*/ 3637 h 4315"/>
              <a:gd name="T70" fmla="*/ 2231 w 3259"/>
              <a:gd name="T71" fmla="*/ 4315 h 4315"/>
              <a:gd name="T72" fmla="*/ 1729 w 3259"/>
              <a:gd name="T73" fmla="*/ 3921 h 4315"/>
              <a:gd name="T74" fmla="*/ 1605 w 3259"/>
              <a:gd name="T75" fmla="*/ 3863 h 4315"/>
              <a:gd name="T76" fmla="*/ 1521 w 3259"/>
              <a:gd name="T77" fmla="*/ 3761 h 4315"/>
              <a:gd name="T78" fmla="*/ 1484 w 3259"/>
              <a:gd name="T79" fmla="*/ 3631 h 4315"/>
              <a:gd name="T80" fmla="*/ 1483 w 3259"/>
              <a:gd name="T81" fmla="*/ 3252 h 4315"/>
              <a:gd name="T82" fmla="*/ 1050 w 3259"/>
              <a:gd name="T83" fmla="*/ 3152 h 4315"/>
              <a:gd name="T84" fmla="*/ 670 w 3259"/>
              <a:gd name="T85" fmla="*/ 2945 h 4315"/>
              <a:gd name="T86" fmla="*/ 360 w 3259"/>
              <a:gd name="T87" fmla="*/ 2649 h 4315"/>
              <a:gd name="T88" fmla="*/ 136 w 3259"/>
              <a:gd name="T89" fmla="*/ 2281 h 4315"/>
              <a:gd name="T90" fmla="*/ 15 w 3259"/>
              <a:gd name="T91" fmla="*/ 1857 h 4315"/>
              <a:gd name="T92" fmla="*/ 17 w 3259"/>
              <a:gd name="T93" fmla="*/ 1399 h 4315"/>
              <a:gd name="T94" fmla="*/ 140 w 3259"/>
              <a:gd name="T95" fmla="*/ 971 h 4315"/>
              <a:gd name="T96" fmla="*/ 368 w 3259"/>
              <a:gd name="T97" fmla="*/ 599 h 4315"/>
              <a:gd name="T98" fmla="*/ 685 w 3259"/>
              <a:gd name="T99" fmla="*/ 303 h 4315"/>
              <a:gd name="T100" fmla="*/ 1073 w 3259"/>
              <a:gd name="T101" fmla="*/ 98 h 4315"/>
              <a:gd name="T102" fmla="*/ 1513 w 3259"/>
              <a:gd name="T103" fmla="*/ 5 h 4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59" h="4315">
                <a:moveTo>
                  <a:pt x="1629" y="273"/>
                </a:moveTo>
                <a:lnTo>
                  <a:pt x="1523" y="277"/>
                </a:lnTo>
                <a:lnTo>
                  <a:pt x="1420" y="290"/>
                </a:lnTo>
                <a:lnTo>
                  <a:pt x="1319" y="309"/>
                </a:lnTo>
                <a:lnTo>
                  <a:pt x="1221" y="335"/>
                </a:lnTo>
                <a:lnTo>
                  <a:pt x="1125" y="370"/>
                </a:lnTo>
                <a:lnTo>
                  <a:pt x="1033" y="411"/>
                </a:lnTo>
                <a:lnTo>
                  <a:pt x="944" y="459"/>
                </a:lnTo>
                <a:lnTo>
                  <a:pt x="860" y="512"/>
                </a:lnTo>
                <a:lnTo>
                  <a:pt x="780" y="571"/>
                </a:lnTo>
                <a:lnTo>
                  <a:pt x="706" y="635"/>
                </a:lnTo>
                <a:lnTo>
                  <a:pt x="635" y="706"/>
                </a:lnTo>
                <a:lnTo>
                  <a:pt x="571" y="781"/>
                </a:lnTo>
                <a:lnTo>
                  <a:pt x="512" y="861"/>
                </a:lnTo>
                <a:lnTo>
                  <a:pt x="458" y="944"/>
                </a:lnTo>
                <a:lnTo>
                  <a:pt x="411" y="1033"/>
                </a:lnTo>
                <a:lnTo>
                  <a:pt x="369" y="1125"/>
                </a:lnTo>
                <a:lnTo>
                  <a:pt x="335" y="1221"/>
                </a:lnTo>
                <a:lnTo>
                  <a:pt x="309" y="1319"/>
                </a:lnTo>
                <a:lnTo>
                  <a:pt x="289" y="1420"/>
                </a:lnTo>
                <a:lnTo>
                  <a:pt x="276" y="1523"/>
                </a:lnTo>
                <a:lnTo>
                  <a:pt x="272" y="1629"/>
                </a:lnTo>
                <a:lnTo>
                  <a:pt x="276" y="1735"/>
                </a:lnTo>
                <a:lnTo>
                  <a:pt x="289" y="1839"/>
                </a:lnTo>
                <a:lnTo>
                  <a:pt x="309" y="1941"/>
                </a:lnTo>
                <a:lnTo>
                  <a:pt x="335" y="2039"/>
                </a:lnTo>
                <a:lnTo>
                  <a:pt x="369" y="2135"/>
                </a:lnTo>
                <a:lnTo>
                  <a:pt x="411" y="2226"/>
                </a:lnTo>
                <a:lnTo>
                  <a:pt x="458" y="2314"/>
                </a:lnTo>
                <a:lnTo>
                  <a:pt x="512" y="2398"/>
                </a:lnTo>
                <a:lnTo>
                  <a:pt x="571" y="2478"/>
                </a:lnTo>
                <a:lnTo>
                  <a:pt x="635" y="2554"/>
                </a:lnTo>
                <a:lnTo>
                  <a:pt x="706" y="2623"/>
                </a:lnTo>
                <a:lnTo>
                  <a:pt x="780" y="2689"/>
                </a:lnTo>
                <a:lnTo>
                  <a:pt x="860" y="2748"/>
                </a:lnTo>
                <a:lnTo>
                  <a:pt x="944" y="2801"/>
                </a:lnTo>
                <a:lnTo>
                  <a:pt x="1033" y="2848"/>
                </a:lnTo>
                <a:lnTo>
                  <a:pt x="1125" y="2889"/>
                </a:lnTo>
                <a:lnTo>
                  <a:pt x="1221" y="2923"/>
                </a:lnTo>
                <a:lnTo>
                  <a:pt x="1319" y="2951"/>
                </a:lnTo>
                <a:lnTo>
                  <a:pt x="1420" y="2970"/>
                </a:lnTo>
                <a:lnTo>
                  <a:pt x="1523" y="2982"/>
                </a:lnTo>
                <a:lnTo>
                  <a:pt x="1629" y="2986"/>
                </a:lnTo>
                <a:lnTo>
                  <a:pt x="1736" y="2982"/>
                </a:lnTo>
                <a:lnTo>
                  <a:pt x="1839" y="2970"/>
                </a:lnTo>
                <a:lnTo>
                  <a:pt x="1941" y="2951"/>
                </a:lnTo>
                <a:lnTo>
                  <a:pt x="2039" y="2923"/>
                </a:lnTo>
                <a:lnTo>
                  <a:pt x="2135" y="2889"/>
                </a:lnTo>
                <a:lnTo>
                  <a:pt x="2227" y="2848"/>
                </a:lnTo>
                <a:lnTo>
                  <a:pt x="2315" y="2801"/>
                </a:lnTo>
                <a:lnTo>
                  <a:pt x="2398" y="2748"/>
                </a:lnTo>
                <a:lnTo>
                  <a:pt x="2478" y="2689"/>
                </a:lnTo>
                <a:lnTo>
                  <a:pt x="2554" y="2623"/>
                </a:lnTo>
                <a:lnTo>
                  <a:pt x="2624" y="2554"/>
                </a:lnTo>
                <a:lnTo>
                  <a:pt x="2689" y="2478"/>
                </a:lnTo>
                <a:lnTo>
                  <a:pt x="2748" y="2398"/>
                </a:lnTo>
                <a:lnTo>
                  <a:pt x="2802" y="2314"/>
                </a:lnTo>
                <a:lnTo>
                  <a:pt x="2849" y="2226"/>
                </a:lnTo>
                <a:lnTo>
                  <a:pt x="2890" y="2135"/>
                </a:lnTo>
                <a:lnTo>
                  <a:pt x="2924" y="2039"/>
                </a:lnTo>
                <a:lnTo>
                  <a:pt x="2951" y="1941"/>
                </a:lnTo>
                <a:lnTo>
                  <a:pt x="2971" y="1839"/>
                </a:lnTo>
                <a:lnTo>
                  <a:pt x="2983" y="1735"/>
                </a:lnTo>
                <a:lnTo>
                  <a:pt x="2987" y="1629"/>
                </a:lnTo>
                <a:lnTo>
                  <a:pt x="2983" y="1523"/>
                </a:lnTo>
                <a:lnTo>
                  <a:pt x="2971" y="1420"/>
                </a:lnTo>
                <a:lnTo>
                  <a:pt x="2951" y="1319"/>
                </a:lnTo>
                <a:lnTo>
                  <a:pt x="2924" y="1221"/>
                </a:lnTo>
                <a:lnTo>
                  <a:pt x="2890" y="1125"/>
                </a:lnTo>
                <a:lnTo>
                  <a:pt x="2849" y="1033"/>
                </a:lnTo>
                <a:lnTo>
                  <a:pt x="2802" y="944"/>
                </a:lnTo>
                <a:lnTo>
                  <a:pt x="2748" y="861"/>
                </a:lnTo>
                <a:lnTo>
                  <a:pt x="2689" y="781"/>
                </a:lnTo>
                <a:lnTo>
                  <a:pt x="2624" y="706"/>
                </a:lnTo>
                <a:lnTo>
                  <a:pt x="2554" y="635"/>
                </a:lnTo>
                <a:lnTo>
                  <a:pt x="2478" y="571"/>
                </a:lnTo>
                <a:lnTo>
                  <a:pt x="2398" y="512"/>
                </a:lnTo>
                <a:lnTo>
                  <a:pt x="2315" y="459"/>
                </a:lnTo>
                <a:lnTo>
                  <a:pt x="2227" y="411"/>
                </a:lnTo>
                <a:lnTo>
                  <a:pt x="2135" y="370"/>
                </a:lnTo>
                <a:lnTo>
                  <a:pt x="2039" y="335"/>
                </a:lnTo>
                <a:lnTo>
                  <a:pt x="1941" y="309"/>
                </a:lnTo>
                <a:lnTo>
                  <a:pt x="1839" y="290"/>
                </a:lnTo>
                <a:lnTo>
                  <a:pt x="1736" y="277"/>
                </a:lnTo>
                <a:lnTo>
                  <a:pt x="1629" y="273"/>
                </a:lnTo>
                <a:close/>
                <a:moveTo>
                  <a:pt x="1629" y="0"/>
                </a:moveTo>
                <a:lnTo>
                  <a:pt x="1746" y="5"/>
                </a:lnTo>
                <a:lnTo>
                  <a:pt x="1860" y="17"/>
                </a:lnTo>
                <a:lnTo>
                  <a:pt x="1973" y="37"/>
                </a:lnTo>
                <a:lnTo>
                  <a:pt x="2081" y="64"/>
                </a:lnTo>
                <a:lnTo>
                  <a:pt x="2186" y="98"/>
                </a:lnTo>
                <a:lnTo>
                  <a:pt x="2290" y="140"/>
                </a:lnTo>
                <a:lnTo>
                  <a:pt x="2388" y="187"/>
                </a:lnTo>
                <a:lnTo>
                  <a:pt x="2484" y="242"/>
                </a:lnTo>
                <a:lnTo>
                  <a:pt x="2574" y="303"/>
                </a:lnTo>
                <a:lnTo>
                  <a:pt x="2660" y="368"/>
                </a:lnTo>
                <a:lnTo>
                  <a:pt x="2743" y="440"/>
                </a:lnTo>
                <a:lnTo>
                  <a:pt x="2820" y="517"/>
                </a:lnTo>
                <a:lnTo>
                  <a:pt x="2891" y="599"/>
                </a:lnTo>
                <a:lnTo>
                  <a:pt x="2958" y="685"/>
                </a:lnTo>
                <a:lnTo>
                  <a:pt x="3018" y="777"/>
                </a:lnTo>
                <a:lnTo>
                  <a:pt x="3072" y="871"/>
                </a:lnTo>
                <a:lnTo>
                  <a:pt x="3120" y="971"/>
                </a:lnTo>
                <a:lnTo>
                  <a:pt x="3162" y="1073"/>
                </a:lnTo>
                <a:lnTo>
                  <a:pt x="3196" y="1179"/>
                </a:lnTo>
                <a:lnTo>
                  <a:pt x="3224" y="1287"/>
                </a:lnTo>
                <a:lnTo>
                  <a:pt x="3243" y="1399"/>
                </a:lnTo>
                <a:lnTo>
                  <a:pt x="3255" y="1513"/>
                </a:lnTo>
                <a:lnTo>
                  <a:pt x="3259" y="1629"/>
                </a:lnTo>
                <a:lnTo>
                  <a:pt x="3255" y="1744"/>
                </a:lnTo>
                <a:lnTo>
                  <a:pt x="3243" y="1857"/>
                </a:lnTo>
                <a:lnTo>
                  <a:pt x="3224" y="1967"/>
                </a:lnTo>
                <a:lnTo>
                  <a:pt x="3198" y="2076"/>
                </a:lnTo>
                <a:lnTo>
                  <a:pt x="3164" y="2181"/>
                </a:lnTo>
                <a:lnTo>
                  <a:pt x="3124" y="2281"/>
                </a:lnTo>
                <a:lnTo>
                  <a:pt x="3077" y="2380"/>
                </a:lnTo>
                <a:lnTo>
                  <a:pt x="3023" y="2474"/>
                </a:lnTo>
                <a:lnTo>
                  <a:pt x="2964" y="2564"/>
                </a:lnTo>
                <a:lnTo>
                  <a:pt x="2900" y="2651"/>
                </a:lnTo>
                <a:lnTo>
                  <a:pt x="2829" y="2732"/>
                </a:lnTo>
                <a:lnTo>
                  <a:pt x="2755" y="2808"/>
                </a:lnTo>
                <a:lnTo>
                  <a:pt x="2675" y="2880"/>
                </a:lnTo>
                <a:lnTo>
                  <a:pt x="2590" y="2945"/>
                </a:lnTo>
                <a:lnTo>
                  <a:pt x="2501" y="3007"/>
                </a:lnTo>
                <a:lnTo>
                  <a:pt x="2408" y="3062"/>
                </a:lnTo>
                <a:lnTo>
                  <a:pt x="2311" y="3110"/>
                </a:lnTo>
                <a:lnTo>
                  <a:pt x="2210" y="3152"/>
                </a:lnTo>
                <a:lnTo>
                  <a:pt x="2105" y="3188"/>
                </a:lnTo>
                <a:lnTo>
                  <a:pt x="1999" y="3216"/>
                </a:lnTo>
                <a:lnTo>
                  <a:pt x="1889" y="3237"/>
                </a:lnTo>
                <a:lnTo>
                  <a:pt x="1777" y="3252"/>
                </a:lnTo>
                <a:lnTo>
                  <a:pt x="1776" y="3590"/>
                </a:lnTo>
                <a:lnTo>
                  <a:pt x="1776" y="3600"/>
                </a:lnTo>
                <a:lnTo>
                  <a:pt x="1779" y="3613"/>
                </a:lnTo>
                <a:lnTo>
                  <a:pt x="1781" y="3624"/>
                </a:lnTo>
                <a:lnTo>
                  <a:pt x="1785" y="3631"/>
                </a:lnTo>
                <a:lnTo>
                  <a:pt x="1788" y="3631"/>
                </a:lnTo>
                <a:lnTo>
                  <a:pt x="1793" y="3634"/>
                </a:lnTo>
                <a:lnTo>
                  <a:pt x="1804" y="3635"/>
                </a:lnTo>
                <a:lnTo>
                  <a:pt x="1818" y="3637"/>
                </a:lnTo>
                <a:lnTo>
                  <a:pt x="2229" y="3637"/>
                </a:lnTo>
                <a:lnTo>
                  <a:pt x="2229" y="3252"/>
                </a:lnTo>
                <a:lnTo>
                  <a:pt x="2852" y="3783"/>
                </a:lnTo>
                <a:lnTo>
                  <a:pt x="2231" y="4315"/>
                </a:lnTo>
                <a:lnTo>
                  <a:pt x="2231" y="3930"/>
                </a:lnTo>
                <a:lnTo>
                  <a:pt x="1818" y="3930"/>
                </a:lnTo>
                <a:lnTo>
                  <a:pt x="1771" y="3929"/>
                </a:lnTo>
                <a:lnTo>
                  <a:pt x="1729" y="3921"/>
                </a:lnTo>
                <a:lnTo>
                  <a:pt x="1691" y="3910"/>
                </a:lnTo>
                <a:lnTo>
                  <a:pt x="1658" y="3897"/>
                </a:lnTo>
                <a:lnTo>
                  <a:pt x="1629" y="3882"/>
                </a:lnTo>
                <a:lnTo>
                  <a:pt x="1605" y="3863"/>
                </a:lnTo>
                <a:lnTo>
                  <a:pt x="1584" y="3846"/>
                </a:lnTo>
                <a:lnTo>
                  <a:pt x="1567" y="3828"/>
                </a:lnTo>
                <a:lnTo>
                  <a:pt x="1540" y="3795"/>
                </a:lnTo>
                <a:lnTo>
                  <a:pt x="1521" y="3761"/>
                </a:lnTo>
                <a:lnTo>
                  <a:pt x="1505" y="3727"/>
                </a:lnTo>
                <a:lnTo>
                  <a:pt x="1494" y="3693"/>
                </a:lnTo>
                <a:lnTo>
                  <a:pt x="1488" y="3662"/>
                </a:lnTo>
                <a:lnTo>
                  <a:pt x="1484" y="3631"/>
                </a:lnTo>
                <a:lnTo>
                  <a:pt x="1481" y="3607"/>
                </a:lnTo>
                <a:lnTo>
                  <a:pt x="1481" y="3584"/>
                </a:lnTo>
                <a:lnTo>
                  <a:pt x="1483" y="3567"/>
                </a:lnTo>
                <a:lnTo>
                  <a:pt x="1483" y="3252"/>
                </a:lnTo>
                <a:lnTo>
                  <a:pt x="1370" y="3237"/>
                </a:lnTo>
                <a:lnTo>
                  <a:pt x="1261" y="3216"/>
                </a:lnTo>
                <a:lnTo>
                  <a:pt x="1154" y="3188"/>
                </a:lnTo>
                <a:lnTo>
                  <a:pt x="1050" y="3152"/>
                </a:lnTo>
                <a:lnTo>
                  <a:pt x="949" y="3110"/>
                </a:lnTo>
                <a:lnTo>
                  <a:pt x="853" y="3061"/>
                </a:lnTo>
                <a:lnTo>
                  <a:pt x="760" y="3007"/>
                </a:lnTo>
                <a:lnTo>
                  <a:pt x="670" y="2945"/>
                </a:lnTo>
                <a:lnTo>
                  <a:pt x="585" y="2880"/>
                </a:lnTo>
                <a:lnTo>
                  <a:pt x="505" y="2808"/>
                </a:lnTo>
                <a:lnTo>
                  <a:pt x="429" y="2732"/>
                </a:lnTo>
                <a:lnTo>
                  <a:pt x="360" y="2649"/>
                </a:lnTo>
                <a:lnTo>
                  <a:pt x="294" y="2564"/>
                </a:lnTo>
                <a:lnTo>
                  <a:pt x="236" y="2474"/>
                </a:lnTo>
                <a:lnTo>
                  <a:pt x="183" y="2380"/>
                </a:lnTo>
                <a:lnTo>
                  <a:pt x="136" y="2281"/>
                </a:lnTo>
                <a:lnTo>
                  <a:pt x="95" y="2181"/>
                </a:lnTo>
                <a:lnTo>
                  <a:pt x="63" y="2076"/>
                </a:lnTo>
                <a:lnTo>
                  <a:pt x="35" y="1967"/>
                </a:lnTo>
                <a:lnTo>
                  <a:pt x="15" y="1857"/>
                </a:lnTo>
                <a:lnTo>
                  <a:pt x="4" y="1744"/>
                </a:lnTo>
                <a:lnTo>
                  <a:pt x="0" y="1629"/>
                </a:lnTo>
                <a:lnTo>
                  <a:pt x="5" y="1513"/>
                </a:lnTo>
                <a:lnTo>
                  <a:pt x="17" y="1399"/>
                </a:lnTo>
                <a:lnTo>
                  <a:pt x="36" y="1287"/>
                </a:lnTo>
                <a:lnTo>
                  <a:pt x="64" y="1179"/>
                </a:lnTo>
                <a:lnTo>
                  <a:pt x="98" y="1073"/>
                </a:lnTo>
                <a:lnTo>
                  <a:pt x="140" y="971"/>
                </a:lnTo>
                <a:lnTo>
                  <a:pt x="187" y="871"/>
                </a:lnTo>
                <a:lnTo>
                  <a:pt x="242" y="777"/>
                </a:lnTo>
                <a:lnTo>
                  <a:pt x="302" y="685"/>
                </a:lnTo>
                <a:lnTo>
                  <a:pt x="368" y="599"/>
                </a:lnTo>
                <a:lnTo>
                  <a:pt x="440" y="517"/>
                </a:lnTo>
                <a:lnTo>
                  <a:pt x="517" y="440"/>
                </a:lnTo>
                <a:lnTo>
                  <a:pt x="598" y="368"/>
                </a:lnTo>
                <a:lnTo>
                  <a:pt x="685" y="303"/>
                </a:lnTo>
                <a:lnTo>
                  <a:pt x="777" y="242"/>
                </a:lnTo>
                <a:lnTo>
                  <a:pt x="871" y="187"/>
                </a:lnTo>
                <a:lnTo>
                  <a:pt x="970" y="140"/>
                </a:lnTo>
                <a:lnTo>
                  <a:pt x="1073" y="98"/>
                </a:lnTo>
                <a:lnTo>
                  <a:pt x="1179" y="64"/>
                </a:lnTo>
                <a:lnTo>
                  <a:pt x="1287" y="37"/>
                </a:lnTo>
                <a:lnTo>
                  <a:pt x="1399" y="17"/>
                </a:lnTo>
                <a:lnTo>
                  <a:pt x="1513" y="5"/>
                </a:lnTo>
                <a:lnTo>
                  <a:pt x="1629" y="0"/>
                </a:lnTo>
                <a:close/>
              </a:path>
            </a:pathLst>
          </a:custGeom>
          <a:solidFill>
            <a:srgbClr val="0E6937"/>
          </a:solidFill>
          <a:ln w="0">
            <a:noFill/>
            <a:prstDash val="solid"/>
            <a:round/>
            <a:headEnd/>
            <a:tailEnd/>
          </a:ln>
          <a:effectLst>
            <a:outerShdw blurRad="127000" dist="38100" dir="2700000" algn="tl" rotWithShape="0">
              <a:prstClr val="black">
                <a:alpha val="21000"/>
              </a:prstClr>
            </a:outerShdw>
          </a:effectLst>
        </p:spPr>
        <p:txBody>
          <a:bodyPr vert="horz" wrap="square" lIns="91440" tIns="45720" rIns="91440" bIns="45720" numCol="1" anchor="t" anchorCtr="0" compatLnSpc="1">
            <a:prstTxWarp prst="textNoShape">
              <a:avLst/>
            </a:prstTxWarp>
          </a:bodyPr>
          <a:lstStyle/>
          <a:p>
            <a:endParaRPr lang="en-US" noProof="0" dirty="0"/>
          </a:p>
        </p:txBody>
      </p:sp>
      <p:sp>
        <p:nvSpPr>
          <p:cNvPr id="6" name="Data">
            <a:extLst>
              <a:ext uri="{FF2B5EF4-FFF2-40B4-BE49-F238E27FC236}">
                <a16:creationId xmlns:a16="http://schemas.microsoft.com/office/drawing/2014/main" id="{72C65D44-24B7-C090-840D-8B2BB850A898}"/>
              </a:ext>
            </a:extLst>
          </p:cNvPr>
          <p:cNvSpPr txBox="1"/>
          <p:nvPr/>
        </p:nvSpPr>
        <p:spPr>
          <a:xfrm>
            <a:off x="5811647" y="2884414"/>
            <a:ext cx="2010713" cy="9202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_tradnl" sz="1600" b="1" dirty="0">
                <a:latin typeface="Gill Sans MT" panose="020B0502020104020203" pitchFamily="34" charset="0"/>
              </a:rPr>
              <a:t>Datos importantes para describir la población</a:t>
            </a:r>
            <a:endParaRPr lang="es-ES_tradnl" sz="1600" dirty="0"/>
          </a:p>
        </p:txBody>
      </p:sp>
      <p:sp>
        <p:nvSpPr>
          <p:cNvPr id="7" name="Description">
            <a:extLst>
              <a:ext uri="{FF2B5EF4-FFF2-40B4-BE49-F238E27FC236}">
                <a16:creationId xmlns:a16="http://schemas.microsoft.com/office/drawing/2014/main" id="{7DDF8BFC-F61E-A776-8467-A1BB23781073}"/>
              </a:ext>
            </a:extLst>
          </p:cNvPr>
          <p:cNvSpPr txBox="1">
            <a:spLocks/>
          </p:cNvSpPr>
          <p:nvPr/>
        </p:nvSpPr>
        <p:spPr>
          <a:xfrm>
            <a:off x="558959" y="1484860"/>
            <a:ext cx="4723479" cy="2272691"/>
          </a:xfrm>
          <a:prstGeom prst="roundRect">
            <a:avLst/>
          </a:prstGeom>
          <a:ln w="28575" cap="flat" cmpd="sng" algn="ctr">
            <a:solidFill>
              <a:schemeClr val="accent6"/>
            </a:solidFill>
            <a:prstDash val="solid"/>
            <a:miter lim="800000"/>
            <a:extLst>
              <a:ext uri="{C807C97D-BFC1-408E-A445-0C87EB9F89A2}">
                <ask:lineSketchStyleProps xmlns:ask="http://schemas.microsoft.com/office/drawing/2018/sketchyshapes" sd="2692807477">
                  <a:custGeom>
                    <a:avLst/>
                    <a:gdLst>
                      <a:gd name="connsiteX0" fmla="*/ 0 w 5174372"/>
                      <a:gd name="connsiteY0" fmla="*/ 0 h 1889247"/>
                      <a:gd name="connsiteX1" fmla="*/ 5174372 w 5174372"/>
                      <a:gd name="connsiteY1" fmla="*/ 0 h 1889247"/>
                      <a:gd name="connsiteX2" fmla="*/ 5174372 w 5174372"/>
                      <a:gd name="connsiteY2" fmla="*/ 1889247 h 1889247"/>
                      <a:gd name="connsiteX3" fmla="*/ 0 w 5174372"/>
                      <a:gd name="connsiteY3" fmla="*/ 1889247 h 1889247"/>
                      <a:gd name="connsiteX4" fmla="*/ 0 w 5174372"/>
                      <a:gd name="connsiteY4" fmla="*/ 0 h 1889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4372" h="1889247" fill="none" extrusionOk="0">
                        <a:moveTo>
                          <a:pt x="0" y="0"/>
                        </a:moveTo>
                        <a:cubicBezTo>
                          <a:pt x="1734116" y="167909"/>
                          <a:pt x="3324897" y="58455"/>
                          <a:pt x="5174372" y="0"/>
                        </a:cubicBezTo>
                        <a:cubicBezTo>
                          <a:pt x="5223350" y="718690"/>
                          <a:pt x="5268339" y="1499660"/>
                          <a:pt x="5174372" y="1889247"/>
                        </a:cubicBezTo>
                        <a:cubicBezTo>
                          <a:pt x="3004426" y="1805819"/>
                          <a:pt x="1937935" y="2044165"/>
                          <a:pt x="0" y="1889247"/>
                        </a:cubicBezTo>
                        <a:cubicBezTo>
                          <a:pt x="28324" y="1514850"/>
                          <a:pt x="-36952" y="834433"/>
                          <a:pt x="0" y="0"/>
                        </a:cubicBezTo>
                        <a:close/>
                      </a:path>
                      <a:path w="5174372" h="1889247" stroke="0" extrusionOk="0">
                        <a:moveTo>
                          <a:pt x="0" y="0"/>
                        </a:moveTo>
                        <a:cubicBezTo>
                          <a:pt x="1224430" y="-113184"/>
                          <a:pt x="4068101" y="46109"/>
                          <a:pt x="5174372" y="0"/>
                        </a:cubicBezTo>
                        <a:cubicBezTo>
                          <a:pt x="5010232" y="219033"/>
                          <a:pt x="5296947" y="1625183"/>
                          <a:pt x="5174372" y="1889247"/>
                        </a:cubicBezTo>
                        <a:cubicBezTo>
                          <a:pt x="3880045" y="2007832"/>
                          <a:pt x="1983353" y="1727128"/>
                          <a:pt x="0" y="1889247"/>
                        </a:cubicBezTo>
                        <a:cubicBezTo>
                          <a:pt x="-140722" y="1671608"/>
                          <a:pt x="117304" y="923637"/>
                          <a:pt x="0" y="0"/>
                        </a:cubicBezTo>
                        <a:close/>
                      </a:path>
                    </a:pathLst>
                  </a:custGeom>
                  <ask:type>
                    <ask:lineSketchNone/>
                  </ask:type>
                </ask:lineSketchStyleProps>
              </a:ext>
            </a:extLst>
          </a:ln>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nSpc>
                <a:spcPct val="100000"/>
              </a:lnSpc>
              <a:spcBef>
                <a:spcPts val="0"/>
              </a:spcBef>
              <a:buNone/>
            </a:pPr>
            <a:r>
              <a:rPr lang="es-ES_tradnl" sz="2000" dirty="0">
                <a:solidFill>
                  <a:schemeClr val="tx1"/>
                </a:solidFill>
                <a:latin typeface="Gill Sans MT" panose="020B0502020104020203" pitchFamily="34" charset="0"/>
              </a:rPr>
              <a:t>La población </a:t>
            </a:r>
            <a:r>
              <a:rPr lang="es-ES_tradnl" sz="2000" b="1" dirty="0">
                <a:solidFill>
                  <a:schemeClr val="tx1"/>
                </a:solidFill>
                <a:latin typeface="Gill Sans MT" panose="020B0502020104020203" pitchFamily="34" charset="0"/>
              </a:rPr>
              <a:t>D-SNP</a:t>
            </a:r>
            <a:r>
              <a:rPr lang="es-ES_tradnl" sz="2000" dirty="0">
                <a:solidFill>
                  <a:schemeClr val="tx1"/>
                </a:solidFill>
                <a:latin typeface="Gill Sans MT" panose="020B0502020104020203" pitchFamily="34" charset="0"/>
              </a:rPr>
              <a:t> y </a:t>
            </a:r>
            <a:r>
              <a:rPr lang="es-ES_tradnl" sz="2000" b="1" dirty="0">
                <a:solidFill>
                  <a:schemeClr val="tx1"/>
                </a:solidFill>
                <a:latin typeface="Gill Sans MT" panose="020B0502020104020203" pitchFamily="34" charset="0"/>
              </a:rPr>
              <a:t>C-SNP</a:t>
            </a:r>
            <a:r>
              <a:rPr lang="es-ES_tradnl" sz="2000" dirty="0">
                <a:solidFill>
                  <a:schemeClr val="tx1"/>
                </a:solidFill>
                <a:latin typeface="Gill Sans MT" panose="020B0502020104020203" pitchFamily="34" charset="0"/>
              </a:rPr>
              <a:t> más vulnerable es parte de la población total </a:t>
            </a:r>
            <a:r>
              <a:rPr lang="es-ES_tradnl" sz="2000" b="1" dirty="0">
                <a:solidFill>
                  <a:schemeClr val="tx1"/>
                </a:solidFill>
                <a:latin typeface="Gill Sans MT" panose="020B0502020104020203" pitchFamily="34" charset="0"/>
              </a:rPr>
              <a:t>MCS Classicare </a:t>
            </a:r>
            <a:r>
              <a:rPr lang="es-ES_tradnl" sz="2000" dirty="0">
                <a:solidFill>
                  <a:schemeClr val="tx1"/>
                </a:solidFill>
                <a:latin typeface="Gill Sans MT" panose="020B0502020104020203" pitchFamily="34" charset="0"/>
              </a:rPr>
              <a:t>identificada con riesgos de salud complejos que requieren intervención de parte de un </a:t>
            </a:r>
            <a:r>
              <a:rPr lang="es-ES_tradnl" sz="2000" b="1" dirty="0">
                <a:solidFill>
                  <a:schemeClr val="tx1"/>
                </a:solidFill>
                <a:latin typeface="Gill Sans MT" panose="020B0502020104020203" pitchFamily="34" charset="0"/>
              </a:rPr>
              <a:t>manejador de cuidado </a:t>
            </a:r>
            <a:r>
              <a:rPr lang="es-ES_tradnl" sz="2000" dirty="0">
                <a:solidFill>
                  <a:schemeClr val="tx1"/>
                </a:solidFill>
                <a:latin typeface="Gill Sans MT" panose="020B0502020104020203" pitchFamily="34" charset="0"/>
              </a:rPr>
              <a:t>para asistirle en sus necesidades.</a:t>
            </a:r>
          </a:p>
        </p:txBody>
      </p:sp>
      <p:pic>
        <p:nvPicPr>
          <p:cNvPr id="3" name="Divider">
            <a:extLst>
              <a:ext uri="{FF2B5EF4-FFF2-40B4-BE49-F238E27FC236}">
                <a16:creationId xmlns:a16="http://schemas.microsoft.com/office/drawing/2014/main" id="{D8DEECA1-FD27-B0D8-0EE5-885B4F4A987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3589" y="1083061"/>
            <a:ext cx="11802879" cy="12193"/>
          </a:xfrm>
          <a:prstGeom prst="rect">
            <a:avLst/>
          </a:prstGeom>
        </p:spPr>
      </p:pic>
      <p:sp>
        <p:nvSpPr>
          <p:cNvPr id="9" name="Title">
            <a:extLst>
              <a:ext uri="{FF2B5EF4-FFF2-40B4-BE49-F238E27FC236}">
                <a16:creationId xmlns:a16="http://schemas.microsoft.com/office/drawing/2014/main" id="{67D47E16-B12F-4AF8-8C62-6AE59E114527}"/>
              </a:ext>
            </a:extLst>
          </p:cNvPr>
          <p:cNvSpPr txBox="1">
            <a:spLocks noGrp="1"/>
          </p:cNvSpPr>
          <p:nvPr>
            <p:ph type="title" idx="4294967295"/>
          </p:nvPr>
        </p:nvSpPr>
        <p:spPr>
          <a:xfrm>
            <a:off x="193589" y="148984"/>
            <a:ext cx="11684901" cy="9375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ts val="0"/>
              </a:spcBef>
              <a:defRPr/>
            </a:pPr>
            <a:r>
              <a:rPr lang="es-ES_tradnl" sz="3200" b="1" dirty="0">
                <a:solidFill>
                  <a:srgbClr val="199C63"/>
                </a:solidFill>
                <a:latin typeface="Gill Sans MT" panose="020B0502020104020203" pitchFamily="34" charset="0"/>
              </a:rPr>
              <a:t>MOC 1: Descripción de la población SNP</a:t>
            </a:r>
            <a:br>
              <a:rPr lang="es-ES_tradnl" sz="3200" b="1" dirty="0">
                <a:solidFill>
                  <a:srgbClr val="199C63"/>
                </a:solidFill>
                <a:latin typeface="Gill Sans MT" panose="020B0502020104020203" pitchFamily="34" charset="0"/>
              </a:rPr>
            </a:br>
            <a:r>
              <a:rPr lang="es-ES_tradnl" sz="2800" b="1" dirty="0">
                <a:solidFill>
                  <a:srgbClr val="96C93E"/>
                </a:solidFill>
                <a:latin typeface="Gill Sans MT" panose="020B0502020104020203" pitchFamily="34" charset="0"/>
              </a:rPr>
              <a:t>Población más vulnerable D-SNP y C-SNP</a:t>
            </a:r>
            <a:endParaRPr kumimoji="0" lang="en-US" sz="2400" b="1" i="0" u="none" strike="noStrike" kern="1200" cap="none" spc="0" normalizeH="0" baseline="0" noProof="0" dirty="0">
              <a:ln>
                <a:noFill/>
              </a:ln>
              <a:solidFill>
                <a:srgbClr val="96C93E"/>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14077398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OJECT_VERSION" val="9.3"/>
  <p:tag name="ISPRING_PROJECT_FOLDER_UPDATED" val="1"/>
  <p:tag name="ISPRING_FIRST_PUBLISH" val="1"/>
  <p:tag name="ISPRING_PRESENTATION_COURSE_TITLE" val="MOC Training 2020 - version ingles interna Aprobada 2.28.2020 FINAL"/>
  <p:tag name="ISPRING_CURRENT_PLAYER_ID" val="universal"/>
  <p:tag name="ISPRING_ULTRA_SCORM_COURSE_ID" val="D77B8142-8C7A-4122-A94C-E0C96CBE831C"/>
  <p:tag name="ISPRING_CMI5_LAUNCH_METHOD" val="any window"/>
  <p:tag name="ISPRINGCLOUDFOLDERID" val="1"/>
  <p:tag name="ISPRINGONLINEFOLDERID" val="1"/>
  <p:tag name="ISPRING_SCORM_RATE_SLIDES" val="0"/>
  <p:tag name="ISPRING_LMS_API_VERSION" val="SCORM 1.2"/>
  <p:tag name="ISPRING_PUBLISH_SETTINGS" val="{&quot;commonSettings&quot;:{&quot;webSettings&quot;:{&quot;useMobileViewer&quot;:&quot;T_TRUE&quot;},&quot;lmsSettings&quot;:{&quot;useMobileViewer&quot;:&quot;T_FALSE&quot;},&quot;cloudSettings&quot;:{&quot;useMobileViewer&quot;:&quot;T_FALSE&quot;},&quot;ispringLmsSettings&quot;:{&quot;useMobileViewer&quot;:&quot;T_FALSE&quot;},&quot;playerId&quot;:&quot;universal&quot;},&quot;advancedSettings&quot;:{&quot;enableTextAllocation&quot;:&quot;T_TRUE&quot;,&quot;viewingFromLocalDrive&quot;:&quot;T_TRUE&quot;,&quot;contentScale&quot;:75,&quot;contentScaleMode&quot;:&quot;SCALE&quot;},&quot;accessibilitySettings&quot;:{&quot;enabled&quot;:&quot;T_FALSE&quot;,&quot;language&quot;:&quot;EN&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publishDestination&quot;:&quot;LMS&quot;,&quot;wordSettings&quot;:{&quot;printCopies&quot;:1}}"/>
  <p:tag name="ISPRING_ULTRA_SCORM_LESSON_TITLE" val="MOC Training 2020"/>
  <p:tag name="ISPRING_UUID" val="{DF7BFB02-15D5-4B8E-A19F-6970121EF0C2}"/>
  <p:tag name="ISPRING_RESOURCE_FOLDER" val="C:\Users\ytrinidad\Documents\CORNERSTONE\Presentaciones\MOC 2021\MOC Training 2021 - version final ingles\"/>
  <p:tag name="ISPRING_PRESENTATION_PATH" val="C:\Users\ytrinidad\Documents\CORNERSTONE\Presentaciones\MOC 2021\MOC Training 2021 - version final ingles.pptx"/>
  <p:tag name="ISPRING_SCREEN_RECS_UPDATED" val="C:\Users\ytrinidad\Documents\CORNERSTONE\Presentaciones\MOC 2021\MOC Training 2021 - version final ingles\"/>
  <p:tag name="FLASHSPRING_PRESENTATION_REFERENCES" val="F&#10;MOC Definitions.pdf&#10;C:\Users\ytrinidad\Documents\CORNERSTONE\Presentaciones\MOC 2021\MOC Training 2021 - version final ingles\attachment\att1\MOC Definitions.pdf&#10;_blank&#10;|&#10;"/>
  <p:tag name="ISPRING_WEBLINKS_TARGET" val="_blank"/>
  <p:tag name="ISPRING_WEBLINKS_TARGETMJT" val="_self"/>
  <p:tag name="ISPRING_PLAYERS_CUSTOMIZATION_2" val="UEsDBBQAAgAIAJMGl1A2YVgCRwMAAOEJAAAUAAAAdW5pdmVyc2FsL3BsYXllci54bWytVl1P2zAUfS4S/yHyO3FLxwYoATEktIcxIXVse6vc5DbxmtiZ7RC6X78b5zukbEir1Cq5vuf4fhxf17t+ThPnCZTmUvhk4c6JAyKQIReRTx6/3p2ck+ur4yMvS9gelMNDn+SClwCWECcEHSieGQQ/MBP7pGdwkZk4meJScbP3yXKO3O1Oyzk5Ppqhi9A+iY3JLiktisLlGhEi0jLJSxLtBjKlmQINwoCiVRjEabCX5u9o/KZSULPPQPeQmXn7xjVJy/Gs+YCkWLpSRfR0Pl/QH/efV0EMKTvhQhsmAiAOVnJmS7lhwe5ehnkCurTNvCrIFRhTBmFtM89c8sW5cLQKfFI5rFPQmkWg3UREhLZ+DWdDUGEa65qJcC3YE49Ymdta1162RR2JjqUyQW5q9A72G8lUuG7tPX+PTkTsbROm45pPD3Kx/DteJ2P91uX7ZCw2o3yTcB3jUh/SWaeToMNdvdTW2Mr2sZHtXclEHAW/cq4gtK/f2hMwX5Bqw1bmNk5XFwEu4NMdC4xU+1uEoXRr2bitUtxKKa4FtRxuu/uqoyBNtltgJlfQlGrmPfEQ5BemlO3XlVE5eHRkrLF0CPZolXLdpK4hXmzS5OwfelP6jVrzU7/WGQv4H435hERtTbgI4fmOo4+BFGtqAItd2lyTJW65ZxeTzjdp7zANTN1JwKZgIo5hKgI8+yEzjHZ2eggKiml0CXI1wvYWDoJjHsUJfs0kw3j1IE3K1G6SobdwEJzIYDcBbc0HgRslC8xQ51mGA+Bl8V6utx2h45aMdNmK0aMT49ALcm1kyn9bpQ/mpLm0kn7l9B4fOYc+Degm4y3kw/w1xGgSDOJq5sL2NQKcC08citWA56S2uhkO8YlZXz6NBnxpeihnTDOdS8M6qyzjOQ4mzyqv5hzn2cgnhC3LE3PbT2h4eVjoKOHpe2OK6zueVVms+G9wCh6Wfw0WSyy1E0Opd5+8P1/2GFCLOBkH21vToR23UjR1cF1q36pf247mhqq1UsnskKS8uhcVppoHH1GOkZK5CEcCsA2r6XWC8/hGAXMS2GJGi1M8HjLzyTt8qHO+OLvoUv6wuGiwNq6HauMqljdcR3XAnfxofZDaRLx6ruHjH1BLAwQUAAIACABseltSI6WIQhwGAABBFwAAHQAAAHVuaXZlcnNhbC9jb21tb25fbWVzc2FnZXMubG5nrVjbbuM2EH0vsP9AGAjQAtvsboFdFEXiBS0xsRBZ9Ep0vGlRCIxE20Qk0dXFifvUr+mH9Us6pGTH3gskJXmwYVGeM0PynJkhzz4+pAnaiLyQKjsfvDt9O0Aii1Qss+X5YMYufv51gIqSZzFPVCbOB5kaoI/DVz+cJTxbVnwp4PerHxA6S0VRwGMx1E+Pz0jG54PpKMSWRYLAGbkkxDPboaGHfR8zh3qhi0fEHQxxFUuFMp7nvIRgzt40CO2AUxffED8MLAKgGpqyMJhNp9RnxB4M2UqgQqZVYnCRLFCmSlRU67XKSxEjmaES/sKjCDzIW5nIcotSFYseIQRXjheCezO/ZthxHXYTTqhNBkOS8dsEwohyITKUCx6L/Dk+POpPsNuA27J4IfSpTwLiMVjM6ZgyOhhOc1GIrAS49UqVqg+e69gQZ0gvQovOPDYYBomMBTr5NCOB2XdvNhkR/wSpBTphlMF0dq+Ckx6OrsHPN+h0Dc6eRqc5hgWYYP+qXhPLJzBgh3OHjQdDC1ZXk+Zeliskg3UOQkFiw5OqZlcjpTZ3I2xdhYyGeDoNRzPGHuMe8eiuzdqikyn2bkKXXtJw5FxCWCpd82yLXLVUP/7y4cPDu/cffuoFEwCf3GMgZJDev+0A5DGfuiGgETf0yGfYbf3dz47OmOt4wOfmRz9roO418BW+W+1mvg8kbxjqBCZf6LVwickXN6pCK74RqFRoI8W9yQ4gApmDxAyH4UWkYCCrWhVm0wkGEoGumO9YmqAgBJXn29d10qnKlcrBXYHiWsWx8alZpd+va/3V3FI6UUH6ilXKZXba7nruuRTbhmQTYDe+hMVl+0kB0hG8ofRGy+Y1uLjPEsVjtICUgiQNEF+vExk1KbTh/TTh29YofDx3vEsgO3UDSF/2bkQnxRjZOdeT7Yni44D4AJDzQuRPsA0N1405wknSD2HsXI5d+DAdwlguVwl8yr5xTAkwYSpaM0WTjnEQzKlv60XT2ZijNS+Ke5XHRyw93M82YMezKAjBYgfgulTugYEfElqBPBdR2Q4GUWLD70ZXMFUgYMhMMtCSSquiBNmk60SUwkQr9VR4ZCh1KxYK9JUIvqm5D96N2Fpp7uKZZ43DEdunUJdXWbTqaAfi/KY+DtVQAU0OOd8aU4MWjuhnyC6QDGkfC3oFOfCqj8UNCWCRSdBm4+Fr57Iuk5D3dklpl/QirnNMsm1aIc2mjVRVASN6SSA1mR0pTvu5CQjUdY852P1Obq1Rd33YUm6giQECirzVEaR7i9haVJ9mzu/hBXZcU6m/pB7fmp6PxxueRQLIFnG9p1t4F8vYvNO0N/7/quTfiJdNqj9pqoRnk88nfeM5KizfUQQvS5GuyzbXesGa8J8ShZb4d0PoMvWn+d+35C+yMwdN/LP35+iw0GePWoN45kp1362XjqTp/Ak0LLo4Qo+RdLcaa7cjh+qK2H7ueLRzvIujY4aTLVR3a482AJ5CT8UIxrDGJvIAWp0UqlB3W3P2OAzfnDq628/JKHAYVJ25uC1k2erZ6LlzfTVyfnphPehZj4oNc5gLIXsAuNwfqROZQvxxB8zZhOxWoC4RRzOZqyqJjfwTeWfKBKxtlYqvu+FFrlIzmvBiR/+6TH18ThT15Pza6bRHP7VXcOf9ORDw03cpINiHNsbCnqV7H0urPeloBPLRS+GyYNc6gY5SXkYrKMcLVWVxR6D6CGaTCwxgzZwDwfP2LqwB+CKMehQ1o7/1AtEdHSRRsgf7w1OlKP7sDaKnsceoLy9K8VC2A81GhkVBSC8uoJNbLNosGB4dh2weulg1R+WdXceTM3OA/S9yJOV1UUxVCkOn7X6Zvq4zZMGMYWs8Af1B69rc1kEhRBN9+wK9Yh+sHfEsOvPhcNdo2FJVDq0Ek2UiEHngWnl9UPUVEORoc1wbDCc8v4MEz5RKij4oZiu1sICDfeweb0OqMpFZr8ifV171hJkzDbFtm6shWEk4+d/V3UQMR8+ouSNK1LIzmDXGHtSPL/BELMu+gD4h+6sffb1hrhJcxfWV9X///NtmX18XNtkZEmD9/Jj+Nl9X8P1TYS67z94c3H3/D1BLAwQUAAIACABseltSc2py5qUAAACCAQAALgAAAHVuaXZlcnNhbC9wbGF5YmFja19hbmRfbmF2aWdhdGlvbl9zZXR0aW5ncy54bWx1kEEKgzAQRfeewhsIXYdA16VFqBcYcSoDSSYko+DtTURtadNl3vt/woyKKEJujLqqawWT8FMgiJYwoWre72wjzHh1ZEGIXcKCcc+VTG4YZt8GjOhkU/oFJqb8Dz8+bw0s56B4xAumXOjIor6UCpvJJQczjRvrFo/akCXBQTVfPEfRQW/whkvPEIbHGdiX/qtzNy03WbzzgNoHtl5U84GqdLLj7itQSwMEFAACAAgAbHpbUknF0UzRAwAAFxIAACcAAAB1bml2ZXJzYWwvZmxhc2hfcHVibGlzaGluZ19zZXR0aW5ncy54bWztWMFy2zYQvesrMOzkGNFKnDb1SPK4EtVyIksakU7jkwYiIBFjEGABUIpy6tf0w/olXRCSTMWOQydR45n24JGx2H27eLuLJdk+f59xtKJKMyk6Xqt54iEqEkmYWHa8q3jw/LWHtMGCYC4F7XhCeui822jnxZwznUbUGFDVCGCEPstNx0uNyc98f71eN5nOld2VvDCAr5uJzPxcUU2FocrPOd7Aj9nkVHtbhBoA8JdJsTXrNhoItR3SpSQFp4gRiFwweyjMBxzr1POd2hwnN0slC0F6kkuF1HLe8X7oBf1W/+VOx0H1WUaF5UR3QWjF5gwTwmwUmEfsA0UpZcsUwm2dnHpozYhJO96LUwsD6v5dmBLcnR1bmJ4EEoTZ4mfUYIINdkvnUNEFVZANqrtGFRRAD2QVTUPfm73AichG4IwlMewgS1XH68ezaTAIpsGoF8yupkMXam2LOIyHQS2b364nwXQYjt7M4vF4GIeTW6vyDJVo2/7hwdtAkCxU9XjYGJykwKPZ0VCV7LSYrSicGLaCHNGPuFgUnEdFnktlbpmsCvfRfQKmvZDigGC7RnPJodQWmGsKXZPNKRnhjFaKL7phYgCaLQ8tgCa+6XjjnAoUYQEFzwzmLNkD6GKuDTNloQ+22heKYY4ADzqSosvIuw3BnSxJsdK0GtpuR9sqS7q/y4ITtJEF4uyGIiMRMFxk8F9KUbUc0ULJrJRCxxikOQOPK0bXlJyXfG0BP+XoGlxkBVhCe+acGufhj4J9QHO6kApwKV5BM4OcaYfffBRwjrW+BcW7GJ9Fw7AfzMJRP3j3zB4QkxWGBnkcONQUzXJzFHy8QUKanR3QkeBC0zIphJFyr87Zml+ehn1ZQ56/UTYO8DXLCo6/JfyekAr0EVN+HC+PSfxnI6jtNsWrstFt85bQ0OIMUuIwYSOBK4mJ7TVYAzDBAknBNwgncDFre22smCw0SNwF4aD1l0fo7KFMy9USrk/wqAhVtSBPWi9enr768afXP581/b///Ov5g0bbkTXh2LpzM6v34KCrbfnRUP2M3QNj8o7tQKrM1iup2IejOJhe9OLwbRhfz+LgXXwIULJwd0C0fTu87p9ldjg+2VE2mQZv65TDCJioVYlBVAtuXEdr/KaO1tTN3kll7tYKAe7Spbsb4DblLGNQCUfrjH+p1r76uckV63Fq7SkT97VN+l/l7Wk/qEdXk8l4GoejX9HlBZw9vBh+xw6Pgsvwl/Gw/3+rfy8G3Wr/mnzwXtz27/2QYHcyJlgGtNoHqv3Xh+6r0xN40753q9EAtMOPOd3GP1BLAwQUAAIACABseltStEeMLXQDAACoDAAAIQAAAHVuaXZlcnNhbC9mbGFzaF9za2luX3NldHRpbmdzLnhtbJVXXU/bMBR951dU3Tv9oKNDCpVKWyS0jqHBeHeaS2vh2JHtlPXf7zp2ErtNSKFCqs89x75fvoZIvVPe24NUVPDb/rg/u+j1ok0uJXD9AmnGiIZeTBQ8JLf9+7/rdX9gKYIJ+QxaU75VBimxHkVinGst+OVGcI37XHIhU8L6s2/3xU80KJhdKoFunat5Ixuojxl9vxtO7s6RuDPmk8Xy6qZNsBFpRvhhLbbiMiab960UOU+Ma1fm0ybbHTKQjPJ3ZA6H89H1sI3JqNIPGtLAp9VoNV6Nz5NkEpQC49LNcj6eX3eqGImBlSdNppMfk/mZmvqozwtzJNtTRXUhm46nV9NJmywjWwiTvFgtR8urdj7H3cOqfOqXFWj4pzsjx+Y/gPzS5iLLs6/0SCbF1iT0SDM1n04NEyTB64eC5Y35dApMQOagziuiGE2wDEImthWH5tNGbsul++oPicjcbSnYkynC0fQwHRIzmGmZQzQoV9amduLjd67xMsHsjTCFBB+qSU8Y4RPJVUCrwZr4Bz4oT3yWQ2rKq2B5Cgvrsc8MDbVgsbgrRovPrTDPRwl7B9pYj8Ca+YiZPWF6YM18NgX7zdnhhH5ssZqyJe6Iq6dXAOd9UAE0Aye4rFJWLkuzOWttrrryw3dISUpFArOiuV5oCqZ20aDArFeDE7ciTvZ0SzS+Tr8MLz48a8hUNDjCXbs1N1ekqWbQ1HMbkUuFvqD5NYy+wWIl9vVQc72GN12yQ7Aui3kygnSYdXe7u+2qtNl1T+ODcttPiXwH+SIEU/2e0932i0Ps23wqMTMbX1SQD/xNnCviQsPZJwh7E8+lE63JZpeiT/4JJhWlosqpLW1zBSN3bFNpeZ7GIFfYERSUy3KIWd6ObncMf/UrhQ9IQkGL0Sr1DrfjhLKS7QGuBYDIza68jHZhLWnONGWwB+asHlAE3BZZpPDyNMVr2itsSg85qyPdGKo7JZihgaFB8Ip+NSus5aJzxkSaxKoILRgqXXO/nJWmXX2SBVwzBVujvSmJWK4goyTX4lkTqV2J6rULn+xhzmlaTCE06KptmixWw4TIXGIKY+nwCV67YF6varMqwgZLm8SM2tm4SVJYjufsC97QGaOp+XPNn7MFfuE9BT/hEAsik8eK4sJvNVs1honPZzG2cd6nmY4GHmTrU1UCv+N/KLP/UEsDBBQAAgAIAGx6W1IkzEd3ywMAAKERAAAmAAAAdW5pdmVyc2FsL2h0bWxfcHVibGlzaGluZ19zZXR0aW5ncy54bWztWN2S2jYUvucpNO7kMng32TbJDrCzBdN4wgKDvWn2ihGWwJrIkivJEHLVp+mD5Ul6ZAFrdsnGm4aknekFAz7S+c453/kDWhcfMo6WVGkmRds7bZ54iIpEEiYWbe867j996SFtsCCYS0HbnpAeuug0Wnkx40ynETUGrmoEMEKf56btpcbk576/Wq2aTOfKnkpeGMDXzURmfq6opsJQ5eccr+HNrHOqvQ1CDQB4ZVJs1DqNBkIth3QlScEpYgQ8F8wGhflrk3HPd7dmOHm/ULIQpCu5VEgtZm3vp27QO+09395xSD2WUWEp0R0QWrE5x4Qw6wTmEftIUUrZIgVvT0/OPLRixKRt79mZhYHr/n2YEtyFji1MVwIHwmzwM2owwQa7R2dQ0TlVkAyqO0YVFED3ZJWbhn4wO4ETkbXAGUtiOEGWqbbXi6eToB9MgmE3mF5PBs7V2hpxGA+CWjqvb8bBZBAO30zj0WgQh+NbrTKGirctfz/wFhAkC1UNDxuDkxR4NFsaqpLtLWYLCieGLSFH9A4X84LzqMhzqcwtk1XhzrvPwLTmUuwRbJ/RTHKotDnmmkLTZDNKhjgDCsZ94aE58MLXbW+UU4EiLKDAmcGcJTsNXcy0YaYs7P7m9qVimCMoXuhAiq4i79amCyVJsdK06sv2RNuySjq/y4ITtJYF4uw9RUYioLTI4FNKUbX+0FzJrJRyrA3SnIHFJaMrSi5KgjaAnzN0AyayAjShHXNOjbPwR8E+ohmdSwW4FC+heUHOtMNvPgo4x1rfguKtj0+iQdgLpuGwF7x7YgPEZImhIx4HDkVEs9wcBR+vkZBmqwd0JLjQtEwKYaQ8qxNb8+vTsKtjyPM3ysYevmZZwfG3hN8RUoE+YsqPY+Uxif+iB7XNpnhZNrpt3hIaWpxBShwmHCQwrZjYzL0agAkWSAq+RjiBSazt2FgyWWiQuAHhoPXXe+j0oUzLpwXsarCoCFW1IE9Onz0/+/mXFy9fnTf9T3/+9fRBpc2OGnNszbkl1X1ws9XWvLNFv6D3wF68p9uXKrP1Sir64TAOJpfdOHwbxjfTOHgX7wOULNxfEC3fbqvDy8tuw7u7a/bjltd4ErytUwBDiL1W7QVRLbhRnVujN3VuTdy2HVc2bS0XYHou3DSA+clZxiD3R+uF71RdB78asQfLyxXkcarr30zVwUb8n6raVaUPTS0U0YxZpe80vqLr8Xg0icPhb+jqEuIOLwc/sIWj4Cr8dTToHZV1Vo/2/2Ct/lP63NPud+7eD9uWf/CfgAbI9/9W6TT+BlBLAwQUAAIACABseltSD7OexrABAABiBgAAHwAAAHVuaXZlcnNhbC9odG1sX3NraW5fc2V0dGluZ3MuanONlEFvgjAUx+9+CtNdF4PKZO6G4pIlHpZst2WHgk8klrZpK9MZv/soTC2lbNILff31/14f9H/s9csHJaj/1D9W79X8tTmvYqBja0wk3DcXSNdCrheQJNkK3rMcSEYBWUhx2XuJn65ILa3EzlBGtFKND28KuDT0EHPUgbgrKByy0gUWDvDLBe5dwe/z7p5xrvpMRq/jnVKMDhJGFVA1oEzkuGLQ3XP1mGe0YFaA+Add4wQaosOHmefPusirYujPo/HU5BKWc0wPS5ayQYyTbSrYjq5+84/1MOnNgYMov/m2BjwvHE48EyCZVC8KcjvxYrgYLUbdJBcgJfzmnUbhKJw4YYJjIIauH/iPfvgH2hBuN9Sii0xm6kwHo2Ac+CbNcQqtLs0X0TAaNzFaarW62Upecwr2quswnOADiFukGN/xGz4gFyzVHWmjgR5OlDC8ymhac9FUDyeni9WyXb9kZRqDmInV5a/w9DCZVjMa14xZ12zjuMp5l724vMGKKeflllbWpcsXXIZZ57WDt1uaZaTnepRtNnr+0UdYKZxs8tJDyoo/TS9wFpfcfIyi2Zbe6QdQSwMEFAACAAgAbHpbUpQTsyJpAAAAbgAAABwAAAB1bml2ZXJzYWwvbG9jYWxfc2V0dGluZ3MueG1sDcwxDoMwDEDRnVNY3int1oHAxlaW0gNYxEWRHBuRgOD2ZPvD02/7MwocvKVg6vD1eCKwzuaDLg5/01C/EVIm9SSm7FANoe+qVmwm+XLOBSZYhS7eJo4lMo8Uixx2EajhU17/wB6brroBUEsDBBQAAgAIAGx6W1Jj6b7xUg0AAC0dAAAXAAAAdW5pdmVyc2FsL3VuaXZlcnNhbC5wbmftmHtUk1e2wD+tT0S0Ork+AKlSFxYHEbmAhEd8EnzBFJAAAhEo0IKYYgiPPC1WbC0kTBV5B+0oEAN8FeQRIImMync1QC4lIUUewZsLkURIIISEhCSTdDpM566Zdf+490/++Na3zu+cffY+e++zzzrn2z8EITdb7bYCAGDzmcBTIQDwAREAVss3rDOTR8DNNPNvFTYEeQJo6LObMjfWJB+/cBwAntA2LcWtNbc3fhkYiQUAm+eWbxWEqf0MAOz+fObU8bDs2OlRP/CKNBKK46ypuo4pDC60+Z3Vx1szIh6uic49dnb7H6mtnkG870JWHQqM2/do77c/fbS25v43jkMX7DZGNtr1P1QGaN6OIIP30Ev9VD110yQj59DUYKlfU1K9R2rLI7WqjK0Bfc0mbD2jXAUAX28zGw48WOMAAMcOdK0347PL+Mv1VWQdwy2r6tJGfwBo65J9PFpC4B+yjCoPd5rstvPwschdiagstMXOR58zCz7LE75qc0Pym3/piLJ0CN5vNc/14xe4kKs9nzadtAyqFp5huSF7bX6daWJ5pqjKu78VMP68pLxlWlQ6UXTJ4KQcTZG/NCg6VRjXpFjOHtMsTUxoPu8nZaIN393i6vUU7aOJ1NLYZL+FYNOS65Yq4twrJoRYUj7fIZclpqSUkjurHUxMrrEcJa/VEzqYU9ICfQR/GrcwL3/PMOwSDYBfRFfXtCI4dPobaIy2aIQPGtT7wTgc5QIlhifwJ2sIYv0j9eC8yKO5CmcN6VO6JU/dlw2vKr9dITZWikkfWsMcYVb2+2HbmOOM/ywpZqgzjmYGqkUwW1zHjOk5QidByafuP4bwKYtu4fhLbOMbka7VwaHYG4dOkwhUuszTwS4DIFcaZq2GS4/VLxq8jONvRRTJOZ5e7sHXiHwXdk9OqUVGIQGl/2l2SPGqjTid7OLOpWOH2z7L3GAO1c9P4Z8gvHCN6L2N+CswGw/s+QJe2GG1LqXU7bHzG+cwmdiKJsz0OaaXeweG65/evpfjcDA7hSCBsdLFKaVC2I+hoTzUsz7wQSxlFLEePYrmM8ZjYmDE9x497iCFzPaQSJqrYHn2Ej9pS/qr5XCRrzr7B8Uwom6e7GW11dbWQvJMl4HW1JRL9s7qCm9/vPNtvAFbGHa3AAWgeD0aYYss0+ATMNqGwRFg8TXVosi9Hlc7BgfifA6hQca+VqpKFlGF39x8ZRTtHltZLkLrPx2uH27GeBgi2E6kxHQbgTATLLXP3QIAnvVBrx3KrSqtHlhxrW7aVHnb4bsDzfrlsS2Dn371KU14BLbTEHE6GBkrFsntkqMpow1SIZdEsGlKXxSSmis5MXyFgZmIX/S+n4IglEsMfuw+XatjYy6z2EGEehBu0avAZgjz9T5jXpwFt8JUA4ni4p73nnjl4ILOQwTvvtwg5Q+zk5bdz81wjnC2gwdNfvlul+ODPSBIGJp1DnNxX4dGIhFgNXePxYgZZnRzw8WKuh8SxyBOjCn8bni28AibuFaw83s1PGXIew0BX2n4UIC/Oipy8/AHqV9ME9LA6nsOtNDeBDCOHkXxC4eetoppBVAL6LnQImfbU6jKEc9Df3cKWGp1i1pkVS+EDh3cDY/obiupOfFDbrw6wo+Ce8T84DF3z42H8Y8TMiouPs3XCI0FNFHq43e7NPWcWJJg7sk4c1g9kiPW5eB8paSGROjgNQ8aOy+n2/AYV6AY0NIFXAmMXQafwVXIF1hp0Ud+sxfgsw6g50W7jG+ECTgCmWhd4nZoklG4808p9KjglyHoStnR3ZJEm+91eJumZdWZMlxBXCTqtfMPk6JrZ5RqLGSYkQo5ffL30zRNJX4zCddU42CrYQ56xXrUTas9U31IRILsiX/e/8zCcdlDbs3qK9ad7TGoQt3s7TK3j2SLKthDOn5m53GVAO/s3z3Nlz+W0vShx0P02VdLFzlR0qXs+poWrzEUT9AOGUqLp0pFkXw5M8nD0AnPNCeEuh1qg6t3B03zsjuSrHnk4BQDSXy0GUG6OfsPHi/wTllOAq/J2qG9WgC4PCB7OFLyp6Rb4x8A1y8w71xLoJb93wXMBfnFyN8KsldU5X1bLMi6aZYANuw3zwGcsFTt63+wiH109zfYvJEVXBPHrXtnQr5bdwn/8wYczlLzlfP/9BT4F4fDCl7BK3gFr+AVvIJX8ApewSt4Ba/gFfz/iGudNvpbrqmWu2owwoE038870jFy0TL4mfzk/zZJZ+YYXjF9S6zTIChu3AWQq1EyMabqoRJXsrR3B6TsNWmHbzmQlu4UIzV4B9N/SbegczS24NgdYUsPbgBqpKbai2PMF+jrorOnX8vWDI34i3VTGvSeCd7FA7dnEmqoiquFm8y37FhbXCIGd+LKjDvs30R4yXr0pQbeSJbsqMLyKNHpSYxWahdnKFz93OfopGYbbM/7X3mFSstaSKhk4koSkiBhFwpxWFtsUtNcjYrXO8YW564hG0qjkPXMwRzeFsfVQCEfxpFAMI7Ux6fBirPFKE2+ZTyWVN/RYl7uwVyF9kMiPyszGkZUy6NQthypwBMALp9W2iNyFYt9VGau4hPyqKwPs241MK46/neMae53XAcA4WvEs45auuJ9m7c2iDUhqQKAH/dpqQ5dGmIytLcrS87XrQKevfa7gbEub2dHTaqO5mIoVCP9TbpmnIkAf4yaKVsFXC8irBWjxgzdPA+juMq+Y5JfwFaPDbsGTabKMIPCRUxvG1VH+Ip9/oJr6I6A7gmZPJ1FfxPgIkKD5OJuL4R24TtoTNslMooTWs/Xq3YzcSNHJLOV6EsOoqhqhU+WtbxNLVK1y+TkOg6oW2DsqiKkyPxsTYJoUlX9veFK+6wtHPxXrcbj5wEggoVUClmyd28uP75jKoJvmTnMNPgm5hfdflZkk2+8k6hyeuf8+zc7CzUloaDirhB+tTRdr9ZBkK6NumrhZ7c6ScwkTv2kHuKz0WnEGRZDUdNfn/bvfdSOtWiDQ54nuUlhDQB1I45a8vxscGzD9NuXsHbhEWn1jYd9FPl/k62p7eC9XR/8ULyLX+zzk47VHKyuoFO/phbFYoLXXmZICzTiBHqosggeYIhwEF1UVsLzhPvts9gN5KBRNE00r+pmciU6PKH4PAndTOAgfWa2EQ0UO50tKNg0XOBvWd/CCwLdv9+1Y8cn8MDurVMl8q0MwxWzb+Wifr37up6jpP3gAq6TeyOeM5dFK70hd7O4k20wZuEmMnxjafbPyziycPluRCarvZ0gY3ckpVAItolLsazEzBE7osorsiiD3VY2yis2p8K1c8oCp7nErBj7fcxx+cE85uc7FeWgUlhU3T7qPnMpJvATeyfY9jTNah5rSpTFsLhzjBwzaofIjKSp3aLXilkJEQN/HJH74nBZ6rHpnjb6EQW/z5Js4aEPWm0JHhYdvDPYW6HeuEbKq4zCsKOCabdCXfx/EBsRuxH0oSdHmHpCqfGbOGQwur59wqOifFYdHd9MvVTdiobuo1MZgTOSKN78XLHd8zLZnX5G7C5xh1AiOo9MYkFInyy7bUTmlOm79FfmuvHapSuLh5m0S4adaubYNJaFdnmZfh8LnX15zK8meaS1Pcb5sFzOKct+AXmnmkNUgEb5qtNj/roExJahbk1qxVhApB95SrAA0XBjEq/Mmezvx5mY10Kkb/BF80rqBK+0sqXZn1gQrNimEA5Nt5UgoryRJ5FnKrfTeAuGhGd11WDQIN5nH1V7NPkCl3OufjCdN7/go+0+iCW9xMCIUurbNmospw7/GVmRWSNuugYyn/jYbOHMXi/oR5kGRao5i8NCpPeYKuhczT7GDUZGWLQ7trAuCbbZHhB1n71guvYiFiI+UtIHQEWIJfBMyTBKqpMqGvzySCPwTviS3JgzRFiDVoSWOpruDc1+jNLqbJ8KNjWAesRT4ZwlHqlKYT5iR3g4Kqev1zlwMvL0SbTygGGW42YdgO0MO5yv29Fm52bQHWqOglya4BxsLQ2SPkn4mUZ769GAITtgNnPwVUgNEcz0HeIrC/q9olw2mSuVZgOnzOjdFoLKaWCtbrL6Pifo9EmTXdzLAEO+KOHJkSB00WNpH20Uq1PHpJjjOymYtSfE+/qbXaLFZqiXhDod+50es5Gj85cxv50YQ8Vn+UYqhXVj+cJrFqPBceZ2lTH7srd6k68/TRW5Xiz3lbjmMRRgqhH55/1Nkle5mM6v/X61xcofi18jVlXaB28j1sSDdffWA9dhXVlLGyxVlj7vWFlsY47nBo4EqfQTD6VfVI7q3WuZjDRzGt0e9yH/IopaK14qT6OWhHJ7twPAch111lK1F9wlPVyXjQAQ8Jv6/MjY8OJD0wMhHOJGmku3+9/UNdiYt7V2WZnlITg7zfel4q62k9+MiFffzOJ0RtNYCkH62F/7iKobGNfgvF5SkpPzKe1Az4xr6+8sB0s4R1vpVez0YnJhcTCYa5o7gJ55h37/+VX9xL1fDrPXEFfLYp7Norc3tm4nTNda+ky/9P3jS/G/eED+53ifn++S64Hb2FpyiHiXuQ2cOR10quHE5dy/AFBLAwQUAAIACABseltSO30nsUwAAABqAAAAGwAAAHVuaXZlcnNhbC91bml2ZXJzYWwucG5nLnhtbLOxr8jNUShLLSrOzM+zVTLUM1Cyt+PlsikoSi3LTC1XqACKAQUhQEmh0lbJxAjBLc9MKcmwVbIws0CIZaRmpmeU2CqZmSL06QONBABQSwECAAAUAAIACACTBpdQNmFYAkcDAADhCQAAFAAAAAAAAAABAAAAAAAAAAAAdW5pdmVyc2FsL3BsYXllci54bWxQSwECAAAUAAIACABseltSI6WIQhwGAABBFwAAHQAAAAAAAAABAAAAAAB5AwAAdW5pdmVyc2FsL2NvbW1vbl9tZXNzYWdlcy5sbmdQSwECAAAUAAIACABseltSc2py5qUAAACCAQAALgAAAAAAAAABAAAAAADQCQAAdW5pdmVyc2FsL3BsYXliYWNrX2FuZF9uYXZpZ2F0aW9uX3NldHRpbmdzLnhtbFBLAQIAABQAAgAIAGx6W1JJxdFM0QMAABcSAAAnAAAAAAAAAAEAAAAAAMEKAAB1bml2ZXJzYWwvZmxhc2hfcHVibGlzaGluZ19zZXR0aW5ncy54bWxQSwECAAAUAAIACABseltStEeMLXQDAACoDAAAIQAAAAAAAAABAAAAAADXDgAAdW5pdmVyc2FsL2ZsYXNoX3NraW5fc2V0dGluZ3MueG1sUEsBAgAAFAACAAgAbHpbUiTMR3fLAwAAoREAACYAAAAAAAAAAQAAAAAAihIAAHVuaXZlcnNhbC9odG1sX3B1Ymxpc2hpbmdfc2V0dGluZ3MueG1sUEsBAgAAFAACAAgAbHpbUg+znsawAQAAYgYAAB8AAAAAAAAAAQAAAAAAmRYAAHVuaXZlcnNhbC9odG1sX3NraW5fc2V0dGluZ3MuanNQSwECAAAUAAIACABseltSlBOzImkAAABuAAAAHAAAAAAAAAABAAAAAACGGAAAdW5pdmVyc2FsL2xvY2FsX3NldHRpbmdzLnhtbFBLAQIAABQAAgAIAGx6W1Jj6b7xUg0AAC0dAAAXAAAAAAAAAAAAAAAAACkZAAB1bml2ZXJzYWwvdW5pdmVyc2FsLnBuZ1BLAQIAABQAAgAIAGx6W1I7fSexTAAAAGoAAAAbAAAAAAAAAAEAAAAAALAmAAB1bml2ZXJzYWwvdW5pdmVyc2FsLnBuZy54bWxQSwUGAAAAAAoACgAGAwAANScAAAAA"/>
  <p:tag name="ISPRING_ULTRA_SCORM_COURCE_TITLE" val="MCS Model of Care for Special Needs Plans (SNP)2021 Annual training"/>
  <p:tag name="ISPRING_SCORM_ENDPOINT" val="&lt;endpoint&gt;&lt;enable&gt;0&lt;/enable&gt;&lt;lrs&gt;http://&lt;/lrs&gt;&lt;auth&gt;0&lt;/auth&gt;&lt;login&gt;&lt;/login&gt;&lt;password&gt;&lt;/password&gt;&lt;key&gt;&lt;/key&gt;&lt;name&gt;&lt;/name&gt;&lt;email&gt;&lt;/email&gt;&lt;/endpoint&gt;&#10;"/>
  <p:tag name="ISPRING_SCORM_RATE_QUIZZES" val="0"/>
  <p:tag name="ISPRING_SCORM_PASSING_SCORE" val="0.000000"/>
  <p:tag name="ISPRING_OUTPUT_FOLDER" val="[[&quot;Ѿ\uFFFD\n{EBA4C4E4-C46C-4B0E-8E43-CB30DCF985AE}&quot;,&quot;C:\\Users\\ytrinidad\\Documents\\CORNERSTONE\\Presentaciones\\MOC 2021&quot;]]"/>
  <p:tag name="ISPRING_PRESENTATION_TITLE" val="MCS Model of Care for Special Needs Plans (SNP)2021 Annual training"/>
</p:tagLst>
</file>

<file path=ppt/tags/tag2.xml><?xml version="1.0" encoding="utf-8"?>
<p:tagLst xmlns:a="http://schemas.openxmlformats.org/drawingml/2006/main" xmlns:r="http://schemas.openxmlformats.org/officeDocument/2006/relationships" xmlns:p="http://schemas.openxmlformats.org/presentationml/2006/main">
  <p:tag name="ISPRING_CONTENTLIB_ASSET_META" val="{&quot;ai&quot;:&quot;SzQvxHbJm7KcRnaokN8bPQ&quot;,&quot;gi&quot;:&quot;3gLfLp6utakXyrCkxKWrGg&quot;,&quot;ti&quot;:&quot;characters&quot;,&quot;vs&quot;:{&quot;f&quot;:[3217,702],&quot;i&quot;:{&quot;d&quot;:&quot;SzQvxHbJm7KcRnaokN8bPQ&quot;,&quot;p&quot;:true}}}"/>
</p:tagLst>
</file>

<file path=ppt/theme/theme1.xml><?xml version="1.0" encoding="utf-8"?>
<a:theme xmlns:a="http://schemas.openxmlformats.org/drawingml/2006/main" name="1_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MCS Classicare 2025 final">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a:spAutoFit/>
      </a:bodyPr>
      <a:lstStyle>
        <a:defPPr algn="ctr">
          <a:defRPr sz="3600" b="1" kern="0" dirty="0">
            <a:solidFill>
              <a:srgbClr val="C6E5CE"/>
            </a:solidFill>
            <a:latin typeface="Gill Sans MT" panose="020B0502020104020203" pitchFamily="34" charset="0"/>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50A1D9230D0F94C8D6375822FF46490" ma:contentTypeVersion="12" ma:contentTypeDescription="Create a new document." ma:contentTypeScope="" ma:versionID="f77a476b760d1b51c5d1e2b67f9d1b61">
  <xsd:schema xmlns:xsd="http://www.w3.org/2001/XMLSchema" xmlns:xs="http://www.w3.org/2001/XMLSchema" xmlns:p="http://schemas.microsoft.com/office/2006/metadata/properties" xmlns:ns3="5428c596-4336-4715-92b4-9c4317dd2e2f" xmlns:ns4="664f0fe0-f203-4d33-8117-7869c9e4148d" targetNamespace="http://schemas.microsoft.com/office/2006/metadata/properties" ma:root="true" ma:fieldsID="7f88f14effbb01cb6dcc7cbd80a97c67" ns3:_="" ns4:_="">
    <xsd:import namespace="5428c596-4336-4715-92b4-9c4317dd2e2f"/>
    <xsd:import namespace="664f0fe0-f203-4d33-8117-7869c9e4148d"/>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28c596-4336-4715-92b4-9c4317dd2e2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4f0fe0-f203-4d33-8117-7869c9e4148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9527C7-77C7-450C-BEF0-1580DC2ED4EA}">
  <ds:schemaRefs>
    <ds:schemaRef ds:uri="http://schemas.microsoft.com/office/2006/metadata/properties"/>
    <ds:schemaRef ds:uri="http://purl.org/dc/elements/1.1/"/>
    <ds:schemaRef ds:uri="http://schemas.microsoft.com/office/2006/documentManagement/types"/>
    <ds:schemaRef ds:uri="664f0fe0-f203-4d33-8117-7869c9e4148d"/>
    <ds:schemaRef ds:uri="http://schemas.microsoft.com/office/infopath/2007/PartnerControls"/>
    <ds:schemaRef ds:uri="http://purl.org/dc/terms/"/>
    <ds:schemaRef ds:uri="http://purl.org/dc/dcmitype/"/>
    <ds:schemaRef ds:uri="http://schemas.openxmlformats.org/package/2006/metadata/core-properties"/>
    <ds:schemaRef ds:uri="5428c596-4336-4715-92b4-9c4317dd2e2f"/>
    <ds:schemaRef ds:uri="http://www.w3.org/XML/1998/namespace"/>
  </ds:schemaRefs>
</ds:datastoreItem>
</file>

<file path=customXml/itemProps2.xml><?xml version="1.0" encoding="utf-8"?>
<ds:datastoreItem xmlns:ds="http://schemas.openxmlformats.org/officeDocument/2006/customXml" ds:itemID="{0240B8BF-AF19-4D6F-ACF5-E1640CFF35AC}">
  <ds:schemaRefs>
    <ds:schemaRef ds:uri="http://schemas.microsoft.com/sharepoint/v3/contenttype/forms"/>
  </ds:schemaRefs>
</ds:datastoreItem>
</file>

<file path=customXml/itemProps3.xml><?xml version="1.0" encoding="utf-8"?>
<ds:datastoreItem xmlns:ds="http://schemas.openxmlformats.org/officeDocument/2006/customXml" ds:itemID="{9EDE88C0-F0CF-4296-816E-09FF82614E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428c596-4336-4715-92b4-9c4317dd2e2f"/>
    <ds:schemaRef ds:uri="664f0fe0-f203-4d33-8117-7869c9e414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PPT Corp_ MCS Classicare (2023) Sello 5 estrellas</Template>
  <TotalTime>64433</TotalTime>
  <Words>3785</Words>
  <Application>Microsoft Macintosh PowerPoint</Application>
  <PresentationFormat>Widescreen</PresentationFormat>
  <Paragraphs>351</Paragraphs>
  <Slides>31</Slides>
  <Notes>31</Notes>
  <HiddenSlides>0</HiddenSlides>
  <MMClips>0</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31</vt:i4>
      </vt:variant>
    </vt:vector>
  </HeadingPairs>
  <TitlesOfParts>
    <vt:vector size="49" baseType="lpstr">
      <vt:lpstr>Aptos</vt:lpstr>
      <vt:lpstr>Aptos Display</vt:lpstr>
      <vt:lpstr>Arial</vt:lpstr>
      <vt:lpstr>Calibri</vt:lpstr>
      <vt:lpstr>Calibri Light</vt:lpstr>
      <vt:lpstr>Courier New</vt:lpstr>
      <vt:lpstr>DIN Condensed Light</vt:lpstr>
      <vt:lpstr>Gill Sans</vt:lpstr>
      <vt:lpstr>Gill Sans MT</vt:lpstr>
      <vt:lpstr>Gill Sans MT Light</vt:lpstr>
      <vt:lpstr>Microsoft Himalaya</vt:lpstr>
      <vt:lpstr>Roboto</vt:lpstr>
      <vt:lpstr>Wingdings</vt:lpstr>
      <vt:lpstr>1_Office Theme 2013 - 2022</vt:lpstr>
      <vt:lpstr>MCS Classicare 2025 final</vt:lpstr>
      <vt:lpstr>1_Office Theme</vt:lpstr>
      <vt:lpstr>Office Theme 2013 - 2022</vt:lpstr>
      <vt:lpstr>Office Theme</vt:lpstr>
      <vt:lpstr>ADIESTRAMIENTO DEL MODELO DE CUIDADO  PARA PLANES DE NECESIDADES ESPECIALES 2025</vt:lpstr>
      <vt:lpstr>Objetivos</vt:lpstr>
      <vt:lpstr>Definiciones</vt:lpstr>
      <vt:lpstr>Trasfondo de los Planes de Necesidades Especiales (SNP)</vt:lpstr>
      <vt:lpstr>Modelo de Cuidado (MOC)</vt:lpstr>
      <vt:lpstr>Planes MCS Classicare SNP 2025</vt:lpstr>
      <vt:lpstr>Modelo de Cuidado (MOC)</vt:lpstr>
      <vt:lpstr>Descripción de la población SNP</vt:lpstr>
      <vt:lpstr>MOC 1: Descripción de la población SNP Población más vulnerable D-SNP y C-SNP</vt:lpstr>
      <vt:lpstr>MOC 1: Descripción de la población SNP Servicios especializados para la población D-SNP y C-SNP</vt:lpstr>
      <vt:lpstr>Coordinación de cuidado</vt:lpstr>
      <vt:lpstr>MOC 2: Coordinación de Cuidado</vt:lpstr>
      <vt:lpstr>MOC 2: Coordinación de Cuidado Evaluación de Riesgo de Salud</vt:lpstr>
      <vt:lpstr>MOC 2: Coordinación de Cuidado Evaluación de Riesgo de Salud</vt:lpstr>
      <vt:lpstr>MOC 2: Coordinación de Cuidado Encuentros cara a cara (face-to-face encounters)</vt:lpstr>
      <vt:lpstr>MOC 2: Coordinación de Cuidado  Equipos de Cuidado Interdisciplinario</vt:lpstr>
      <vt:lpstr>MOC 2: Coordinación de Cuidado  Equipos de Cuidado Interdisciplinario (cont.)</vt:lpstr>
      <vt:lpstr>MOC 2: Coordinación de Cuidado Plan de Cuidado Individualizado</vt:lpstr>
      <vt:lpstr>MOC 2: Coordinación de Cuidado Plan de Cuidado Individualizado  (cont.)</vt:lpstr>
      <vt:lpstr>MOC 2: Coordinación de Cuidado  Transición de Cuidado</vt:lpstr>
      <vt:lpstr>MOC 2: Coordinación de Cuidado  Transición de Cuidado (cont.)</vt:lpstr>
      <vt:lpstr>Red del  proveedor</vt:lpstr>
      <vt:lpstr>MOC 3: Red del Proveedor</vt:lpstr>
      <vt:lpstr>MOC 3: Red del Proveedor Rol del médico primario y especialistas</vt:lpstr>
      <vt:lpstr>MOC 3: Red del Proveedor Provinet: Herramienta para proveedores</vt:lpstr>
      <vt:lpstr>Medidas de calidad y mejoramiento de desempeño</vt:lpstr>
      <vt:lpstr>MOC 4: Medidas de Calidad y Mejoramiento de Desempeño</vt:lpstr>
      <vt:lpstr>MOC 4: Medidas de Calidad y Mejoramiento de Desempeño (cont.) </vt:lpstr>
      <vt:lpstr>Todos tenemos un rol integral muy importante y debemos:</vt:lpstr>
      <vt:lpstr>Referencias</vt:lpstr>
      <vt:lpstr>¡Estamos para servirle!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ADIESTRAMIENTO DEL MODELO DE CUIDADO   PARA PLANES DE NECESIDADES ESPECIALES 2025  </dc:title>
  <dc:subject>2025 MOC Provider Training (Spanish)</dc:subject>
  <dc:creator>Marta Michelle Colon</dc:creator>
  <cp:keywords/>
  <dc:description/>
  <cp:lastModifiedBy>Ginny E. Hong</cp:lastModifiedBy>
  <cp:revision>726</cp:revision>
  <cp:lastPrinted>2019-02-12T12:35:45Z</cp:lastPrinted>
  <dcterms:created xsi:type="dcterms:W3CDTF">2018-09-10T20:12:20Z</dcterms:created>
  <dcterms:modified xsi:type="dcterms:W3CDTF">2025-06-11T17:16:53Z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0x010100350A1D9230D0F94C8D6375822FF46490</vt:lpwstr>
  </property>
  <property fmtid="{D5CDD505-2E9C-101B-9397-08002B2CF9AE}" pid="3" name="MSIP_Label_b0b638e0-f50f-48bd-992f-bcb55031a99f_Enabled">
    <vt:lpwstr>true</vt:lpwstr>
  </property>
  <property fmtid="{D5CDD505-2E9C-101B-9397-08002B2CF9AE}" pid="4" name="MSIP_Label_b0b638e0-f50f-48bd-992f-bcb55031a99f_SetDate">
    <vt:lpwstr>2025-04-17T17:04:47Z</vt:lpwstr>
  </property>
  <property fmtid="{D5CDD505-2E9C-101B-9397-08002B2CF9AE}" pid="5" name="MSIP_Label_b0b638e0-f50f-48bd-992f-bcb55031a99f_Method">
    <vt:lpwstr>Standard</vt:lpwstr>
  </property>
  <property fmtid="{D5CDD505-2E9C-101B-9397-08002B2CF9AE}" pid="6" name="MSIP_Label_b0b638e0-f50f-48bd-992f-bcb55031a99f_Name">
    <vt:lpwstr>Confidential Default</vt:lpwstr>
  </property>
  <property fmtid="{D5CDD505-2E9C-101B-9397-08002B2CF9AE}" pid="7" name="MSIP_Label_b0b638e0-f50f-48bd-992f-bcb55031a99f_SiteId">
    <vt:lpwstr>f45ccc07-e57e-4d15-bf6f-f6cbccd2d395</vt:lpwstr>
  </property>
  <property fmtid="{D5CDD505-2E9C-101B-9397-08002B2CF9AE}" pid="8" name="MSIP_Label_b0b638e0-f50f-48bd-992f-bcb55031a99f_ActionId">
    <vt:lpwstr>d1ccff71-f92a-4a0b-8f87-c6590245e0a6</vt:lpwstr>
  </property>
  <property fmtid="{D5CDD505-2E9C-101B-9397-08002B2CF9AE}" pid="9" name="MSIP_Label_b0b638e0-f50f-48bd-992f-bcb55031a99f_ContentBits">
    <vt:lpwstr>0</vt:lpwstr>
  </property>
  <property fmtid="{D5CDD505-2E9C-101B-9397-08002B2CF9AE}" pid="10" name="MSIP_Label_b0b638e0-f50f-48bd-992f-bcb55031a99f_Tag">
    <vt:lpwstr>10, 3, 0, 1</vt:lpwstr>
  </property>
</Properties>
</file>