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xml" ContentType="application/vnd.openxmlformats-officedocument.presentationml.tags+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7" r:id="rId4"/>
    <p:sldMasterId id="2147484024" r:id="rId5"/>
    <p:sldMasterId id="2147484032" r:id="rId6"/>
    <p:sldMasterId id="2147484044" r:id="rId7"/>
    <p:sldMasterId id="2147484051" r:id="rId8"/>
  </p:sldMasterIdLst>
  <p:notesMasterIdLst>
    <p:notesMasterId r:id="rId40"/>
  </p:notesMasterIdLst>
  <p:handoutMasterIdLst>
    <p:handoutMasterId r:id="rId41"/>
  </p:handoutMasterIdLst>
  <p:sldIdLst>
    <p:sldId id="257" r:id="rId9"/>
    <p:sldId id="2134804704" r:id="rId10"/>
    <p:sldId id="2134804705" r:id="rId11"/>
    <p:sldId id="2134804706" r:id="rId12"/>
    <p:sldId id="2134804707" r:id="rId13"/>
    <p:sldId id="2134804708" r:id="rId14"/>
    <p:sldId id="2134804740" r:id="rId15"/>
    <p:sldId id="2134804736" r:id="rId16"/>
    <p:sldId id="2134804711" r:id="rId17"/>
    <p:sldId id="2134804712" r:id="rId18"/>
    <p:sldId id="2134804737" r:id="rId19"/>
    <p:sldId id="2134804713" r:id="rId20"/>
    <p:sldId id="2134804714" r:id="rId21"/>
    <p:sldId id="2134804730" r:id="rId22"/>
    <p:sldId id="2134804715" r:id="rId23"/>
    <p:sldId id="2134804716" r:id="rId24"/>
    <p:sldId id="2134804731" r:id="rId25"/>
    <p:sldId id="2134804717" r:id="rId26"/>
    <p:sldId id="2134804732" r:id="rId27"/>
    <p:sldId id="2134804718" r:id="rId28"/>
    <p:sldId id="2134804733" r:id="rId29"/>
    <p:sldId id="2134804738" r:id="rId30"/>
    <p:sldId id="2134804719" r:id="rId31"/>
    <p:sldId id="2134804720" r:id="rId32"/>
    <p:sldId id="2134804721" r:id="rId33"/>
    <p:sldId id="2134804739" r:id="rId34"/>
    <p:sldId id="2134804722" r:id="rId35"/>
    <p:sldId id="2134804723" r:id="rId36"/>
    <p:sldId id="2134804724" r:id="rId37"/>
    <p:sldId id="2134804735" r:id="rId38"/>
    <p:sldId id="2134804726" r:id="rId39"/>
  </p:sldIdLst>
  <p:sldSz cx="12192000" cy="6858000"/>
  <p:notesSz cx="6858000" cy="9296400"/>
  <p:custDataLst>
    <p:tags r:id="rId42"/>
  </p:custDataLst>
  <p:defaultTex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C7E70F-0CBD-CD8F-9CB5-3E17EBDE9846}" name="Shaira Calderon Davila" initials="SCD" userId="S::SCalderon@medicalcardsystem.com::b50bd2b3-acb9-45c9-a131-065f47f228ce" providerId="AD"/>
  <p188:author id="{DF9ABE69-158B-4DB5-9031-3A794B4030C1}" name="Marcos Mejias Ortiz" initials="MM" userId="S::MMejiasO@medicalcardsystem.com::4cb3f528-770e-4e9a-b062-a073bfec7dd5" providerId="AD"/>
  <p188:author id="{838C29D9-7BB9-A9E1-4D40-797D6519658E}" name="Emmanuel Carrasquillo Morales" initials="EC" userId="S::ECarrasquilloM@medicalcardsystem.com::5310d319-2ea1-4bf6-af18-94dca798d1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oida Rosario Rivera" initials="LRR" lastIdx="12" clrIdx="6">
    <p:extLst>
      <p:ext uri="{19B8F6BF-5375-455C-9EA6-DF929625EA0E}">
        <p15:presenceInfo xmlns:p15="http://schemas.microsoft.com/office/powerpoint/2012/main" userId="S::lr0803@medicalcardsystem.com::3300329b-aec6-4b2d-9463-9433840a47cc" providerId="AD"/>
      </p:ext>
    </p:extLst>
  </p:cmAuthor>
  <p:cmAuthor id="1" name="Arleen Nieves Vazquez" initials="ANV" lastIdx="183" clrIdx="0">
    <p:extLst>
      <p:ext uri="{19B8F6BF-5375-455C-9EA6-DF929625EA0E}">
        <p15:presenceInfo xmlns:p15="http://schemas.microsoft.com/office/powerpoint/2012/main" userId="S-1-5-21-49350932-617294154-11539462-33696" providerId="AD"/>
      </p:ext>
    </p:extLst>
  </p:cmAuthor>
  <p:cmAuthor id="8" name="Grisel Santos Cotto" initials="GSC" lastIdx="17" clrIdx="7">
    <p:extLst>
      <p:ext uri="{19B8F6BF-5375-455C-9EA6-DF929625EA0E}">
        <p15:presenceInfo xmlns:p15="http://schemas.microsoft.com/office/powerpoint/2012/main" userId="S::gs5482@medicalcardsystem.com::a0c02675-55ee-411a-86b2-87ed7f74c09b" providerId="AD"/>
      </p:ext>
    </p:extLst>
  </p:cmAuthor>
  <p:cmAuthor id="2" name="Gina Hernandez" initials="GH" lastIdx="117" clrIdx="1">
    <p:extLst>
      <p:ext uri="{19B8F6BF-5375-455C-9EA6-DF929625EA0E}">
        <p15:presenceInfo xmlns:p15="http://schemas.microsoft.com/office/powerpoint/2012/main" userId="527c358851cda8fa" providerId="Windows Live"/>
      </p:ext>
    </p:extLst>
  </p:cmAuthor>
  <p:cmAuthor id="3" name="Dalia Cabrera Orengo" initials="DCO" lastIdx="59" clrIdx="2">
    <p:extLst>
      <p:ext uri="{19B8F6BF-5375-455C-9EA6-DF929625EA0E}">
        <p15:presenceInfo xmlns:p15="http://schemas.microsoft.com/office/powerpoint/2012/main" userId="S-1-5-21-49350932-617294154-11539462-13736" providerId="AD"/>
      </p:ext>
    </p:extLst>
  </p:cmAuthor>
  <p:cmAuthor id="4" name="Gilberto Negron Rivera" initials="GNR" lastIdx="5" clrIdx="3">
    <p:extLst>
      <p:ext uri="{19B8F6BF-5375-455C-9EA6-DF929625EA0E}">
        <p15:presenceInfo xmlns:p15="http://schemas.microsoft.com/office/powerpoint/2012/main" userId="S-1-5-21-49350932-617294154-11539462-38111" providerId="AD"/>
      </p:ext>
    </p:extLst>
  </p:cmAuthor>
  <p:cmAuthor id="5" name="Milly Vega Perez" initials="MVP" lastIdx="2" clrIdx="4">
    <p:extLst>
      <p:ext uri="{19B8F6BF-5375-455C-9EA6-DF929625EA0E}">
        <p15:presenceInfo xmlns:p15="http://schemas.microsoft.com/office/powerpoint/2012/main" userId="S::mv2812@medicalcardsystem.com::ecfe3dcf-9bd1-467c-babf-f5db20486a4b" providerId="AD"/>
      </p:ext>
    </p:extLst>
  </p:cmAuthor>
  <p:cmAuthor id="6" name="Shaira Calderon Davila" initials="SCD" lastIdx="90" clrIdx="5">
    <p:extLst>
      <p:ext uri="{19B8F6BF-5375-455C-9EA6-DF929625EA0E}">
        <p15:presenceInfo xmlns:p15="http://schemas.microsoft.com/office/powerpoint/2012/main" userId="S::SCalderon@medicalcardsystem.com::b50bd2b3-acb9-45c9-a131-065f47f228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4EA72E"/>
    <a:srgbClr val="005432"/>
    <a:srgbClr val="709F1D"/>
    <a:srgbClr val="00A160"/>
    <a:srgbClr val="96C93E"/>
    <a:srgbClr val="FFFFFF"/>
    <a:srgbClr val="99FFCC"/>
    <a:srgbClr val="00FF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80" autoAdjust="0"/>
    <p:restoredTop sz="96316"/>
  </p:normalViewPr>
  <p:slideViewPr>
    <p:cSldViewPr snapToGrid="0">
      <p:cViewPr>
        <p:scale>
          <a:sx n="104" d="100"/>
          <a:sy n="104" d="100"/>
        </p:scale>
        <p:origin x="-144" y="872"/>
      </p:cViewPr>
      <p:guideLst/>
    </p:cSldViewPr>
  </p:slideViewPr>
  <p:outlineViewPr>
    <p:cViewPr>
      <p:scale>
        <a:sx n="33" d="100"/>
        <a:sy n="33" d="100"/>
      </p:scale>
      <p:origin x="0" y="-2224"/>
    </p:cViewPr>
  </p:outlineViewPr>
  <p:notesTextViewPr>
    <p:cViewPr>
      <p:scale>
        <a:sx n="1" d="1"/>
        <a:sy n="1" d="1"/>
      </p:scale>
      <p:origin x="0" y="0"/>
    </p:cViewPr>
  </p:notesTextViewPr>
  <p:notesViewPr>
    <p:cSldViewPr snapToGrid="0">
      <p:cViewPr varScale="1">
        <p:scale>
          <a:sx n="51" d="100"/>
          <a:sy n="51" d="100"/>
        </p:scale>
        <p:origin x="28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141E2-8D53-4D78-9001-20762F802EF8}" type="doc">
      <dgm:prSet loTypeId="urn:microsoft.com/office/officeart/2005/8/layout/hProcess7" loCatId="process" qsTypeId="urn:microsoft.com/office/officeart/2005/8/quickstyle/simple1" qsCatId="simple" csTypeId="urn:microsoft.com/office/officeart/2005/8/colors/accent6_1" csCatId="accent6" phldr="1"/>
      <dgm:spPr/>
      <dgm:t>
        <a:bodyPr/>
        <a:lstStyle/>
        <a:p>
          <a:endParaRPr lang="en-US"/>
        </a:p>
      </dgm:t>
    </dgm:pt>
    <dgm:pt modelId="{75100860-B53A-4B25-987E-22D03A7BEFE2}">
      <dgm:prSet phldrT="[Text]" custT="1"/>
      <dgm:spPr>
        <a:noFill/>
      </dgm:spPr>
      <dgm:t>
        <a:bodyPr vert="vert" lIns="0" tIns="0" rIns="640080" bIns="182880" anchor="ctr"/>
        <a:lstStyle/>
        <a:p>
          <a:pPr algn="ctr"/>
          <a:r>
            <a:rPr lang="en-US" sz="2000" b="1" i="0" noProof="0" dirty="0">
              <a:solidFill>
                <a:schemeClr val="tx1"/>
              </a:solidFill>
              <a:effectLst/>
              <a:latin typeface="Gill Sans MT" panose="020B0502020104020203" pitchFamily="34" charset="0"/>
            </a:rPr>
            <a:t>2003</a:t>
          </a:r>
          <a:endParaRPr lang="en-US" sz="2400" b="1" i="0" noProof="0" dirty="0">
            <a:solidFill>
              <a:schemeClr val="tx1"/>
            </a:solidFill>
            <a:effectLst/>
            <a:latin typeface="Gill Sans MT" panose="020B0502020104020203" pitchFamily="34" charset="0"/>
          </a:endParaRPr>
        </a:p>
      </dgm:t>
    </dgm:pt>
    <dgm:pt modelId="{6EB004CC-06AE-4B7F-BADD-1649AEC444AE}" type="parTrans" cxnId="{54591D12-A5CE-4C4F-953E-3A0C2EE4B048}">
      <dgm:prSet/>
      <dgm:spPr/>
      <dgm:t>
        <a:bodyPr/>
        <a:lstStyle/>
        <a:p>
          <a:endParaRPr lang="en-US">
            <a:latin typeface="Gill Sans MT" panose="020B0502020104020203" pitchFamily="34" charset="0"/>
          </a:endParaRPr>
        </a:p>
      </dgm:t>
    </dgm:pt>
    <dgm:pt modelId="{8F99D09B-71C6-40E4-AE1D-ADDF05299D72}" type="sibTrans" cxnId="{54591D12-A5CE-4C4F-953E-3A0C2EE4B048}">
      <dgm:prSet/>
      <dgm:spPr>
        <a:noFill/>
      </dgm:spPr>
      <dgm:t>
        <a:bodyPr/>
        <a:lstStyle/>
        <a:p>
          <a:endParaRPr lang="en-US">
            <a:latin typeface="Gill Sans MT" panose="020B0502020104020203" pitchFamily="34" charset="0"/>
          </a:endParaRPr>
        </a:p>
      </dgm:t>
    </dgm:pt>
    <dgm:pt modelId="{B628EF18-05DC-4466-8480-8F60CD512FB6}">
      <dgm:prSet phldrT="[Text]" custT="1"/>
      <dgm:spPr/>
      <dgm:t>
        <a:bodyPr/>
        <a:lstStyle/>
        <a:p>
          <a:pPr marL="0" indent="0" algn="just"/>
          <a:endParaRPr lang="en-US" sz="1800" noProof="0" dirty="0">
            <a:latin typeface="Gill Sans MT" panose="020B0502020104020203" pitchFamily="34" charset="0"/>
          </a:endParaRPr>
        </a:p>
        <a:p>
          <a:pPr marL="0" indent="0" algn="just"/>
          <a:r>
            <a:rPr lang="en-US" sz="1600" noProof="0" dirty="0">
              <a:solidFill>
                <a:schemeClr val="tx1"/>
              </a:solidFill>
              <a:latin typeface="Gill Sans MT" panose="020B0502020104020203" pitchFamily="34" charset="0"/>
            </a:rPr>
            <a:t>Under the </a:t>
          </a:r>
          <a:r>
            <a:rPr lang="en-US" sz="1600" i="1" noProof="0" dirty="0">
              <a:solidFill>
                <a:schemeClr val="tx1"/>
              </a:solidFill>
              <a:latin typeface="Gill Sans MT" panose="020B0502020104020203" pitchFamily="34" charset="0"/>
            </a:rPr>
            <a:t>Medicare Modernization Act</a:t>
          </a:r>
          <a:r>
            <a:rPr lang="en-US" sz="1600" noProof="0" dirty="0">
              <a:solidFill>
                <a:schemeClr val="tx1"/>
              </a:solidFill>
              <a:latin typeface="Gill Sans MT" panose="020B0502020104020203" pitchFamily="34" charset="0"/>
            </a:rPr>
            <a:t>, the U.S. Congress developed the Special Needs Plan (SNP) as part of the requirements for </a:t>
          </a:r>
          <a:r>
            <a:rPr lang="en-US" sz="1600" i="1" noProof="0" dirty="0">
              <a:solidFill>
                <a:schemeClr val="tx1"/>
              </a:solidFill>
              <a:latin typeface="Gill Sans MT" panose="020B0502020104020203" pitchFamily="34" charset="0"/>
            </a:rPr>
            <a:t>Medicare Advantage plans (MA).</a:t>
          </a:r>
        </a:p>
        <a:p>
          <a:pPr marL="0" indent="0" algn="just"/>
          <a:endParaRPr lang="en-US" sz="1800" i="1" noProof="0" dirty="0">
            <a:latin typeface="Gill Sans MT" panose="020B0502020104020203" pitchFamily="34" charset="0"/>
          </a:endParaRPr>
        </a:p>
      </dgm:t>
    </dgm:pt>
    <dgm:pt modelId="{44E956D4-DD4E-4F3C-B9E1-5D4E58027785}" type="parTrans" cxnId="{AF04D188-0450-44E6-872D-4CD887B227D0}">
      <dgm:prSet/>
      <dgm:spPr/>
      <dgm:t>
        <a:bodyPr/>
        <a:lstStyle/>
        <a:p>
          <a:endParaRPr lang="en-US">
            <a:latin typeface="Gill Sans MT" panose="020B0502020104020203" pitchFamily="34" charset="0"/>
          </a:endParaRPr>
        </a:p>
      </dgm:t>
    </dgm:pt>
    <dgm:pt modelId="{CA6BB484-E931-48A1-B44A-82F8610853CD}" type="sibTrans" cxnId="{AF04D188-0450-44E6-872D-4CD887B227D0}">
      <dgm:prSet/>
      <dgm:spPr/>
      <dgm:t>
        <a:bodyPr/>
        <a:lstStyle/>
        <a:p>
          <a:endParaRPr lang="en-US">
            <a:latin typeface="Gill Sans MT" panose="020B0502020104020203" pitchFamily="34" charset="0"/>
          </a:endParaRPr>
        </a:p>
      </dgm:t>
    </dgm:pt>
    <dgm:pt modelId="{1EEFF916-FC90-4FFC-8A0A-24D25274D55D}">
      <dgm:prSet phldrT="[Text]" custT="1"/>
      <dgm:spPr>
        <a:noFill/>
      </dgm:spPr>
      <dgm:t>
        <a:bodyPr vert="vert" tIns="0" rIns="1600200" bIns="182880"/>
        <a:lstStyle/>
        <a:p>
          <a:pPr algn="ctr"/>
          <a:r>
            <a:rPr lang="en-US" sz="2000" b="1" i="0" noProof="0" dirty="0">
              <a:solidFill>
                <a:schemeClr val="tx1"/>
              </a:solidFill>
              <a:effectLst/>
              <a:latin typeface="Gill Sans MT" panose="020B0502020104020203" pitchFamily="34" charset="0"/>
            </a:rPr>
            <a:t>2012</a:t>
          </a:r>
          <a:endParaRPr lang="en-US" sz="2400" b="1" i="0" noProof="0" dirty="0">
            <a:solidFill>
              <a:schemeClr val="tx1"/>
            </a:solidFill>
            <a:effectLst/>
            <a:latin typeface="Gill Sans MT" panose="020B0502020104020203" pitchFamily="34" charset="0"/>
          </a:endParaRPr>
        </a:p>
      </dgm:t>
    </dgm:pt>
    <dgm:pt modelId="{8B42154C-3A90-49F1-AC06-011FDBB8CB5D}" type="parTrans" cxnId="{BD83BECF-7210-49E1-B5DD-587D9990C444}">
      <dgm:prSet/>
      <dgm:spPr/>
      <dgm:t>
        <a:bodyPr/>
        <a:lstStyle/>
        <a:p>
          <a:endParaRPr lang="en-US">
            <a:latin typeface="Gill Sans MT" panose="020B0502020104020203" pitchFamily="34" charset="0"/>
          </a:endParaRPr>
        </a:p>
      </dgm:t>
    </dgm:pt>
    <dgm:pt modelId="{CCC9AD9F-CF8F-41C6-A859-68A4A0F240F0}" type="sibTrans" cxnId="{BD83BECF-7210-49E1-B5DD-587D9990C444}">
      <dgm:prSet/>
      <dgm:spPr/>
      <dgm:t>
        <a:bodyPr/>
        <a:lstStyle/>
        <a:p>
          <a:endParaRPr lang="en-US">
            <a:latin typeface="Gill Sans MT" panose="020B0502020104020203" pitchFamily="34" charset="0"/>
          </a:endParaRPr>
        </a:p>
      </dgm:t>
    </dgm:pt>
    <dgm:pt modelId="{B5523DE0-EE4B-46E4-8F4A-F5A28BFA3B1F}">
      <dgm:prSet phldrT="[Text]" custT="1"/>
      <dgm:spPr/>
      <dgm:t>
        <a:bodyPr/>
        <a:lstStyle/>
        <a:p>
          <a:pPr marL="0" algn="just"/>
          <a:endParaRPr lang="en-US" sz="1800" noProof="0" dirty="0">
            <a:latin typeface="Gill Sans MT" panose="020B0502020104020203" pitchFamily="34" charset="0"/>
          </a:endParaRPr>
        </a:p>
        <a:p>
          <a:pPr marL="0" indent="0" algn="just"/>
          <a:r>
            <a:rPr lang="en-US" sz="1600" b="0" noProof="0" dirty="0">
              <a:solidFill>
                <a:schemeClr val="tx1"/>
              </a:solidFill>
              <a:latin typeface="Gill Sans MT" panose="020B0502020104020203" pitchFamily="34" charset="0"/>
            </a:rPr>
            <a:t>The Affordable Care Act </a:t>
          </a:r>
          <a:r>
            <a:rPr lang="en-US" sz="1600" noProof="0" dirty="0">
              <a:latin typeface="Gill Sans MT" panose="020B0502020104020203" pitchFamily="34" charset="0"/>
            </a:rPr>
            <a:t>amended Section 1859(f)(7) of the Social Security Act</a:t>
          </a:r>
        </a:p>
      </dgm:t>
    </dgm:pt>
    <dgm:pt modelId="{E258C50B-2FDA-483D-BAE7-5D1BA68B8662}" type="sibTrans" cxnId="{5B1005CF-4F26-4CC4-8099-4EABBDC7AC81}">
      <dgm:prSet/>
      <dgm:spPr/>
      <dgm:t>
        <a:bodyPr/>
        <a:lstStyle/>
        <a:p>
          <a:endParaRPr lang="en-US">
            <a:latin typeface="Gill Sans MT" panose="020B0502020104020203" pitchFamily="34" charset="0"/>
          </a:endParaRPr>
        </a:p>
      </dgm:t>
    </dgm:pt>
    <dgm:pt modelId="{82E108E5-EF9E-423A-8096-95F184592AC3}" type="parTrans" cxnId="{5B1005CF-4F26-4CC4-8099-4EABBDC7AC81}">
      <dgm:prSet/>
      <dgm:spPr/>
      <dgm:t>
        <a:bodyPr/>
        <a:lstStyle/>
        <a:p>
          <a:endParaRPr lang="en-US">
            <a:latin typeface="Gill Sans MT" panose="020B0502020104020203" pitchFamily="34" charset="0"/>
          </a:endParaRPr>
        </a:p>
      </dgm:t>
    </dgm:pt>
    <dgm:pt modelId="{8EC9E22F-2BE3-4435-A3EC-84B651B5DB6F}">
      <dgm:prSet phldrT="[Text]" custT="1"/>
      <dgm:spPr/>
      <dgm:t>
        <a:bodyPr/>
        <a:lstStyle/>
        <a:p>
          <a:pPr marL="0" indent="0" algn="just">
            <a:lnSpc>
              <a:spcPct val="100000"/>
            </a:lnSpc>
          </a:pPr>
          <a:r>
            <a:rPr lang="en-US" sz="1600" noProof="0" dirty="0">
              <a:solidFill>
                <a:schemeClr val="tx1"/>
              </a:solidFill>
              <a:latin typeface="Gill Sans MT" panose="020B0502020104020203" pitchFamily="34" charset="0"/>
            </a:rPr>
            <a:t>Requires that all MA plans offering SNPs plans submit a </a:t>
          </a:r>
          <a:r>
            <a:rPr lang="en-US" sz="1600" b="0" noProof="0" dirty="0">
              <a:solidFill>
                <a:schemeClr val="tx1"/>
              </a:solidFill>
              <a:latin typeface="Gill Sans MT" panose="020B0502020104020203" pitchFamily="34" charset="0"/>
            </a:rPr>
            <a:t>Model of Care (MOC) </a:t>
          </a:r>
          <a:r>
            <a:rPr lang="en-US" sz="1600" noProof="0" dirty="0">
              <a:solidFill>
                <a:schemeClr val="tx1"/>
              </a:solidFill>
              <a:latin typeface="Gill Sans MT" panose="020B0502020104020203" pitchFamily="34" charset="0"/>
            </a:rPr>
            <a:t>to CMS for the evaluation and approval of NCQA (</a:t>
          </a:r>
          <a:r>
            <a:rPr lang="en-US" sz="1600" i="1" noProof="0" dirty="0">
              <a:solidFill>
                <a:schemeClr val="tx1"/>
              </a:solidFill>
              <a:latin typeface="Gill Sans MT" panose="020B0502020104020203" pitchFamily="34" charset="0"/>
            </a:rPr>
            <a:t>National Committee for Quality Assurance</a:t>
          </a:r>
          <a:r>
            <a:rPr lang="en-US" sz="1600" noProof="0" dirty="0">
              <a:solidFill>
                <a:schemeClr val="tx1"/>
              </a:solidFill>
              <a:latin typeface="Gill Sans MT" panose="020B0502020104020203" pitchFamily="34" charset="0"/>
            </a:rPr>
            <a:t>) that ensures compliance with CMS guidelines. </a:t>
          </a:r>
          <a:endParaRPr lang="en-US" sz="1600" noProof="0" dirty="0">
            <a:latin typeface="Gill Sans MT" panose="020B0502020104020203" pitchFamily="34" charset="0"/>
          </a:endParaRPr>
        </a:p>
      </dgm:t>
    </dgm:pt>
    <dgm:pt modelId="{29A8AAC1-04A8-4F97-BB3D-697741BD98A3}" type="parTrans" cxnId="{6A719E9E-9634-4413-BC7A-517004C104CC}">
      <dgm:prSet/>
      <dgm:spPr/>
      <dgm:t>
        <a:bodyPr/>
        <a:lstStyle/>
        <a:p>
          <a:endParaRPr lang="en-US">
            <a:latin typeface="Gill Sans MT" panose="020B0502020104020203" pitchFamily="34" charset="0"/>
          </a:endParaRPr>
        </a:p>
      </dgm:t>
    </dgm:pt>
    <dgm:pt modelId="{BED7B0CC-D55F-4358-B4E0-81B514E6D39E}" type="sibTrans" cxnId="{6A719E9E-9634-4413-BC7A-517004C104CC}">
      <dgm:prSet/>
      <dgm:spPr/>
      <dgm:t>
        <a:bodyPr/>
        <a:lstStyle/>
        <a:p>
          <a:endParaRPr lang="en-US">
            <a:latin typeface="Gill Sans MT" panose="020B0502020104020203" pitchFamily="34" charset="0"/>
          </a:endParaRPr>
        </a:p>
      </dgm:t>
    </dgm:pt>
    <dgm:pt modelId="{0AE4FA3A-49E4-4298-AA19-EEACABA84359}">
      <dgm:prSet phldrT="[Text]" custT="1"/>
      <dgm:spPr/>
      <dgm:t>
        <a:bodyPr/>
        <a:lstStyle/>
        <a:p>
          <a:pPr marL="0" indent="0" algn="l"/>
          <a:r>
            <a:rPr lang="en-US" sz="1600" noProof="0" dirty="0">
              <a:latin typeface="Gill Sans MT" panose="020B0502020104020203" pitchFamily="34" charset="0"/>
            </a:rPr>
            <a:t>SNPs are classified in three categories:</a:t>
          </a:r>
        </a:p>
        <a:p>
          <a:r>
            <a:rPr lang="en-US" sz="1600" noProof="0" dirty="0">
              <a:latin typeface="Gill Sans MT" panose="020B0502020104020203" pitchFamily="34" charset="0"/>
            </a:rPr>
            <a:t>1. Dual Eligible (D-SNP)</a:t>
          </a:r>
        </a:p>
        <a:p>
          <a:r>
            <a:rPr lang="en-US" sz="1600" noProof="0" dirty="0">
              <a:latin typeface="Gill Sans MT" panose="020B0502020104020203" pitchFamily="34" charset="0"/>
            </a:rPr>
            <a:t>2. Chronic Diseases (C-SNP)</a:t>
          </a:r>
        </a:p>
        <a:p>
          <a:r>
            <a:rPr lang="en-US" sz="1600" noProof="0" dirty="0">
              <a:latin typeface="Gill Sans MT" panose="020B0502020104020203" pitchFamily="34" charset="0"/>
            </a:rPr>
            <a:t>3. Institutionalized Individuals (I-SNP)</a:t>
          </a:r>
          <a:endParaRPr lang="en-US" sz="1600" i="1" noProof="0" dirty="0">
            <a:latin typeface="Gill Sans MT" panose="020B0502020104020203" pitchFamily="34" charset="0"/>
          </a:endParaRPr>
        </a:p>
      </dgm:t>
    </dgm:pt>
    <dgm:pt modelId="{44C28880-745E-44C3-A1F8-907F1AF360A9}" type="parTrans" cxnId="{E2ECB903-70AB-4057-916B-73EB44B1B989}">
      <dgm:prSet/>
      <dgm:spPr/>
      <dgm:t>
        <a:bodyPr/>
        <a:lstStyle/>
        <a:p>
          <a:endParaRPr lang="en-US"/>
        </a:p>
      </dgm:t>
    </dgm:pt>
    <dgm:pt modelId="{7D6AE230-5F50-4F30-98C1-30485C2F04AC}" type="sibTrans" cxnId="{E2ECB903-70AB-4057-916B-73EB44B1B989}">
      <dgm:prSet/>
      <dgm:spPr/>
      <dgm:t>
        <a:bodyPr/>
        <a:lstStyle/>
        <a:p>
          <a:endParaRPr lang="en-US"/>
        </a:p>
      </dgm:t>
    </dgm:pt>
    <dgm:pt modelId="{CC3AAC52-BE9D-4946-9A01-8B99A87DD188}">
      <dgm:prSet custT="1"/>
      <dgm:spPr/>
      <dgm:t>
        <a:bodyPr/>
        <a:lstStyle/>
        <a:p>
          <a:pPr marL="0" indent="0" algn="l"/>
          <a:endParaRPr lang="en-US" sz="1600" noProof="0" dirty="0">
            <a:latin typeface="Gill Sans MT" panose="020B0502020104020203" pitchFamily="34" charset="0"/>
          </a:endParaRPr>
        </a:p>
      </dgm:t>
    </dgm:pt>
    <dgm:pt modelId="{6C419B16-FDA8-4538-B160-DBF6FA5C5E8F}" type="parTrans" cxnId="{7487C4EE-48BF-4470-9EF4-82BCEEA18C9D}">
      <dgm:prSet/>
      <dgm:spPr/>
      <dgm:t>
        <a:bodyPr/>
        <a:lstStyle/>
        <a:p>
          <a:endParaRPr lang="es-ES"/>
        </a:p>
      </dgm:t>
    </dgm:pt>
    <dgm:pt modelId="{3863915E-4B9F-4F37-A0C0-A1B521FF54FA}" type="sibTrans" cxnId="{7487C4EE-48BF-4470-9EF4-82BCEEA18C9D}">
      <dgm:prSet/>
      <dgm:spPr/>
      <dgm:t>
        <a:bodyPr/>
        <a:lstStyle/>
        <a:p>
          <a:endParaRPr lang="es-ES"/>
        </a:p>
      </dgm:t>
    </dgm:pt>
    <dgm:pt modelId="{27E5A878-5B11-4BC9-A86F-EAFCEC41AA26}">
      <dgm:prSet custT="1"/>
      <dgm:spPr/>
      <dgm:t>
        <a:bodyPr/>
        <a:lstStyle/>
        <a:p>
          <a:pPr marL="0" indent="0" algn="just"/>
          <a:endParaRPr lang="en-US" sz="1600" noProof="0" dirty="0">
            <a:latin typeface="Gill Sans MT" panose="020B0502020104020203" pitchFamily="34" charset="0"/>
          </a:endParaRPr>
        </a:p>
      </dgm:t>
    </dgm:pt>
    <dgm:pt modelId="{76D50334-FDF5-46A7-A0EB-8A71C99AD195}" type="parTrans" cxnId="{3E979104-83D1-43C7-8F29-86E445B47050}">
      <dgm:prSet/>
      <dgm:spPr/>
      <dgm:t>
        <a:bodyPr/>
        <a:lstStyle/>
        <a:p>
          <a:endParaRPr lang="es-ES"/>
        </a:p>
      </dgm:t>
    </dgm:pt>
    <dgm:pt modelId="{CFC8003F-D1F6-4028-9A42-B143B796F6C5}" type="sibTrans" cxnId="{3E979104-83D1-43C7-8F29-86E445B47050}">
      <dgm:prSet/>
      <dgm:spPr/>
      <dgm:t>
        <a:bodyPr/>
        <a:lstStyle/>
        <a:p>
          <a:endParaRPr lang="es-ES"/>
        </a:p>
      </dgm:t>
    </dgm:pt>
    <dgm:pt modelId="{F3EDDF3C-0265-4D5F-B945-D4C9A14E2B49}" type="pres">
      <dgm:prSet presAssocID="{EBB141E2-8D53-4D78-9001-20762F802EF8}" presName="Name0" presStyleCnt="0">
        <dgm:presLayoutVars>
          <dgm:dir/>
          <dgm:animLvl val="lvl"/>
          <dgm:resizeHandles val="exact"/>
        </dgm:presLayoutVars>
      </dgm:prSet>
      <dgm:spPr/>
    </dgm:pt>
    <dgm:pt modelId="{81D9342D-50A2-4358-BA3F-D0519CE709C9}" type="pres">
      <dgm:prSet presAssocID="{75100860-B53A-4B25-987E-22D03A7BEFE2}" presName="compositeNode" presStyleCnt="0">
        <dgm:presLayoutVars>
          <dgm:bulletEnabled val="1"/>
        </dgm:presLayoutVars>
      </dgm:prSet>
      <dgm:spPr/>
    </dgm:pt>
    <dgm:pt modelId="{4536B3EA-E71D-4146-8BD4-5628E963A857}" type="pres">
      <dgm:prSet presAssocID="{75100860-B53A-4B25-987E-22D03A7BEFE2}" presName="bgRect" presStyleLbl="node1" presStyleIdx="0" presStyleCnt="2" custScaleY="80507"/>
      <dgm:spPr/>
    </dgm:pt>
    <dgm:pt modelId="{96A1477B-2ABD-46A7-8DD7-7DF48E065997}" type="pres">
      <dgm:prSet presAssocID="{75100860-B53A-4B25-987E-22D03A7BEFE2}" presName="parentNode" presStyleLbl="node1" presStyleIdx="0" presStyleCnt="2">
        <dgm:presLayoutVars>
          <dgm:chMax val="0"/>
          <dgm:bulletEnabled val="1"/>
        </dgm:presLayoutVars>
      </dgm:prSet>
      <dgm:spPr/>
    </dgm:pt>
    <dgm:pt modelId="{83A50930-01FD-46F1-93A6-B3301A26BB4E}" type="pres">
      <dgm:prSet presAssocID="{75100860-B53A-4B25-987E-22D03A7BEFE2}" presName="childNode" presStyleLbl="node1" presStyleIdx="0" presStyleCnt="2">
        <dgm:presLayoutVars>
          <dgm:bulletEnabled val="1"/>
        </dgm:presLayoutVars>
      </dgm:prSet>
      <dgm:spPr/>
    </dgm:pt>
    <dgm:pt modelId="{55B4DE36-0B85-421F-BC53-32EBF2A5F8E7}" type="pres">
      <dgm:prSet presAssocID="{8F99D09B-71C6-40E4-AE1D-ADDF05299D72}" presName="hSp" presStyleCnt="0"/>
      <dgm:spPr/>
    </dgm:pt>
    <dgm:pt modelId="{BCFE8AC6-9A74-4D6E-8DE9-1331786221D9}" type="pres">
      <dgm:prSet presAssocID="{8F99D09B-71C6-40E4-AE1D-ADDF05299D72}" presName="vProcSp" presStyleCnt="0"/>
      <dgm:spPr/>
    </dgm:pt>
    <dgm:pt modelId="{4FB6DB2C-3666-4A51-9E02-2D1E9631C32B}" type="pres">
      <dgm:prSet presAssocID="{8F99D09B-71C6-40E4-AE1D-ADDF05299D72}" presName="vSp1" presStyleCnt="0"/>
      <dgm:spPr/>
    </dgm:pt>
    <dgm:pt modelId="{DBEFA3D1-558A-4F1A-870C-B1C5822FCFA3}" type="pres">
      <dgm:prSet presAssocID="{8F99D09B-71C6-40E4-AE1D-ADDF05299D72}" presName="simulatedConn" presStyleLbl="solidFgAcc1" presStyleIdx="0" presStyleCnt="1"/>
      <dgm:spPr>
        <a:noFill/>
        <a:ln>
          <a:noFill/>
        </a:ln>
      </dgm:spPr>
    </dgm:pt>
    <dgm:pt modelId="{F2273C90-3C3A-4AE3-9B93-38C58680AF12}" type="pres">
      <dgm:prSet presAssocID="{8F99D09B-71C6-40E4-AE1D-ADDF05299D72}" presName="vSp2" presStyleCnt="0"/>
      <dgm:spPr/>
    </dgm:pt>
    <dgm:pt modelId="{1C5C7355-CA03-4F8A-9C67-3A12776D536F}" type="pres">
      <dgm:prSet presAssocID="{8F99D09B-71C6-40E4-AE1D-ADDF05299D72}" presName="sibTrans" presStyleCnt="0"/>
      <dgm:spPr/>
    </dgm:pt>
    <dgm:pt modelId="{771346A6-CAAB-430D-90EB-FC9660679B5E}" type="pres">
      <dgm:prSet presAssocID="{1EEFF916-FC90-4FFC-8A0A-24D25274D55D}" presName="compositeNode" presStyleCnt="0">
        <dgm:presLayoutVars>
          <dgm:bulletEnabled val="1"/>
        </dgm:presLayoutVars>
      </dgm:prSet>
      <dgm:spPr/>
    </dgm:pt>
    <dgm:pt modelId="{D18B2461-F2DB-4968-B7C6-F2B7701F60BF}" type="pres">
      <dgm:prSet presAssocID="{1EEFF916-FC90-4FFC-8A0A-24D25274D55D}" presName="bgRect" presStyleLbl="node1" presStyleIdx="1" presStyleCnt="2" custScaleY="80326"/>
      <dgm:spPr/>
    </dgm:pt>
    <dgm:pt modelId="{9B1CB705-A3F7-4549-8520-D16CB906F0C5}" type="pres">
      <dgm:prSet presAssocID="{1EEFF916-FC90-4FFC-8A0A-24D25274D55D}" presName="parentNode" presStyleLbl="node1" presStyleIdx="1" presStyleCnt="2">
        <dgm:presLayoutVars>
          <dgm:chMax val="0"/>
          <dgm:bulletEnabled val="1"/>
        </dgm:presLayoutVars>
      </dgm:prSet>
      <dgm:spPr/>
    </dgm:pt>
    <dgm:pt modelId="{6819C408-44E7-4245-9F8D-609D9A2E4C61}" type="pres">
      <dgm:prSet presAssocID="{1EEFF916-FC90-4FFC-8A0A-24D25274D55D}" presName="childNode" presStyleLbl="node1" presStyleIdx="1" presStyleCnt="2">
        <dgm:presLayoutVars>
          <dgm:bulletEnabled val="1"/>
        </dgm:presLayoutVars>
      </dgm:prSet>
      <dgm:spPr/>
    </dgm:pt>
  </dgm:ptLst>
  <dgm:cxnLst>
    <dgm:cxn modelId="{E2ECB903-70AB-4057-916B-73EB44B1B989}" srcId="{75100860-B53A-4B25-987E-22D03A7BEFE2}" destId="{0AE4FA3A-49E4-4298-AA19-EEACABA84359}" srcOrd="1" destOrd="0" parTransId="{44C28880-745E-44C3-A1F8-907F1AF360A9}" sibTransId="{7D6AE230-5F50-4F30-98C1-30485C2F04AC}"/>
    <dgm:cxn modelId="{3E979104-83D1-43C7-8F29-86E445B47050}" srcId="{1EEFF916-FC90-4FFC-8A0A-24D25274D55D}" destId="{27E5A878-5B11-4BC9-A86F-EAFCEC41AA26}" srcOrd="1" destOrd="0" parTransId="{76D50334-FDF5-46A7-A0EB-8A71C99AD195}" sibTransId="{CFC8003F-D1F6-4028-9A42-B143B796F6C5}"/>
    <dgm:cxn modelId="{9AA7D607-9ABB-4C10-A6FD-37AD4A2AC1BF}" type="presOf" srcId="{0AE4FA3A-49E4-4298-AA19-EEACABA84359}" destId="{83A50930-01FD-46F1-93A6-B3301A26BB4E}" srcOrd="0" destOrd="1" presId="urn:microsoft.com/office/officeart/2005/8/layout/hProcess7"/>
    <dgm:cxn modelId="{54591D12-A5CE-4C4F-953E-3A0C2EE4B048}" srcId="{EBB141E2-8D53-4D78-9001-20762F802EF8}" destId="{75100860-B53A-4B25-987E-22D03A7BEFE2}" srcOrd="0" destOrd="0" parTransId="{6EB004CC-06AE-4B7F-BADD-1649AEC444AE}" sibTransId="{8F99D09B-71C6-40E4-AE1D-ADDF05299D72}"/>
    <dgm:cxn modelId="{4EF8B34C-36A8-4462-A8E0-624E3D318A69}" type="presOf" srcId="{27E5A878-5B11-4BC9-A86F-EAFCEC41AA26}" destId="{6819C408-44E7-4245-9F8D-609D9A2E4C61}" srcOrd="0" destOrd="1" presId="urn:microsoft.com/office/officeart/2005/8/layout/hProcess7"/>
    <dgm:cxn modelId="{E643D97F-DAB3-459A-B240-0AB71CE86543}" type="presOf" srcId="{75100860-B53A-4B25-987E-22D03A7BEFE2}" destId="{4536B3EA-E71D-4146-8BD4-5628E963A857}" srcOrd="0" destOrd="0" presId="urn:microsoft.com/office/officeart/2005/8/layout/hProcess7"/>
    <dgm:cxn modelId="{AF04D188-0450-44E6-872D-4CD887B227D0}" srcId="{75100860-B53A-4B25-987E-22D03A7BEFE2}" destId="{B628EF18-05DC-4466-8480-8F60CD512FB6}" srcOrd="0" destOrd="0" parTransId="{44E956D4-DD4E-4F3C-B9E1-5D4E58027785}" sibTransId="{CA6BB484-E931-48A1-B44A-82F8610853CD}"/>
    <dgm:cxn modelId="{6A719E9E-9634-4413-BC7A-517004C104CC}" srcId="{1EEFF916-FC90-4FFC-8A0A-24D25274D55D}" destId="{8EC9E22F-2BE3-4435-A3EC-84B651B5DB6F}" srcOrd="2" destOrd="0" parTransId="{29A8AAC1-04A8-4F97-BB3D-697741BD98A3}" sibTransId="{BED7B0CC-D55F-4358-B4E0-81B514E6D39E}"/>
    <dgm:cxn modelId="{E50DEEAD-E21E-4DA5-BEA2-2A63165EBE8A}" type="presOf" srcId="{1EEFF916-FC90-4FFC-8A0A-24D25274D55D}" destId="{D18B2461-F2DB-4968-B7C6-F2B7701F60BF}" srcOrd="0" destOrd="0" presId="urn:microsoft.com/office/officeart/2005/8/layout/hProcess7"/>
    <dgm:cxn modelId="{D20944BC-BDBE-4273-AD77-D4964113EAFB}" type="presOf" srcId="{CC3AAC52-BE9D-4946-9A01-8B99A87DD188}" destId="{83A50930-01FD-46F1-93A6-B3301A26BB4E}" srcOrd="0" destOrd="2" presId="urn:microsoft.com/office/officeart/2005/8/layout/hProcess7"/>
    <dgm:cxn modelId="{1B9887C7-559E-4B66-A533-96AE40029550}" type="presOf" srcId="{8EC9E22F-2BE3-4435-A3EC-84B651B5DB6F}" destId="{6819C408-44E7-4245-9F8D-609D9A2E4C61}" srcOrd="0" destOrd="2" presId="urn:microsoft.com/office/officeart/2005/8/layout/hProcess7"/>
    <dgm:cxn modelId="{67C684CA-2A83-49E4-BB7B-281FBFC0474F}" type="presOf" srcId="{1EEFF916-FC90-4FFC-8A0A-24D25274D55D}" destId="{9B1CB705-A3F7-4549-8520-D16CB906F0C5}" srcOrd="1" destOrd="0" presId="urn:microsoft.com/office/officeart/2005/8/layout/hProcess7"/>
    <dgm:cxn modelId="{43B597CC-90AD-4E8E-AEA9-54742DD57E83}" type="presOf" srcId="{75100860-B53A-4B25-987E-22D03A7BEFE2}" destId="{96A1477B-2ABD-46A7-8DD7-7DF48E065997}" srcOrd="1" destOrd="0" presId="urn:microsoft.com/office/officeart/2005/8/layout/hProcess7"/>
    <dgm:cxn modelId="{5B1005CF-4F26-4CC4-8099-4EABBDC7AC81}" srcId="{1EEFF916-FC90-4FFC-8A0A-24D25274D55D}" destId="{B5523DE0-EE4B-46E4-8F4A-F5A28BFA3B1F}" srcOrd="0" destOrd="0" parTransId="{82E108E5-EF9E-423A-8096-95F184592AC3}" sibTransId="{E258C50B-2FDA-483D-BAE7-5D1BA68B8662}"/>
    <dgm:cxn modelId="{BD83BECF-7210-49E1-B5DD-587D9990C444}" srcId="{EBB141E2-8D53-4D78-9001-20762F802EF8}" destId="{1EEFF916-FC90-4FFC-8A0A-24D25274D55D}" srcOrd="1" destOrd="0" parTransId="{8B42154C-3A90-49F1-AC06-011FDBB8CB5D}" sibTransId="{CCC9AD9F-CF8F-41C6-A859-68A4A0F240F0}"/>
    <dgm:cxn modelId="{71BABED8-5313-4B77-8AB3-940536750D67}" type="presOf" srcId="{B5523DE0-EE4B-46E4-8F4A-F5A28BFA3B1F}" destId="{6819C408-44E7-4245-9F8D-609D9A2E4C61}" srcOrd="0" destOrd="0" presId="urn:microsoft.com/office/officeart/2005/8/layout/hProcess7"/>
    <dgm:cxn modelId="{8080DEE0-E7EC-4EE1-B3F1-B32ABD0440B1}" type="presOf" srcId="{EBB141E2-8D53-4D78-9001-20762F802EF8}" destId="{F3EDDF3C-0265-4D5F-B945-D4C9A14E2B49}" srcOrd="0" destOrd="0" presId="urn:microsoft.com/office/officeart/2005/8/layout/hProcess7"/>
    <dgm:cxn modelId="{7487C4EE-48BF-4470-9EF4-82BCEEA18C9D}" srcId="{75100860-B53A-4B25-987E-22D03A7BEFE2}" destId="{CC3AAC52-BE9D-4946-9A01-8B99A87DD188}" srcOrd="2" destOrd="0" parTransId="{6C419B16-FDA8-4538-B160-DBF6FA5C5E8F}" sibTransId="{3863915E-4B9F-4F37-A0C0-A1B521FF54FA}"/>
    <dgm:cxn modelId="{E60E50FD-4FB1-415B-BE62-3AFF750792FE}" type="presOf" srcId="{B628EF18-05DC-4466-8480-8F60CD512FB6}" destId="{83A50930-01FD-46F1-93A6-B3301A26BB4E}" srcOrd="0" destOrd="0" presId="urn:microsoft.com/office/officeart/2005/8/layout/hProcess7"/>
    <dgm:cxn modelId="{A3F02780-72FB-4528-A58C-408829F0E839}" type="presParOf" srcId="{F3EDDF3C-0265-4D5F-B945-D4C9A14E2B49}" destId="{81D9342D-50A2-4358-BA3F-D0519CE709C9}" srcOrd="0" destOrd="0" presId="urn:microsoft.com/office/officeart/2005/8/layout/hProcess7"/>
    <dgm:cxn modelId="{DD1DF1AF-8197-4C67-B03F-CEB2B4C96DD8}" type="presParOf" srcId="{81D9342D-50A2-4358-BA3F-D0519CE709C9}" destId="{4536B3EA-E71D-4146-8BD4-5628E963A857}" srcOrd="0" destOrd="0" presId="urn:microsoft.com/office/officeart/2005/8/layout/hProcess7"/>
    <dgm:cxn modelId="{3DA7CD11-FBC5-4D52-B279-CA852F1955A7}" type="presParOf" srcId="{81D9342D-50A2-4358-BA3F-D0519CE709C9}" destId="{96A1477B-2ABD-46A7-8DD7-7DF48E065997}" srcOrd="1" destOrd="0" presId="urn:microsoft.com/office/officeart/2005/8/layout/hProcess7"/>
    <dgm:cxn modelId="{DBCD7D51-F785-4E5D-A4FE-CFCC0EF0DB64}" type="presParOf" srcId="{81D9342D-50A2-4358-BA3F-D0519CE709C9}" destId="{83A50930-01FD-46F1-93A6-B3301A26BB4E}" srcOrd="2" destOrd="0" presId="urn:microsoft.com/office/officeart/2005/8/layout/hProcess7"/>
    <dgm:cxn modelId="{2609A495-C6E5-4AB0-B4B1-90D49ED156F5}" type="presParOf" srcId="{F3EDDF3C-0265-4D5F-B945-D4C9A14E2B49}" destId="{55B4DE36-0B85-421F-BC53-32EBF2A5F8E7}" srcOrd="1" destOrd="0" presId="urn:microsoft.com/office/officeart/2005/8/layout/hProcess7"/>
    <dgm:cxn modelId="{AC94E889-5B02-440F-B9E3-0020E9AF045D}" type="presParOf" srcId="{F3EDDF3C-0265-4D5F-B945-D4C9A14E2B49}" destId="{BCFE8AC6-9A74-4D6E-8DE9-1331786221D9}" srcOrd="2" destOrd="0" presId="urn:microsoft.com/office/officeart/2005/8/layout/hProcess7"/>
    <dgm:cxn modelId="{0B562C7A-9C58-4178-980B-C93FCBD6B322}" type="presParOf" srcId="{BCFE8AC6-9A74-4D6E-8DE9-1331786221D9}" destId="{4FB6DB2C-3666-4A51-9E02-2D1E9631C32B}" srcOrd="0" destOrd="0" presId="urn:microsoft.com/office/officeart/2005/8/layout/hProcess7"/>
    <dgm:cxn modelId="{DF5F5F57-7155-480F-835A-59A43C5283C3}" type="presParOf" srcId="{BCFE8AC6-9A74-4D6E-8DE9-1331786221D9}" destId="{DBEFA3D1-558A-4F1A-870C-B1C5822FCFA3}" srcOrd="1" destOrd="0" presId="urn:microsoft.com/office/officeart/2005/8/layout/hProcess7"/>
    <dgm:cxn modelId="{4ABC91D2-9025-41C6-9C2B-0D2E8729FB06}" type="presParOf" srcId="{BCFE8AC6-9A74-4D6E-8DE9-1331786221D9}" destId="{F2273C90-3C3A-4AE3-9B93-38C58680AF12}" srcOrd="2" destOrd="0" presId="urn:microsoft.com/office/officeart/2005/8/layout/hProcess7"/>
    <dgm:cxn modelId="{5FCC13C6-CB57-4C6B-9A15-AF48E79CF8EE}" type="presParOf" srcId="{F3EDDF3C-0265-4D5F-B945-D4C9A14E2B49}" destId="{1C5C7355-CA03-4F8A-9C67-3A12776D536F}" srcOrd="3" destOrd="0" presId="urn:microsoft.com/office/officeart/2005/8/layout/hProcess7"/>
    <dgm:cxn modelId="{04E43FEF-D956-48E7-B59A-8B12442F737E}" type="presParOf" srcId="{F3EDDF3C-0265-4D5F-B945-D4C9A14E2B49}" destId="{771346A6-CAAB-430D-90EB-FC9660679B5E}" srcOrd="4" destOrd="0" presId="urn:microsoft.com/office/officeart/2005/8/layout/hProcess7"/>
    <dgm:cxn modelId="{55BE82E5-876D-43BB-8D82-9815F0EBADE7}" type="presParOf" srcId="{771346A6-CAAB-430D-90EB-FC9660679B5E}" destId="{D18B2461-F2DB-4968-B7C6-F2B7701F60BF}" srcOrd="0" destOrd="0" presId="urn:microsoft.com/office/officeart/2005/8/layout/hProcess7"/>
    <dgm:cxn modelId="{3C925185-19B1-485B-B619-9B7360B3EB15}" type="presParOf" srcId="{771346A6-CAAB-430D-90EB-FC9660679B5E}" destId="{9B1CB705-A3F7-4549-8520-D16CB906F0C5}" srcOrd="1" destOrd="0" presId="urn:microsoft.com/office/officeart/2005/8/layout/hProcess7"/>
    <dgm:cxn modelId="{283CFE30-BB34-432B-9D4B-0B8B6731B16C}" type="presParOf" srcId="{771346A6-CAAB-430D-90EB-FC9660679B5E}" destId="{6819C408-44E7-4245-9F8D-609D9A2E4C61}" srcOrd="2" destOrd="0" presId="urn:microsoft.com/office/officeart/2005/8/layout/hProcess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73F3E1-5BFF-419E-9410-A922562515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PR"/>
        </a:p>
      </dgm:t>
    </dgm:pt>
    <dgm:pt modelId="{AC227E16-CACD-4AAB-891B-42931A50C9FB}">
      <dgm:prSet custT="1"/>
      <dgm:spPr>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spcFirstLastPara="0" vert="horz" wrap="square" lIns="60960" tIns="60960" rIns="60960" bIns="60960" numCol="1" spcCol="1270" anchor="ctr" anchorCtr="0"/>
        <a:lstStyle/>
        <a:p>
          <a:pPr algn="ctr"/>
          <a:r>
            <a:rPr lang="en-US" sz="1600" b="1" kern="1200" noProof="0" dirty="0">
              <a:solidFill>
                <a:schemeClr val="tx1"/>
              </a:solidFill>
              <a:latin typeface="Gill Sans MT" panose="020B0502020104020203" pitchFamily="34" charset="0"/>
            </a:rPr>
            <a:t>Use of clinical guidelines and transition of care protocols</a:t>
          </a:r>
        </a:p>
      </dgm:t>
    </dgm:pt>
    <dgm:pt modelId="{5F491928-32E9-4CFF-99EF-4EFC01C14A98}" type="parTrans" cxnId="{050E6153-0672-4533-9935-5163B2CC40F5}">
      <dgm:prSet/>
      <dgm:spPr/>
      <dgm:t>
        <a:bodyPr/>
        <a:lstStyle/>
        <a:p>
          <a:endParaRPr lang="es-PR" sz="1600">
            <a:latin typeface="Gill Sans MT" panose="020B0502020104020203" pitchFamily="34" charset="0"/>
          </a:endParaRPr>
        </a:p>
      </dgm:t>
    </dgm:pt>
    <dgm:pt modelId="{3EFDCCE4-0A1F-4E23-AE95-33D0042CE419}" type="sibTrans" cxnId="{050E6153-0672-4533-9935-5163B2CC40F5}">
      <dgm:prSet/>
      <dgm:spPr/>
      <dgm:t>
        <a:bodyPr/>
        <a:lstStyle/>
        <a:p>
          <a:endParaRPr lang="es-PR" sz="1600">
            <a:latin typeface="Gill Sans MT" panose="020B0502020104020203" pitchFamily="34" charset="0"/>
          </a:endParaRPr>
        </a:p>
      </dgm:t>
    </dgm:pt>
    <dgm:pt modelId="{C2712B2B-79A5-4385-BE05-9DA024E78E81}">
      <dgm:prSet custT="1"/>
      <dgm:spPr/>
      <dgm:t>
        <a:bodyPr/>
        <a:lstStyle/>
        <a:p>
          <a:pPr marL="171450" lvl="1" indent="-171450" algn="l" defTabSz="711200">
            <a:lnSpc>
              <a:spcPct val="90000"/>
            </a:lnSpc>
            <a:spcBef>
              <a:spcPct val="0"/>
            </a:spcBef>
            <a:spcAft>
              <a:spcPct val="20000"/>
            </a:spcAft>
            <a:buChar char="•"/>
          </a:pPr>
          <a:r>
            <a:rPr lang="en-US" sz="1600" kern="1200" noProof="0" dirty="0">
              <a:solidFill>
                <a:prstClr val="black">
                  <a:hueOff val="0"/>
                  <a:satOff val="0"/>
                  <a:lumOff val="0"/>
                  <a:alphaOff val="0"/>
                </a:prstClr>
              </a:solidFill>
              <a:effectLst/>
              <a:latin typeface="Gill Sans MT" panose="020B0502020104020203" pitchFamily="34" charset="0"/>
              <a:ea typeface="+mn-ea"/>
              <a:cs typeface="+mn-cs"/>
            </a:rPr>
            <a:t>Clinical guides example:</a:t>
          </a:r>
        </a:p>
      </dgm:t>
    </dgm:pt>
    <dgm:pt modelId="{AC5075CF-47BC-4ED8-8DB7-E3E361106067}" type="parTrans" cxnId="{719D5C52-CD61-497E-9283-AF8E055EFDA6}">
      <dgm:prSet/>
      <dgm:spPr/>
      <dgm:t>
        <a:bodyPr/>
        <a:lstStyle/>
        <a:p>
          <a:endParaRPr lang="es-PR" sz="1600">
            <a:latin typeface="Gill Sans MT" panose="020B0502020104020203" pitchFamily="34" charset="0"/>
          </a:endParaRPr>
        </a:p>
      </dgm:t>
    </dgm:pt>
    <dgm:pt modelId="{03687A92-83F0-448C-8ED1-504520F1AC31}" type="sibTrans" cxnId="{719D5C52-CD61-497E-9283-AF8E055EFDA6}">
      <dgm:prSet/>
      <dgm:spPr/>
      <dgm:t>
        <a:bodyPr/>
        <a:lstStyle/>
        <a:p>
          <a:endParaRPr lang="es-PR" sz="1600">
            <a:latin typeface="Gill Sans MT" panose="020B0502020104020203" pitchFamily="34" charset="0"/>
          </a:endParaRPr>
        </a:p>
      </dgm:t>
    </dgm:pt>
    <dgm:pt modelId="{BF9E7082-F206-421F-887A-CEC1FF204B24}">
      <dgm:prSet custT="1"/>
      <dgm:spPr>
        <a:solidFill>
          <a:srgbClr val="42C461"/>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b="1" kern="1200" noProof="0" dirty="0">
              <a:solidFill>
                <a:prstClr val="black">
                  <a:hueOff val="0"/>
                  <a:satOff val="0"/>
                  <a:lumOff val="0"/>
                  <a:alphaOff val="0"/>
                </a:prstClr>
              </a:solidFill>
              <a:latin typeface="Gill Sans MT" panose="020B0502020104020203" pitchFamily="34" charset="0"/>
              <a:ea typeface="+mn-ea"/>
              <a:cs typeface="+mn-cs"/>
            </a:rPr>
            <a:t>Participate in required MOC training</a:t>
          </a:r>
        </a:p>
      </dgm:t>
    </dgm:pt>
    <dgm:pt modelId="{03EB0935-1132-441B-876C-ADE3BC7E3623}" type="parTrans" cxnId="{6D37500D-A5CF-4D58-BA66-CA9454F50731}">
      <dgm:prSet/>
      <dgm:spPr/>
      <dgm:t>
        <a:bodyPr/>
        <a:lstStyle/>
        <a:p>
          <a:endParaRPr lang="es-PR" sz="1600">
            <a:latin typeface="Gill Sans MT" panose="020B0502020104020203" pitchFamily="34" charset="0"/>
          </a:endParaRPr>
        </a:p>
      </dgm:t>
    </dgm:pt>
    <dgm:pt modelId="{AC03E126-3F4B-4767-9970-290793777BEA}" type="sibTrans" cxnId="{6D37500D-A5CF-4D58-BA66-CA9454F50731}">
      <dgm:prSet/>
      <dgm:spPr/>
      <dgm:t>
        <a:bodyPr/>
        <a:lstStyle/>
        <a:p>
          <a:endParaRPr lang="es-PR" sz="1600">
            <a:latin typeface="Gill Sans MT" panose="020B0502020104020203" pitchFamily="34" charset="0"/>
          </a:endParaRPr>
        </a:p>
      </dgm:t>
    </dgm:pt>
    <dgm:pt modelId="{CEDB3EC6-08EF-4BA3-A9A5-86DEB0A46D31}">
      <dgm:prSet custT="1"/>
      <dgm:spPr/>
      <dgm:t>
        <a:bodyPr/>
        <a:lstStyle/>
        <a:p>
          <a:r>
            <a:rPr lang="en-US" sz="1600" noProof="0" dirty="0">
              <a:latin typeface="Gill Sans MT" panose="020B0502020104020203" pitchFamily="34" charset="0"/>
            </a:rPr>
            <a:t>Out of Network providers</a:t>
          </a:r>
        </a:p>
      </dgm:t>
    </dgm:pt>
    <dgm:pt modelId="{CD3FEFF3-1F4B-47B0-A233-9E1225F5BB33}" type="parTrans" cxnId="{9ACA1A03-8562-4790-B7F3-A31FE65FC48B}">
      <dgm:prSet/>
      <dgm:spPr/>
      <dgm:t>
        <a:bodyPr/>
        <a:lstStyle/>
        <a:p>
          <a:endParaRPr lang="en-US"/>
        </a:p>
      </dgm:t>
    </dgm:pt>
    <dgm:pt modelId="{5F95866E-5302-46A2-B2D4-73B6F243E9AA}" type="sibTrans" cxnId="{9ACA1A03-8562-4790-B7F3-A31FE65FC48B}">
      <dgm:prSet/>
      <dgm:spPr/>
      <dgm:t>
        <a:bodyPr/>
        <a:lstStyle/>
        <a:p>
          <a:endParaRPr lang="en-US"/>
        </a:p>
      </dgm:t>
    </dgm:pt>
    <dgm:pt modelId="{18ED80EC-6214-4AC9-8967-00D799821553}">
      <dgm:prSet custT="1"/>
      <dgm:spPr/>
      <dgm:t>
        <a:bodyPr/>
        <a:lstStyle/>
        <a:p>
          <a:pPr marL="171450" lvl="1" indent="-171450" algn="l" defTabSz="711200">
            <a:lnSpc>
              <a:spcPct val="90000"/>
            </a:lnSpc>
            <a:spcBef>
              <a:spcPct val="0"/>
            </a:spcBef>
            <a:spcAft>
              <a:spcPct val="20000"/>
            </a:spcAft>
            <a:buNone/>
          </a:pPr>
          <a:r>
            <a:rPr lang="en-US" sz="1600" kern="1200" noProof="0" dirty="0">
              <a:solidFill>
                <a:prstClr val="black">
                  <a:hueOff val="0"/>
                  <a:satOff val="0"/>
                  <a:lumOff val="0"/>
                  <a:alphaOff val="0"/>
                </a:prstClr>
              </a:solidFill>
              <a:effectLst/>
              <a:latin typeface="Gill Sans MT" panose="020B0502020104020203" pitchFamily="34" charset="0"/>
              <a:ea typeface="+mn-ea"/>
              <a:cs typeface="+mn-cs"/>
            </a:rPr>
            <a:t>	diabetes,  asthma, cancer, among others</a:t>
          </a:r>
        </a:p>
      </dgm:t>
    </dgm:pt>
    <dgm:pt modelId="{AEBA6787-6A6E-44C6-9780-B6DE70F4F059}" type="parTrans" cxnId="{112C1C2C-D8BD-4D61-BCEE-58DA3D21775B}">
      <dgm:prSet/>
      <dgm:spPr/>
      <dgm:t>
        <a:bodyPr/>
        <a:lstStyle/>
        <a:p>
          <a:endParaRPr lang="es-ES"/>
        </a:p>
      </dgm:t>
    </dgm:pt>
    <dgm:pt modelId="{3E62771E-1D14-4B16-9DC4-73516959893F}" type="sibTrans" cxnId="{112C1C2C-D8BD-4D61-BCEE-58DA3D21775B}">
      <dgm:prSet/>
      <dgm:spPr/>
      <dgm:t>
        <a:bodyPr/>
        <a:lstStyle/>
        <a:p>
          <a:endParaRPr lang="es-ES"/>
        </a:p>
      </dgm:t>
    </dgm:pt>
    <dgm:pt modelId="{9C4C5A35-2C51-4C72-85E4-723BFF3B650D}">
      <dgm:prSet custT="1"/>
      <dgm:spPr/>
      <dgm:t>
        <a:bodyPr/>
        <a:lstStyle/>
        <a:p>
          <a:r>
            <a:rPr lang="en-US" sz="1600" noProof="0" dirty="0">
              <a:solidFill>
                <a:schemeClr val="tx1"/>
              </a:solidFill>
              <a:latin typeface="Gill Sans MT" panose="020B0502020104020203" pitchFamily="34" charset="0"/>
            </a:rPr>
            <a:t>Providers staff</a:t>
          </a:r>
        </a:p>
      </dgm:t>
    </dgm:pt>
    <dgm:pt modelId="{2A6402D4-6F70-46FF-BEF1-5FF7B88DC5F2}" type="parTrans" cxnId="{EF0EBC3C-55DD-42A3-9681-AB1C53D8C14F}">
      <dgm:prSet/>
      <dgm:spPr/>
      <dgm:t>
        <a:bodyPr/>
        <a:lstStyle/>
        <a:p>
          <a:endParaRPr lang="en-US"/>
        </a:p>
      </dgm:t>
    </dgm:pt>
    <dgm:pt modelId="{111BA055-F590-4B94-871B-F19A8A502B99}" type="sibTrans" cxnId="{EF0EBC3C-55DD-42A3-9681-AB1C53D8C14F}">
      <dgm:prSet/>
      <dgm:spPr/>
      <dgm:t>
        <a:bodyPr/>
        <a:lstStyle/>
        <a:p>
          <a:endParaRPr lang="en-US"/>
        </a:p>
      </dgm:t>
    </dgm:pt>
    <dgm:pt modelId="{7F9F7B6E-0E13-4425-92B2-F56CBD6441D9}">
      <dgm:prSet custT="1"/>
      <dgm:spPr/>
      <dgm:t>
        <a:bodyPr/>
        <a:lstStyle/>
        <a:p>
          <a:pPr>
            <a:buFont typeface="Wingdings" panose="05000000000000000000" pitchFamily="2" charset="2"/>
            <a:buChar char="ü"/>
          </a:pPr>
          <a:r>
            <a:rPr lang="en-US" sz="1600" noProof="0" dirty="0">
              <a:solidFill>
                <a:schemeClr val="tx1"/>
              </a:solidFill>
              <a:latin typeface="Gill Sans MT" panose="020B0502020104020203" pitchFamily="34" charset="0"/>
            </a:rPr>
            <a:t>Providers staff may include care coordination, administrative, or other clinical or support staff.</a:t>
          </a:r>
        </a:p>
      </dgm:t>
    </dgm:pt>
    <dgm:pt modelId="{F8122118-0B71-49E1-A323-BBE610521674}" type="parTrans" cxnId="{34323C37-6CDF-48EC-B84D-9B7B01B937AF}">
      <dgm:prSet/>
      <dgm:spPr/>
      <dgm:t>
        <a:bodyPr/>
        <a:lstStyle/>
        <a:p>
          <a:endParaRPr lang="en-US"/>
        </a:p>
      </dgm:t>
    </dgm:pt>
    <dgm:pt modelId="{3471C8E4-4101-46DD-B2B2-8457B725A29E}" type="sibTrans" cxnId="{34323C37-6CDF-48EC-B84D-9B7B01B937AF}">
      <dgm:prSet/>
      <dgm:spPr/>
      <dgm:t>
        <a:bodyPr/>
        <a:lstStyle/>
        <a:p>
          <a:endParaRPr lang="en-US"/>
        </a:p>
      </dgm:t>
    </dgm:pt>
    <dgm:pt modelId="{157B8E3A-E9C9-4F15-8E4D-834A3961E111}">
      <dgm:prSet custT="1"/>
      <dgm:spPr/>
      <dgm:t>
        <a:bodyPr/>
        <a:lstStyle/>
        <a:p>
          <a:r>
            <a:rPr lang="en-US" sz="1600" noProof="0" dirty="0">
              <a:latin typeface="Gill Sans MT" panose="020B0502020104020203" pitchFamily="34" charset="0"/>
            </a:rPr>
            <a:t>Network providers </a:t>
          </a:r>
        </a:p>
      </dgm:t>
    </dgm:pt>
    <dgm:pt modelId="{69662A20-84AF-4B8F-A25A-6553BCA7C1EE}" type="sibTrans" cxnId="{3A274B82-B7C9-4ABE-B87F-F92C185F7BDE}">
      <dgm:prSet/>
      <dgm:spPr/>
      <dgm:t>
        <a:bodyPr/>
        <a:lstStyle/>
        <a:p>
          <a:endParaRPr lang="es-PR" sz="1600">
            <a:latin typeface="Gill Sans MT" panose="020B0502020104020203" pitchFamily="34" charset="0"/>
          </a:endParaRPr>
        </a:p>
      </dgm:t>
    </dgm:pt>
    <dgm:pt modelId="{976FF51C-7D2C-4ACE-B123-193685F568C5}" type="parTrans" cxnId="{3A274B82-B7C9-4ABE-B87F-F92C185F7BDE}">
      <dgm:prSet/>
      <dgm:spPr/>
      <dgm:t>
        <a:bodyPr/>
        <a:lstStyle/>
        <a:p>
          <a:endParaRPr lang="es-PR" sz="1600">
            <a:latin typeface="Gill Sans MT" panose="020B0502020104020203" pitchFamily="34" charset="0"/>
          </a:endParaRPr>
        </a:p>
      </dgm:t>
    </dgm:pt>
    <dgm:pt modelId="{0F163209-1DBD-4154-AB74-3C3C16285D6C}">
      <dgm:prSet custT="1"/>
      <dgm:spPr/>
      <dgm:t>
        <a:bodyPr/>
        <a:lstStyle/>
        <a:p>
          <a:r>
            <a:rPr lang="en-US" sz="1600" noProof="0" dirty="0">
              <a:latin typeface="Gill Sans MT" panose="020B0502020104020203" pitchFamily="34" charset="0"/>
            </a:rPr>
            <a:t>Providers contracted by the delegated entities</a:t>
          </a:r>
        </a:p>
      </dgm:t>
    </dgm:pt>
    <dgm:pt modelId="{860CAF30-EF83-4595-8B2A-D049A431EB7A}" type="sibTrans" cxnId="{D18647B2-C561-4F7F-85AD-00991688A2B9}">
      <dgm:prSet/>
      <dgm:spPr/>
      <dgm:t>
        <a:bodyPr/>
        <a:lstStyle/>
        <a:p>
          <a:endParaRPr lang="en-US"/>
        </a:p>
      </dgm:t>
    </dgm:pt>
    <dgm:pt modelId="{7DD8D022-29BD-4D0E-86C9-3016DA6A1803}" type="parTrans" cxnId="{D18647B2-C561-4F7F-85AD-00991688A2B9}">
      <dgm:prSet/>
      <dgm:spPr/>
      <dgm:t>
        <a:bodyPr/>
        <a:lstStyle/>
        <a:p>
          <a:endParaRPr lang="en-US"/>
        </a:p>
      </dgm:t>
    </dgm:pt>
    <dgm:pt modelId="{94C16806-E0BF-47E6-A627-47F8F111C5E3}" type="pres">
      <dgm:prSet presAssocID="{AB73F3E1-5BFF-419E-9410-A922562515C8}" presName="linear" presStyleCnt="0">
        <dgm:presLayoutVars>
          <dgm:animLvl val="lvl"/>
          <dgm:resizeHandles val="exact"/>
        </dgm:presLayoutVars>
      </dgm:prSet>
      <dgm:spPr/>
    </dgm:pt>
    <dgm:pt modelId="{36304BFF-B907-4679-B81A-B36A01B9B78E}" type="pres">
      <dgm:prSet presAssocID="{AC227E16-CACD-4AAB-891B-42931A50C9FB}" presName="parentText" presStyleLbl="node1" presStyleIdx="0" presStyleCnt="2" custScaleY="51174" custLinFactNeighborX="178" custLinFactNeighborY="-11895">
        <dgm:presLayoutVars>
          <dgm:chMax val="0"/>
          <dgm:bulletEnabled val="1"/>
        </dgm:presLayoutVars>
      </dgm:prSet>
      <dgm:spPr>
        <a:xfrm>
          <a:off x="0" y="264031"/>
          <a:ext cx="5676900" cy="613105"/>
        </a:xfrm>
        <a:prstGeom prst="roundRect">
          <a:avLst/>
        </a:prstGeom>
      </dgm:spPr>
    </dgm:pt>
    <dgm:pt modelId="{DCD7ABA6-51F4-B847-B7F1-D0C84BA4D85A}" type="pres">
      <dgm:prSet presAssocID="{AC227E16-CACD-4AAB-891B-42931A50C9FB}" presName="childText" presStyleLbl="revTx" presStyleIdx="0" presStyleCnt="2">
        <dgm:presLayoutVars>
          <dgm:bulletEnabled val="1"/>
        </dgm:presLayoutVars>
      </dgm:prSet>
      <dgm:spPr/>
    </dgm:pt>
    <dgm:pt modelId="{A64583D6-4556-4080-BF46-CCA37F95D730}" type="pres">
      <dgm:prSet presAssocID="{BF9E7082-F206-421F-887A-CEC1FF204B24}" presName="parentText" presStyleLbl="node1" presStyleIdx="1" presStyleCnt="2" custScaleY="47426" custLinFactNeighborX="178" custLinFactNeighborY="-6939">
        <dgm:presLayoutVars>
          <dgm:chMax val="0"/>
          <dgm:bulletEnabled val="1"/>
        </dgm:presLayoutVars>
      </dgm:prSet>
      <dgm:spPr>
        <a:xfrm>
          <a:off x="0" y="1708687"/>
          <a:ext cx="5676900" cy="568201"/>
        </a:xfrm>
        <a:prstGeom prst="roundRect">
          <a:avLst/>
        </a:prstGeom>
      </dgm:spPr>
    </dgm:pt>
    <dgm:pt modelId="{215C668F-7558-4B4C-A476-B26C3323199D}" type="pres">
      <dgm:prSet presAssocID="{BF9E7082-F206-421F-887A-CEC1FF204B24}" presName="childText" presStyleLbl="revTx" presStyleIdx="1" presStyleCnt="2">
        <dgm:presLayoutVars>
          <dgm:bulletEnabled val="1"/>
        </dgm:presLayoutVars>
      </dgm:prSet>
      <dgm:spPr/>
    </dgm:pt>
  </dgm:ptLst>
  <dgm:cxnLst>
    <dgm:cxn modelId="{9ACA1A03-8562-4790-B7F3-A31FE65FC48B}" srcId="{BF9E7082-F206-421F-887A-CEC1FF204B24}" destId="{CEDB3EC6-08EF-4BA3-A9A5-86DEB0A46D31}" srcOrd="1" destOrd="0" parTransId="{CD3FEFF3-1F4B-47B0-A233-9E1225F5BB33}" sibTransId="{5F95866E-5302-46A2-B2D4-73B6F243E9AA}"/>
    <dgm:cxn modelId="{9F42AC0C-5687-4010-B937-F20F61D859C8}" type="presOf" srcId="{AC227E16-CACD-4AAB-891B-42931A50C9FB}" destId="{36304BFF-B907-4679-B81A-B36A01B9B78E}" srcOrd="0" destOrd="0" presId="urn:microsoft.com/office/officeart/2005/8/layout/vList2"/>
    <dgm:cxn modelId="{6D37500D-A5CF-4D58-BA66-CA9454F50731}" srcId="{AB73F3E1-5BFF-419E-9410-A922562515C8}" destId="{BF9E7082-F206-421F-887A-CEC1FF204B24}" srcOrd="1" destOrd="0" parTransId="{03EB0935-1132-441B-876C-ADE3BC7E3623}" sibTransId="{AC03E126-3F4B-4767-9970-290793777BEA}"/>
    <dgm:cxn modelId="{72F4B423-4858-48DB-9F39-6EE5F03C1060}" type="presOf" srcId="{AB73F3E1-5BFF-419E-9410-A922562515C8}" destId="{94C16806-E0BF-47E6-A627-47F8F111C5E3}" srcOrd="0" destOrd="0" presId="urn:microsoft.com/office/officeart/2005/8/layout/vList2"/>
    <dgm:cxn modelId="{112C1C2C-D8BD-4D61-BCEE-58DA3D21775B}" srcId="{C2712B2B-79A5-4385-BE05-9DA024E78E81}" destId="{18ED80EC-6214-4AC9-8967-00D799821553}" srcOrd="0" destOrd="0" parTransId="{AEBA6787-6A6E-44C6-9780-B6DE70F4F059}" sibTransId="{3E62771E-1D14-4B16-9DC4-73516959893F}"/>
    <dgm:cxn modelId="{40CEEF30-7667-3C4D-967F-F6AEE9938430}" type="presOf" srcId="{18ED80EC-6214-4AC9-8967-00D799821553}" destId="{DCD7ABA6-51F4-B847-B7F1-D0C84BA4D85A}" srcOrd="0" destOrd="1" presId="urn:microsoft.com/office/officeart/2005/8/layout/vList2"/>
    <dgm:cxn modelId="{34323C37-6CDF-48EC-B84D-9B7B01B937AF}" srcId="{9C4C5A35-2C51-4C72-85E4-723BFF3B650D}" destId="{7F9F7B6E-0E13-4425-92B2-F56CBD6441D9}" srcOrd="0" destOrd="0" parTransId="{F8122118-0B71-49E1-A323-BBE610521674}" sibTransId="{3471C8E4-4101-46DD-B2B2-8457B725A29E}"/>
    <dgm:cxn modelId="{060B6139-5697-9C49-BDBC-82A57D2FF50F}" type="presOf" srcId="{CEDB3EC6-08EF-4BA3-A9A5-86DEB0A46D31}" destId="{215C668F-7558-4B4C-A476-B26C3323199D}" srcOrd="0" destOrd="1" presId="urn:microsoft.com/office/officeart/2005/8/layout/vList2"/>
    <dgm:cxn modelId="{EF0EBC3C-55DD-42A3-9681-AB1C53D8C14F}" srcId="{BF9E7082-F206-421F-887A-CEC1FF204B24}" destId="{9C4C5A35-2C51-4C72-85E4-723BFF3B650D}" srcOrd="3" destOrd="0" parTransId="{2A6402D4-6F70-46FF-BEF1-5FF7B88DC5F2}" sibTransId="{111BA055-F590-4B94-871B-F19A8A502B99}"/>
    <dgm:cxn modelId="{719D5C52-CD61-497E-9283-AF8E055EFDA6}" srcId="{AC227E16-CACD-4AAB-891B-42931A50C9FB}" destId="{C2712B2B-79A5-4385-BE05-9DA024E78E81}" srcOrd="0" destOrd="0" parTransId="{AC5075CF-47BC-4ED8-8DB7-E3E361106067}" sibTransId="{03687A92-83F0-448C-8ED1-504520F1AC31}"/>
    <dgm:cxn modelId="{050E6153-0672-4533-9935-5163B2CC40F5}" srcId="{AB73F3E1-5BFF-419E-9410-A922562515C8}" destId="{AC227E16-CACD-4AAB-891B-42931A50C9FB}" srcOrd="0" destOrd="0" parTransId="{5F491928-32E9-4CFF-99EF-4EFC01C14A98}" sibTransId="{3EFDCCE4-0A1F-4E23-AE95-33D0042CE419}"/>
    <dgm:cxn modelId="{F5DD5556-8277-864F-AB3F-233E98A7AA93}" type="presOf" srcId="{7F9F7B6E-0E13-4425-92B2-F56CBD6441D9}" destId="{215C668F-7558-4B4C-A476-B26C3323199D}" srcOrd="0" destOrd="4" presId="urn:microsoft.com/office/officeart/2005/8/layout/vList2"/>
    <dgm:cxn modelId="{F0F20B57-6D59-4C8C-9B37-FB543B6694D2}" type="presOf" srcId="{BF9E7082-F206-421F-887A-CEC1FF204B24}" destId="{A64583D6-4556-4080-BF46-CCA37F95D730}" srcOrd="0" destOrd="0" presId="urn:microsoft.com/office/officeart/2005/8/layout/vList2"/>
    <dgm:cxn modelId="{3A274B82-B7C9-4ABE-B87F-F92C185F7BDE}" srcId="{BF9E7082-F206-421F-887A-CEC1FF204B24}" destId="{157B8E3A-E9C9-4F15-8E4D-834A3961E111}" srcOrd="0" destOrd="0" parTransId="{976FF51C-7D2C-4ACE-B123-193685F568C5}" sibTransId="{69662A20-84AF-4B8F-A25A-6553BCA7C1EE}"/>
    <dgm:cxn modelId="{71644494-1830-E446-A4B3-D768D6EA0BCC}" type="presOf" srcId="{C2712B2B-79A5-4385-BE05-9DA024E78E81}" destId="{DCD7ABA6-51F4-B847-B7F1-D0C84BA4D85A}" srcOrd="0" destOrd="0" presId="urn:microsoft.com/office/officeart/2005/8/layout/vList2"/>
    <dgm:cxn modelId="{F4E1F594-1983-064F-B083-5346CE3025EE}" type="presOf" srcId="{0F163209-1DBD-4154-AB74-3C3C16285D6C}" destId="{215C668F-7558-4B4C-A476-B26C3323199D}" srcOrd="0" destOrd="2" presId="urn:microsoft.com/office/officeart/2005/8/layout/vList2"/>
    <dgm:cxn modelId="{BB217DAA-4727-6747-A1EE-C80F621CDD30}" type="presOf" srcId="{9C4C5A35-2C51-4C72-85E4-723BFF3B650D}" destId="{215C668F-7558-4B4C-A476-B26C3323199D}" srcOrd="0" destOrd="3" presId="urn:microsoft.com/office/officeart/2005/8/layout/vList2"/>
    <dgm:cxn modelId="{D10107B2-AC22-8441-89E5-E05192F752FB}" type="presOf" srcId="{157B8E3A-E9C9-4F15-8E4D-834A3961E111}" destId="{215C668F-7558-4B4C-A476-B26C3323199D}" srcOrd="0" destOrd="0" presId="urn:microsoft.com/office/officeart/2005/8/layout/vList2"/>
    <dgm:cxn modelId="{D18647B2-C561-4F7F-85AD-00991688A2B9}" srcId="{BF9E7082-F206-421F-887A-CEC1FF204B24}" destId="{0F163209-1DBD-4154-AB74-3C3C16285D6C}" srcOrd="2" destOrd="0" parTransId="{7DD8D022-29BD-4D0E-86C9-3016DA6A1803}" sibTransId="{860CAF30-EF83-4595-8B2A-D049A431EB7A}"/>
    <dgm:cxn modelId="{F297003B-2127-4993-AD87-0E9A4D47A86B}" type="presParOf" srcId="{94C16806-E0BF-47E6-A627-47F8F111C5E3}" destId="{36304BFF-B907-4679-B81A-B36A01B9B78E}" srcOrd="0" destOrd="0" presId="urn:microsoft.com/office/officeart/2005/8/layout/vList2"/>
    <dgm:cxn modelId="{79D0433B-A66C-5D4C-8324-0C73332A4F8B}" type="presParOf" srcId="{94C16806-E0BF-47E6-A627-47F8F111C5E3}" destId="{DCD7ABA6-51F4-B847-B7F1-D0C84BA4D85A}" srcOrd="1" destOrd="0" presId="urn:microsoft.com/office/officeart/2005/8/layout/vList2"/>
    <dgm:cxn modelId="{0884EF57-5DC1-45AA-BB4C-FDA1B5A51AB2}" type="presParOf" srcId="{94C16806-E0BF-47E6-A627-47F8F111C5E3}" destId="{A64583D6-4556-4080-BF46-CCA37F95D730}" srcOrd="2" destOrd="0" presId="urn:microsoft.com/office/officeart/2005/8/layout/vList2"/>
    <dgm:cxn modelId="{F9A3F4AB-E050-0944-B231-BFEB94A56014}" type="presParOf" srcId="{94C16806-E0BF-47E6-A627-47F8F111C5E3}" destId="{215C668F-7558-4B4C-A476-B26C3323199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2006D2-1513-4FC3-8A8E-01A09262B7AE}" type="doc">
      <dgm:prSet loTypeId="urn:microsoft.com/office/officeart/2005/8/layout/matrix3" loCatId="matrix" qsTypeId="urn:microsoft.com/office/officeart/2005/8/quickstyle/simple2" qsCatId="simple" csTypeId="urn:microsoft.com/office/officeart/2005/8/colors/accent6_2" csCatId="accent6" phldr="1"/>
      <dgm:spPr/>
      <dgm:t>
        <a:bodyPr/>
        <a:lstStyle/>
        <a:p>
          <a:endParaRPr lang="es-419"/>
        </a:p>
      </dgm:t>
    </dgm:pt>
    <dgm:pt modelId="{B984F801-94E6-4E60-8B69-D5EA9566A785}">
      <dgm:prSet phldrT="[Text]" custT="1"/>
      <dgm:spPr>
        <a:solidFill>
          <a:srgbClr val="00A261"/>
        </a:solidFill>
      </dgm:spPr>
      <dgm:t>
        <a:bodyPr anchor="ct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600" b="1" noProof="0" dirty="0">
              <a:solidFill>
                <a:schemeClr val="tx1"/>
              </a:solidFill>
              <a:latin typeface="Gill Sans MT" panose="020B0502020104020203" pitchFamily="34" charset="0"/>
            </a:rPr>
            <a:t>Primary physicians</a:t>
          </a:r>
        </a:p>
        <a:p>
          <a:pPr marL="0" marR="0" lvl="0" indent="0" algn="ctr" defTabSz="914400" eaLnBrk="1" fontAlgn="ctr" latinLnBrk="0" hangingPunct="1">
            <a:lnSpc>
              <a:spcPct val="100000"/>
            </a:lnSpc>
            <a:spcBef>
              <a:spcPts val="0"/>
            </a:spcBef>
            <a:spcAft>
              <a:spcPts val="0"/>
            </a:spcAft>
            <a:buClrTx/>
            <a:buSzTx/>
            <a:buFontTx/>
            <a:buNone/>
            <a:tabLst/>
            <a:defRPr/>
          </a:pPr>
          <a:r>
            <a:rPr lang="en-US" sz="1600" b="1" noProof="0" dirty="0">
              <a:solidFill>
                <a:schemeClr val="tx1"/>
              </a:solidFill>
              <a:latin typeface="Gill Sans MT" panose="020B0502020104020203" pitchFamily="34" charset="0"/>
            </a:rPr>
            <a:t>(PCP)</a:t>
          </a:r>
        </a:p>
      </dgm:t>
    </dgm:pt>
    <dgm:pt modelId="{DB98568E-2684-43EA-9254-B307C5148957}" type="parTrans" cxnId="{EE805279-484A-4A7A-9357-D7B0B2EF0F3B}">
      <dgm:prSet/>
      <dgm:spPr/>
      <dgm:t>
        <a:bodyPr/>
        <a:lstStyle/>
        <a:p>
          <a:pPr algn="ctr" fontAlgn="ctr">
            <a:spcAft>
              <a:spcPts val="0"/>
            </a:spcAft>
          </a:pPr>
          <a:endParaRPr lang="es-419" sz="1600" b="1">
            <a:latin typeface="Gill Sans MT" panose="020B0502020104020203" pitchFamily="34" charset="0"/>
          </a:endParaRPr>
        </a:p>
      </dgm:t>
    </dgm:pt>
    <dgm:pt modelId="{DE89A484-87B4-427D-83EA-6FE237C275C8}" type="sibTrans" cxnId="{EE805279-484A-4A7A-9357-D7B0B2EF0F3B}">
      <dgm:prSet/>
      <dgm:spPr/>
      <dgm:t>
        <a:bodyPr/>
        <a:lstStyle/>
        <a:p>
          <a:pPr algn="ctr" fontAlgn="ctr">
            <a:spcAft>
              <a:spcPts val="0"/>
            </a:spcAft>
          </a:pPr>
          <a:endParaRPr lang="es-419" sz="1600" b="1">
            <a:latin typeface="Gill Sans MT" panose="020B0502020104020203" pitchFamily="34" charset="0"/>
          </a:endParaRPr>
        </a:p>
      </dgm:t>
    </dgm:pt>
    <dgm:pt modelId="{B79C4F92-B815-4443-9C89-D4313732B911}">
      <dgm:prSet phldrT="[Text]" custT="1"/>
      <dgm:spPr>
        <a:solidFill>
          <a:srgbClr val="96C93D"/>
        </a:solidFill>
      </dgm:spPr>
      <dgm:t>
        <a:bodyPr anchor="ctr"/>
        <a:lstStyle/>
        <a:p>
          <a:pPr algn="ctr" fontAlgn="ctr">
            <a:spcAft>
              <a:spcPts val="0"/>
            </a:spcAft>
          </a:pPr>
          <a:r>
            <a:rPr lang="en-US" sz="1600" b="1" noProof="0" dirty="0">
              <a:solidFill>
                <a:schemeClr val="tx1"/>
              </a:solidFill>
              <a:latin typeface="Gill Sans MT" panose="020B0502020104020203" pitchFamily="34" charset="0"/>
            </a:rPr>
            <a:t>Specialist physician</a:t>
          </a:r>
        </a:p>
        <a:p>
          <a:pPr algn="ctr" fontAlgn="ctr">
            <a:spcAft>
              <a:spcPts val="0"/>
            </a:spcAft>
          </a:pPr>
          <a:r>
            <a:rPr lang="en-US" sz="1600" b="1" noProof="0" dirty="0">
              <a:solidFill>
                <a:schemeClr val="tx1"/>
              </a:solidFill>
              <a:latin typeface="Gill Sans MT" panose="020B0502020104020203" pitchFamily="34" charset="0"/>
            </a:rPr>
            <a:t>(internal medicine, cardiology, endocrinology, among others)</a:t>
          </a:r>
        </a:p>
      </dgm:t>
    </dgm:pt>
    <dgm:pt modelId="{E19F0D98-D4DB-44D4-9956-2FAB996CCFDC}" type="parTrans" cxnId="{865079F9-720C-4D05-AB97-7087F88AC36A}">
      <dgm:prSet/>
      <dgm:spPr/>
      <dgm:t>
        <a:bodyPr/>
        <a:lstStyle/>
        <a:p>
          <a:pPr algn="ctr" fontAlgn="ctr">
            <a:spcAft>
              <a:spcPts val="0"/>
            </a:spcAft>
          </a:pPr>
          <a:endParaRPr lang="es-419" sz="1600" b="1">
            <a:latin typeface="Gill Sans MT" panose="020B0502020104020203" pitchFamily="34" charset="0"/>
          </a:endParaRPr>
        </a:p>
      </dgm:t>
    </dgm:pt>
    <dgm:pt modelId="{A26F5EA1-6C34-4367-A595-FAD248BA3B70}" type="sibTrans" cxnId="{865079F9-720C-4D05-AB97-7087F88AC36A}">
      <dgm:prSet/>
      <dgm:spPr/>
      <dgm:t>
        <a:bodyPr/>
        <a:lstStyle/>
        <a:p>
          <a:pPr algn="ctr" fontAlgn="ctr">
            <a:spcAft>
              <a:spcPts val="0"/>
            </a:spcAft>
          </a:pPr>
          <a:endParaRPr lang="es-419" sz="1600" b="1">
            <a:latin typeface="Gill Sans MT" panose="020B0502020104020203" pitchFamily="34" charset="0"/>
          </a:endParaRPr>
        </a:p>
      </dgm:t>
    </dgm:pt>
    <dgm:pt modelId="{1483B0E8-56EF-4B37-B70E-D04F3EB9DD0F}">
      <dgm:prSet phldrT="[Text]" custT="1"/>
      <dgm:spPr>
        <a:solidFill>
          <a:srgbClr val="0E6937"/>
        </a:solidFill>
      </dgm:spPr>
      <dgm:t>
        <a:bodyPr anchor="ctr"/>
        <a:lstStyle/>
        <a:p>
          <a:pPr marL="0" lvl="0" indent="0" algn="ctr" defTabSz="711200" fontAlgn="ctr">
            <a:lnSpc>
              <a:spcPct val="90000"/>
            </a:lnSpc>
            <a:spcBef>
              <a:spcPct val="0"/>
            </a:spcBef>
            <a:spcAft>
              <a:spcPts val="0"/>
            </a:spcAft>
            <a:buNone/>
          </a:pPr>
          <a:r>
            <a:rPr lang="en-US" sz="1600" b="1" kern="1200" noProof="0" dirty="0">
              <a:solidFill>
                <a:srgbClr val="C6E5CE"/>
              </a:solidFill>
              <a:latin typeface="Gill Sans MT" panose="020B0502020104020203" pitchFamily="34" charset="0"/>
              <a:ea typeface="+mn-ea"/>
              <a:cs typeface="+mn-cs"/>
            </a:rPr>
            <a:t>Mental health experts</a:t>
          </a:r>
        </a:p>
      </dgm:t>
    </dgm:pt>
    <dgm:pt modelId="{6065223C-87D3-4EEA-9172-ECADB0260DFF}" type="parTrans" cxnId="{62A63743-D6A7-4F6F-AEDF-5D481F353782}">
      <dgm:prSet/>
      <dgm:spPr/>
      <dgm:t>
        <a:bodyPr/>
        <a:lstStyle/>
        <a:p>
          <a:pPr algn="ctr" fontAlgn="ctr">
            <a:spcAft>
              <a:spcPts val="0"/>
            </a:spcAft>
          </a:pPr>
          <a:endParaRPr lang="es-419" sz="1600" b="1">
            <a:latin typeface="Gill Sans MT" panose="020B0502020104020203" pitchFamily="34" charset="0"/>
          </a:endParaRPr>
        </a:p>
      </dgm:t>
    </dgm:pt>
    <dgm:pt modelId="{3D1BFE14-D838-46A8-9D70-718A6B139868}" type="sibTrans" cxnId="{62A63743-D6A7-4F6F-AEDF-5D481F353782}">
      <dgm:prSet/>
      <dgm:spPr/>
      <dgm:t>
        <a:bodyPr/>
        <a:lstStyle/>
        <a:p>
          <a:pPr algn="ctr" fontAlgn="ctr">
            <a:spcAft>
              <a:spcPts val="0"/>
            </a:spcAft>
          </a:pPr>
          <a:endParaRPr lang="es-419" sz="1600" b="1">
            <a:latin typeface="Gill Sans MT" panose="020B0502020104020203" pitchFamily="34" charset="0"/>
          </a:endParaRPr>
        </a:p>
      </dgm:t>
    </dgm:pt>
    <dgm:pt modelId="{5529CDFE-0863-411B-9F24-1BF602BD9FA7}">
      <dgm:prSet custT="1"/>
      <dgm:spPr>
        <a:solidFill>
          <a:srgbClr val="C6E5CE"/>
        </a:solidFill>
      </dgm:spPr>
      <dgm:t>
        <a:bodyPr anchor="ctr"/>
        <a:lstStyle/>
        <a:p>
          <a:pPr algn="ctr" fontAlgn="ctr">
            <a:spcAft>
              <a:spcPts val="0"/>
            </a:spcAft>
          </a:pPr>
          <a:r>
            <a:rPr lang="en-US" sz="1600" b="1" noProof="0" dirty="0">
              <a:solidFill>
                <a:schemeClr val="tx1"/>
              </a:solidFill>
              <a:latin typeface="Gill Sans MT" panose="020B0502020104020203" pitchFamily="34" charset="0"/>
            </a:rPr>
            <a:t>Other professionals</a:t>
          </a:r>
        </a:p>
      </dgm:t>
    </dgm:pt>
    <dgm:pt modelId="{1A37EC8C-2079-41D0-9EBF-719F508E5419}" type="parTrans" cxnId="{26FDF8B2-D485-4634-8584-D713EB2C1046}">
      <dgm:prSet/>
      <dgm:spPr/>
      <dgm:t>
        <a:bodyPr/>
        <a:lstStyle/>
        <a:p>
          <a:pPr algn="ctr" fontAlgn="ctr">
            <a:spcAft>
              <a:spcPts val="0"/>
            </a:spcAft>
          </a:pPr>
          <a:endParaRPr lang="es-419" sz="1600" b="1">
            <a:latin typeface="Gill Sans MT" panose="020B0502020104020203" pitchFamily="34" charset="0"/>
          </a:endParaRPr>
        </a:p>
      </dgm:t>
    </dgm:pt>
    <dgm:pt modelId="{6D08F059-85D3-496F-AF21-6CE98E50537F}" type="sibTrans" cxnId="{26FDF8B2-D485-4634-8584-D713EB2C1046}">
      <dgm:prSet/>
      <dgm:spPr/>
      <dgm:t>
        <a:bodyPr/>
        <a:lstStyle/>
        <a:p>
          <a:pPr algn="ctr" fontAlgn="ctr">
            <a:spcAft>
              <a:spcPts val="0"/>
            </a:spcAft>
          </a:pPr>
          <a:endParaRPr lang="es-419" sz="1600" b="1">
            <a:latin typeface="Gill Sans MT" panose="020B0502020104020203" pitchFamily="34" charset="0"/>
          </a:endParaRPr>
        </a:p>
      </dgm:t>
    </dgm:pt>
    <dgm:pt modelId="{1E04BEC0-5F50-4822-B2EE-1CABC5C4F3E3}" type="pres">
      <dgm:prSet presAssocID="{A12006D2-1513-4FC3-8A8E-01A09262B7AE}" presName="matrix" presStyleCnt="0">
        <dgm:presLayoutVars>
          <dgm:chMax val="1"/>
          <dgm:dir/>
          <dgm:resizeHandles val="exact"/>
        </dgm:presLayoutVars>
      </dgm:prSet>
      <dgm:spPr/>
    </dgm:pt>
    <dgm:pt modelId="{9648EFE1-67F0-482F-8290-472A6519D438}" type="pres">
      <dgm:prSet presAssocID="{A12006D2-1513-4FC3-8A8E-01A09262B7AE}" presName="diamond" presStyleLbl="bgShp" presStyleIdx="0" presStyleCnt="1" custScaleX="117015"/>
      <dgm:spPr/>
    </dgm:pt>
    <dgm:pt modelId="{0843379C-434E-49C5-A60E-D26F2F46FA32}" type="pres">
      <dgm:prSet presAssocID="{A12006D2-1513-4FC3-8A8E-01A09262B7AE}" presName="quad1" presStyleLbl="node1" presStyleIdx="0" presStyleCnt="4" custScaleX="140834" custScaleY="104095" custLinFactNeighborX="-17948" custLinFactNeighborY="692">
        <dgm:presLayoutVars>
          <dgm:chMax val="0"/>
          <dgm:chPref val="0"/>
          <dgm:bulletEnabled val="1"/>
        </dgm:presLayoutVars>
      </dgm:prSet>
      <dgm:spPr/>
    </dgm:pt>
    <dgm:pt modelId="{D20EB35B-C7DC-4121-B46A-1C4FF5317B45}" type="pres">
      <dgm:prSet presAssocID="{A12006D2-1513-4FC3-8A8E-01A09262B7AE}" presName="quad2" presStyleLbl="node1" presStyleIdx="1" presStyleCnt="4" custScaleX="140834" custScaleY="104095" custLinFactNeighborX="20739" custLinFactNeighborY="692">
        <dgm:presLayoutVars>
          <dgm:chMax val="0"/>
          <dgm:chPref val="0"/>
          <dgm:bulletEnabled val="1"/>
        </dgm:presLayoutVars>
      </dgm:prSet>
      <dgm:spPr/>
    </dgm:pt>
    <dgm:pt modelId="{3DC97911-1D9D-4B01-ABDA-64B33575BBDE}" type="pres">
      <dgm:prSet presAssocID="{A12006D2-1513-4FC3-8A8E-01A09262B7AE}" presName="quad3" presStyleLbl="node1" presStyleIdx="2" presStyleCnt="4" custScaleX="140834" custScaleY="104095" custLinFactNeighborX="-19603" custLinFactNeighborY="552">
        <dgm:presLayoutVars>
          <dgm:chMax val="0"/>
          <dgm:chPref val="0"/>
          <dgm:bulletEnabled val="1"/>
        </dgm:presLayoutVars>
      </dgm:prSet>
      <dgm:spPr/>
    </dgm:pt>
    <dgm:pt modelId="{D8B3FE04-6FB5-456D-961D-B9984113D28C}" type="pres">
      <dgm:prSet presAssocID="{A12006D2-1513-4FC3-8A8E-01A09262B7AE}" presName="quad4" presStyleLbl="node1" presStyleIdx="3" presStyleCnt="4" custScaleX="140834" custScaleY="104095" custLinFactNeighborX="22362">
        <dgm:presLayoutVars>
          <dgm:chMax val="0"/>
          <dgm:chPref val="0"/>
          <dgm:bulletEnabled val="1"/>
        </dgm:presLayoutVars>
      </dgm:prSet>
      <dgm:spPr/>
    </dgm:pt>
  </dgm:ptLst>
  <dgm:cxnLst>
    <dgm:cxn modelId="{2CCE050E-7441-44F9-99D5-A7AD4DD2C7EE}" type="presOf" srcId="{1483B0E8-56EF-4B37-B70E-D04F3EB9DD0F}" destId="{3DC97911-1D9D-4B01-ABDA-64B33575BBDE}" srcOrd="0" destOrd="0" presId="urn:microsoft.com/office/officeart/2005/8/layout/matrix3"/>
    <dgm:cxn modelId="{F51E180F-82C7-4117-8519-9F2EAEFC18D8}" type="presOf" srcId="{5529CDFE-0863-411B-9F24-1BF602BD9FA7}" destId="{D8B3FE04-6FB5-456D-961D-B9984113D28C}" srcOrd="0" destOrd="0" presId="urn:microsoft.com/office/officeart/2005/8/layout/matrix3"/>
    <dgm:cxn modelId="{62A63743-D6A7-4F6F-AEDF-5D481F353782}" srcId="{A12006D2-1513-4FC3-8A8E-01A09262B7AE}" destId="{1483B0E8-56EF-4B37-B70E-D04F3EB9DD0F}" srcOrd="2" destOrd="0" parTransId="{6065223C-87D3-4EEA-9172-ECADB0260DFF}" sibTransId="{3D1BFE14-D838-46A8-9D70-718A6B139868}"/>
    <dgm:cxn modelId="{F8E23D5C-30FB-425D-BF02-A6E7E543D326}" type="presOf" srcId="{B984F801-94E6-4E60-8B69-D5EA9566A785}" destId="{0843379C-434E-49C5-A60E-D26F2F46FA32}" srcOrd="0" destOrd="0" presId="urn:microsoft.com/office/officeart/2005/8/layout/matrix3"/>
    <dgm:cxn modelId="{EE805279-484A-4A7A-9357-D7B0B2EF0F3B}" srcId="{A12006D2-1513-4FC3-8A8E-01A09262B7AE}" destId="{B984F801-94E6-4E60-8B69-D5EA9566A785}" srcOrd="0" destOrd="0" parTransId="{DB98568E-2684-43EA-9254-B307C5148957}" sibTransId="{DE89A484-87B4-427D-83EA-6FE237C275C8}"/>
    <dgm:cxn modelId="{26FDF8B2-D485-4634-8584-D713EB2C1046}" srcId="{A12006D2-1513-4FC3-8A8E-01A09262B7AE}" destId="{5529CDFE-0863-411B-9F24-1BF602BD9FA7}" srcOrd="3" destOrd="0" parTransId="{1A37EC8C-2079-41D0-9EBF-719F508E5419}" sibTransId="{6D08F059-85D3-496F-AF21-6CE98E50537F}"/>
    <dgm:cxn modelId="{169B46C4-B79A-4D58-9E8D-EBAE5B6BDB75}" type="presOf" srcId="{A12006D2-1513-4FC3-8A8E-01A09262B7AE}" destId="{1E04BEC0-5F50-4822-B2EE-1CABC5C4F3E3}" srcOrd="0" destOrd="0" presId="urn:microsoft.com/office/officeart/2005/8/layout/matrix3"/>
    <dgm:cxn modelId="{865079F9-720C-4D05-AB97-7087F88AC36A}" srcId="{A12006D2-1513-4FC3-8A8E-01A09262B7AE}" destId="{B79C4F92-B815-4443-9C89-D4313732B911}" srcOrd="1" destOrd="0" parTransId="{E19F0D98-D4DB-44D4-9956-2FAB996CCFDC}" sibTransId="{A26F5EA1-6C34-4367-A595-FAD248BA3B70}"/>
    <dgm:cxn modelId="{85B3F9FB-F287-44EF-A651-7C18B0CB2970}" type="presOf" srcId="{B79C4F92-B815-4443-9C89-D4313732B911}" destId="{D20EB35B-C7DC-4121-B46A-1C4FF5317B45}" srcOrd="0" destOrd="0" presId="urn:microsoft.com/office/officeart/2005/8/layout/matrix3"/>
    <dgm:cxn modelId="{A8FDC858-46B2-4B08-9694-2AFA48C80FED}" type="presParOf" srcId="{1E04BEC0-5F50-4822-B2EE-1CABC5C4F3E3}" destId="{9648EFE1-67F0-482F-8290-472A6519D438}" srcOrd="0" destOrd="0" presId="urn:microsoft.com/office/officeart/2005/8/layout/matrix3"/>
    <dgm:cxn modelId="{A21EDD46-B069-4601-B265-B906D6F10EC2}" type="presParOf" srcId="{1E04BEC0-5F50-4822-B2EE-1CABC5C4F3E3}" destId="{0843379C-434E-49C5-A60E-D26F2F46FA32}" srcOrd="1" destOrd="0" presId="urn:microsoft.com/office/officeart/2005/8/layout/matrix3"/>
    <dgm:cxn modelId="{FB8004C4-0108-4C1A-8BE8-1EA1C5D7CBF5}" type="presParOf" srcId="{1E04BEC0-5F50-4822-B2EE-1CABC5C4F3E3}" destId="{D20EB35B-C7DC-4121-B46A-1C4FF5317B45}" srcOrd="2" destOrd="0" presId="urn:microsoft.com/office/officeart/2005/8/layout/matrix3"/>
    <dgm:cxn modelId="{E2539080-991B-42E7-99FE-6C0283655A6F}" type="presParOf" srcId="{1E04BEC0-5F50-4822-B2EE-1CABC5C4F3E3}" destId="{3DC97911-1D9D-4B01-ABDA-64B33575BBDE}" srcOrd="3" destOrd="0" presId="urn:microsoft.com/office/officeart/2005/8/layout/matrix3"/>
    <dgm:cxn modelId="{D741500D-531B-4FAC-AA99-61A694653E66}" type="presParOf" srcId="{1E04BEC0-5F50-4822-B2EE-1CABC5C4F3E3}" destId="{D8B3FE04-6FB5-456D-961D-B9984113D28C}"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5616CC-FEB1-4494-92E0-25DBDF8A3FE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2E66092-2229-4C57-8FD9-6C8460897165}">
      <dgm:prSet custT="1"/>
      <dgm:spPr>
        <a:noFill/>
        <a:ln w="38100" cap="flat" cmpd="sng" algn="ctr">
          <a:solidFill>
            <a:srgbClr val="00A261"/>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Integrate the primary care physician or other providers in the member’s care management.</a:t>
          </a:r>
          <a:endParaRPr lang="en-US" sz="1600" kern="1200" noProof="0" dirty="0">
            <a:solidFill>
              <a:schemeClr val="tx1"/>
            </a:solidFill>
            <a:latin typeface="Gill Sans MT" panose="020B0502020104020203" pitchFamily="34" charset="0"/>
            <a:ea typeface="+mn-ea"/>
            <a:cs typeface="+mn-cs"/>
          </a:endParaRPr>
        </a:p>
      </dgm:t>
    </dgm:pt>
    <dgm:pt modelId="{F92F4D55-D2D0-44C5-96D2-E36B8D7B67A3}" type="parTrans" cxnId="{AA9C0AF0-957E-4E74-8CD3-A24B99AA3EBB}">
      <dgm:prSet/>
      <dgm:spPr/>
      <dgm:t>
        <a:bodyPr/>
        <a:lstStyle/>
        <a:p>
          <a:endParaRPr lang="en-US" sz="1600">
            <a:solidFill>
              <a:schemeClr val="tx1"/>
            </a:solidFill>
            <a:latin typeface="Gill Sans MT" panose="020B0502020104020203" pitchFamily="34" charset="0"/>
          </a:endParaRPr>
        </a:p>
      </dgm:t>
    </dgm:pt>
    <dgm:pt modelId="{748BA6C3-816D-42B4-A889-487FD4640C99}" type="sibTrans" cxnId="{AA9C0AF0-957E-4E74-8CD3-A24B99AA3EBB}">
      <dgm:prSet/>
      <dgm:spPr/>
      <dgm:t>
        <a:bodyPr/>
        <a:lstStyle/>
        <a:p>
          <a:endParaRPr lang="en-US" sz="1600">
            <a:solidFill>
              <a:schemeClr val="tx1"/>
            </a:solidFill>
            <a:latin typeface="Gill Sans MT" panose="020B0502020104020203" pitchFamily="34" charset="0"/>
          </a:endParaRPr>
        </a:p>
      </dgm:t>
    </dgm:pt>
    <dgm:pt modelId="{8EB961D9-C30C-44AE-BE95-97FA0EFFB8C8}">
      <dgm:prSet custT="1"/>
      <dgm:spPr>
        <a:noFill/>
        <a:ln w="38100" cap="flat" cmpd="sng" algn="ctr">
          <a:solidFill>
            <a:srgbClr val="00A261"/>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Use the clinical practice guidelines adopted by MCS (available in </a:t>
          </a:r>
          <a:r>
            <a:rPr lang="en-US" sz="1600" kern="1200" noProof="0" dirty="0" err="1">
              <a:solidFill>
                <a:schemeClr val="tx1"/>
              </a:solidFill>
              <a:latin typeface="Gill Sans MT" panose="020B0502020104020203" pitchFamily="34" charset="0"/>
            </a:rPr>
            <a:t>Provinet</a:t>
          </a:r>
          <a:r>
            <a:rPr lang="en-US" sz="1600" kern="1200" noProof="0" dirty="0">
              <a:solidFill>
                <a:schemeClr val="tx1"/>
              </a:solidFill>
              <a:latin typeface="Gill Sans MT" panose="020B0502020104020203" pitchFamily="34" charset="0"/>
            </a:rPr>
            <a:t>).</a:t>
          </a:r>
          <a:endParaRPr lang="en-US" sz="1600" kern="1200" noProof="0" dirty="0">
            <a:solidFill>
              <a:schemeClr val="tx1"/>
            </a:solidFill>
            <a:latin typeface="Gill Sans MT" panose="020B0502020104020203" pitchFamily="34" charset="0"/>
            <a:ea typeface="+mn-ea"/>
            <a:cs typeface="+mn-cs"/>
          </a:endParaRPr>
        </a:p>
      </dgm:t>
    </dgm:pt>
    <dgm:pt modelId="{A6317516-EF91-4C42-9792-1957D8C4BFCB}" type="parTrans" cxnId="{A1F2DAC9-31FD-4138-88A4-907D52D86037}">
      <dgm:prSet/>
      <dgm:spPr/>
      <dgm:t>
        <a:bodyPr/>
        <a:lstStyle/>
        <a:p>
          <a:endParaRPr lang="en-US" sz="1600">
            <a:solidFill>
              <a:schemeClr val="tx1"/>
            </a:solidFill>
            <a:latin typeface="Gill Sans MT" panose="020B0502020104020203" pitchFamily="34" charset="0"/>
          </a:endParaRPr>
        </a:p>
      </dgm:t>
    </dgm:pt>
    <dgm:pt modelId="{D2CB4645-680B-4334-9810-90C8469BE1AD}" type="sibTrans" cxnId="{A1F2DAC9-31FD-4138-88A4-907D52D86037}">
      <dgm:prSet/>
      <dgm:spPr/>
      <dgm:t>
        <a:bodyPr/>
        <a:lstStyle/>
        <a:p>
          <a:endParaRPr lang="en-US" sz="1600">
            <a:solidFill>
              <a:schemeClr val="tx1"/>
            </a:solidFill>
            <a:latin typeface="Gill Sans MT" panose="020B0502020104020203" pitchFamily="34" charset="0"/>
          </a:endParaRPr>
        </a:p>
      </dgm:t>
    </dgm:pt>
    <dgm:pt modelId="{09361057-1F0D-431F-AC24-B8BE760BB59C}">
      <dgm:prSet custT="1"/>
      <dgm:spPr>
        <a:noFill/>
        <a:ln w="38100" cap="flat" cmpd="sng" algn="ctr">
          <a:solidFill>
            <a:srgbClr val="00A261"/>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Review and update the Individual Care Plan. Communicate, update, and address concerns or preferences with member. </a:t>
          </a:r>
          <a:endParaRPr lang="en-US" sz="1600" kern="1200" noProof="0" dirty="0">
            <a:solidFill>
              <a:schemeClr val="tx1"/>
            </a:solidFill>
            <a:latin typeface="Gill Sans MT" panose="020B0502020104020203" pitchFamily="34" charset="0"/>
            <a:ea typeface="+mn-ea"/>
            <a:cs typeface="+mn-cs"/>
          </a:endParaRPr>
        </a:p>
      </dgm:t>
    </dgm:pt>
    <dgm:pt modelId="{80B7EA9D-8994-419C-AF77-047B334F5D0B}" type="parTrans" cxnId="{A62FE6CC-5165-40E0-BC0C-76CCD42570A9}">
      <dgm:prSet/>
      <dgm:spPr/>
      <dgm:t>
        <a:bodyPr/>
        <a:lstStyle/>
        <a:p>
          <a:endParaRPr lang="en-US" sz="1600">
            <a:solidFill>
              <a:schemeClr val="tx1"/>
            </a:solidFill>
            <a:latin typeface="Gill Sans MT" panose="020B0502020104020203" pitchFamily="34" charset="0"/>
          </a:endParaRPr>
        </a:p>
      </dgm:t>
    </dgm:pt>
    <dgm:pt modelId="{A5BDFE46-16A2-477C-A040-12F7A077C14D}" type="sibTrans" cxnId="{A62FE6CC-5165-40E0-BC0C-76CCD42570A9}">
      <dgm:prSet/>
      <dgm:spPr/>
      <dgm:t>
        <a:bodyPr/>
        <a:lstStyle/>
        <a:p>
          <a:endParaRPr lang="en-US" sz="1600">
            <a:solidFill>
              <a:schemeClr val="tx1"/>
            </a:solidFill>
            <a:latin typeface="Gill Sans MT" panose="020B0502020104020203" pitchFamily="34" charset="0"/>
          </a:endParaRPr>
        </a:p>
      </dgm:t>
    </dgm:pt>
    <dgm:pt modelId="{707D203C-1EB5-4F3B-B830-F67E57CDF9F6}">
      <dgm:prSet custT="1"/>
      <dgm:spPr>
        <a:noFill/>
        <a:ln w="38100" cap="flat" cmpd="sng" algn="ctr">
          <a:solidFill>
            <a:srgbClr val="96C93D"/>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Provide services on time, guaranteeing quality in the continuity of care, treatment, and services to the member.</a:t>
          </a:r>
          <a:endParaRPr lang="en-US" sz="1600" kern="1200" noProof="0" dirty="0">
            <a:solidFill>
              <a:schemeClr val="tx1"/>
            </a:solidFill>
            <a:latin typeface="Gill Sans MT" panose="020B0502020104020203" pitchFamily="34" charset="0"/>
            <a:ea typeface="+mn-ea"/>
            <a:cs typeface="+mn-cs"/>
          </a:endParaRPr>
        </a:p>
      </dgm:t>
    </dgm:pt>
    <dgm:pt modelId="{3825B6A4-9696-4118-98A6-571E2BAD668A}" type="parTrans" cxnId="{92C379FC-FE80-491C-B07E-E4A5930E6F2D}">
      <dgm:prSet/>
      <dgm:spPr/>
      <dgm:t>
        <a:bodyPr/>
        <a:lstStyle/>
        <a:p>
          <a:endParaRPr lang="en-US" sz="1600">
            <a:solidFill>
              <a:schemeClr val="tx1"/>
            </a:solidFill>
            <a:latin typeface="Gill Sans MT" panose="020B0502020104020203" pitchFamily="34" charset="0"/>
          </a:endParaRPr>
        </a:p>
      </dgm:t>
    </dgm:pt>
    <dgm:pt modelId="{19D53602-4091-4622-9BEB-A949968BDA0D}" type="sibTrans" cxnId="{92C379FC-FE80-491C-B07E-E4A5930E6F2D}">
      <dgm:prSet/>
      <dgm:spPr/>
      <dgm:t>
        <a:bodyPr/>
        <a:lstStyle/>
        <a:p>
          <a:endParaRPr lang="en-US" sz="1600">
            <a:solidFill>
              <a:schemeClr val="tx1"/>
            </a:solidFill>
            <a:latin typeface="Gill Sans MT" panose="020B0502020104020203" pitchFamily="34" charset="0"/>
          </a:endParaRPr>
        </a:p>
      </dgm:t>
    </dgm:pt>
    <dgm:pt modelId="{F7291D8E-0C4B-4DAD-9268-C0567B32400C}">
      <dgm:prSet custT="1"/>
      <dgm:spPr>
        <a:noFill/>
        <a:ln w="38100" cap="flat" cmpd="sng" algn="ctr">
          <a:solidFill>
            <a:srgbClr val="96C93D"/>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Notify the health plan of any barrier that affects access to services or the care transition process.</a:t>
          </a:r>
          <a:r>
            <a:rPr lang="en-US" sz="1600" kern="1200" noProof="0" dirty="0">
              <a:latin typeface="Gill Sans MT" panose="020B0502020104020203" pitchFamily="34" charset="0"/>
            </a:rPr>
            <a:t>.</a:t>
          </a:r>
          <a:endParaRPr lang="en-US" sz="1600" kern="1200" noProof="0" dirty="0">
            <a:solidFill>
              <a:schemeClr val="tx1"/>
            </a:solidFill>
            <a:latin typeface="Gill Sans MT" panose="020B0502020104020203" pitchFamily="34" charset="0"/>
            <a:ea typeface="+mn-ea"/>
            <a:cs typeface="+mn-cs"/>
          </a:endParaRPr>
        </a:p>
      </dgm:t>
    </dgm:pt>
    <dgm:pt modelId="{96198EBC-4D88-4C58-9C86-2D01B4F265F3}" type="parTrans" cxnId="{4FAEFA15-63EF-4BAC-97AB-0D4CB61AB553}">
      <dgm:prSet/>
      <dgm:spPr/>
      <dgm:t>
        <a:bodyPr/>
        <a:lstStyle/>
        <a:p>
          <a:endParaRPr lang="en-US" sz="1600">
            <a:solidFill>
              <a:schemeClr val="tx1"/>
            </a:solidFill>
            <a:latin typeface="Gill Sans MT" panose="020B0502020104020203" pitchFamily="34" charset="0"/>
          </a:endParaRPr>
        </a:p>
      </dgm:t>
    </dgm:pt>
    <dgm:pt modelId="{9E146B41-65D4-4CDB-9832-7E4CFFF4942C}" type="sibTrans" cxnId="{4FAEFA15-63EF-4BAC-97AB-0D4CB61AB553}">
      <dgm:prSet/>
      <dgm:spPr/>
      <dgm:t>
        <a:bodyPr/>
        <a:lstStyle/>
        <a:p>
          <a:endParaRPr lang="en-US" sz="1600">
            <a:solidFill>
              <a:schemeClr val="tx1"/>
            </a:solidFill>
            <a:latin typeface="Gill Sans MT" panose="020B0502020104020203" pitchFamily="34" charset="0"/>
          </a:endParaRPr>
        </a:p>
      </dgm:t>
    </dgm:pt>
    <dgm:pt modelId="{439CCF9C-07F2-4692-A92E-29563E21DB08}">
      <dgm:prSet custT="1"/>
      <dgm:spPr>
        <a:noFill/>
        <a:ln w="38100" cap="flat" cmpd="sng" algn="ctr">
          <a:solidFill>
            <a:srgbClr val="96C93D"/>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Participate in the patient’s care planning and encourage their participation in the care process.</a:t>
          </a:r>
          <a:endParaRPr lang="en-US" sz="1600" kern="1200" noProof="0" dirty="0">
            <a:solidFill>
              <a:schemeClr val="tx1"/>
            </a:solidFill>
            <a:latin typeface="Gill Sans MT" panose="020B0502020104020203" pitchFamily="34" charset="0"/>
            <a:ea typeface="+mn-ea"/>
            <a:cs typeface="+mn-cs"/>
          </a:endParaRPr>
        </a:p>
      </dgm:t>
    </dgm:pt>
    <dgm:pt modelId="{0DEDF24E-A258-44C1-9F61-DEADD4D22133}" type="parTrans" cxnId="{F8DACE7B-9320-4A07-88CC-EBC443A28039}">
      <dgm:prSet/>
      <dgm:spPr/>
      <dgm:t>
        <a:bodyPr/>
        <a:lstStyle/>
        <a:p>
          <a:endParaRPr lang="en-US" sz="1600">
            <a:solidFill>
              <a:schemeClr val="tx1"/>
            </a:solidFill>
            <a:latin typeface="Gill Sans MT" panose="020B0502020104020203" pitchFamily="34" charset="0"/>
          </a:endParaRPr>
        </a:p>
      </dgm:t>
    </dgm:pt>
    <dgm:pt modelId="{5EECED4C-AF46-440F-B6B9-658831F5AB4B}" type="sibTrans" cxnId="{F8DACE7B-9320-4A07-88CC-EBC443A28039}">
      <dgm:prSet/>
      <dgm:spPr/>
      <dgm:t>
        <a:bodyPr/>
        <a:lstStyle/>
        <a:p>
          <a:endParaRPr lang="en-US" sz="1600">
            <a:solidFill>
              <a:schemeClr val="tx1"/>
            </a:solidFill>
            <a:latin typeface="Gill Sans MT" panose="020B0502020104020203" pitchFamily="34" charset="0"/>
          </a:endParaRPr>
        </a:p>
      </dgm:t>
    </dgm:pt>
    <dgm:pt modelId="{B6306523-0F3A-4E95-B412-326246901B64}">
      <dgm:prSet custT="1"/>
      <dgm:spPr>
        <a:noFill/>
        <a:ln w="38100" cap="flat" cmpd="sng" algn="ctr">
          <a:solidFill>
            <a:srgbClr val="0E6937"/>
          </a:solidFill>
          <a:prstDash val="solid"/>
          <a:miter lim="800000"/>
        </a:ln>
        <a:effectLst/>
      </dgm:spPr>
      <dgm:t>
        <a:bodyPr spcFirstLastPara="0" vert="horz" wrap="square" lIns="60960" tIns="60960" rIns="60960" bIns="60960" numCol="1" spcCol="1270" anchor="ctr" anchorCtr="0"/>
        <a:lstStyle/>
        <a:p>
          <a:endParaRPr lang="en-US" sz="1600" noProof="0" dirty="0">
            <a:solidFill>
              <a:schemeClr val="tx1"/>
            </a:solidFill>
            <a:latin typeface="Gill Sans MT" panose="020B0502020104020203" pitchFamily="34" charset="0"/>
          </a:endParaRPr>
        </a:p>
        <a:p>
          <a:r>
            <a:rPr lang="en-US" sz="1600" noProof="0" dirty="0">
              <a:solidFill>
                <a:schemeClr val="tx1"/>
              </a:solidFill>
              <a:latin typeface="Gill Sans MT" panose="020B0502020104020203" pitchFamily="34" charset="0"/>
            </a:rPr>
            <a:t>Participate as a member of the Interdisciplinary Care Team and maintain communication with the team and the caregiver.</a:t>
          </a:r>
        </a:p>
        <a:p>
          <a:endParaRPr lang="en-US" sz="1600" noProof="0" dirty="0">
            <a:solidFill>
              <a:schemeClr val="tx1"/>
            </a:solidFill>
            <a:latin typeface="Gill Sans MT" panose="020B0502020104020203" pitchFamily="34" charset="0"/>
          </a:endParaRPr>
        </a:p>
      </dgm:t>
    </dgm:pt>
    <dgm:pt modelId="{CACBEE68-D975-4B1E-9B7B-FBDAE3C3732B}" type="parTrans" cxnId="{BCC95EE4-6E20-42F9-9041-380487F354C7}">
      <dgm:prSet/>
      <dgm:spPr/>
      <dgm:t>
        <a:bodyPr/>
        <a:lstStyle/>
        <a:p>
          <a:endParaRPr lang="en-US" sz="1600">
            <a:solidFill>
              <a:schemeClr val="tx1"/>
            </a:solidFill>
            <a:latin typeface="Gill Sans MT" panose="020B0502020104020203" pitchFamily="34" charset="0"/>
          </a:endParaRPr>
        </a:p>
      </dgm:t>
    </dgm:pt>
    <dgm:pt modelId="{49ADBBD6-BF89-4DAF-A957-612E3B64F96E}" type="sibTrans" cxnId="{BCC95EE4-6E20-42F9-9041-380487F354C7}">
      <dgm:prSet/>
      <dgm:spPr/>
      <dgm:t>
        <a:bodyPr/>
        <a:lstStyle/>
        <a:p>
          <a:endParaRPr lang="en-US" sz="1600">
            <a:solidFill>
              <a:schemeClr val="tx1"/>
            </a:solidFill>
            <a:latin typeface="Gill Sans MT" panose="020B0502020104020203" pitchFamily="34" charset="0"/>
          </a:endParaRPr>
        </a:p>
      </dgm:t>
    </dgm:pt>
    <dgm:pt modelId="{7E449F96-6A41-40C9-8082-C2D544515D52}">
      <dgm:prSet custT="1"/>
      <dgm:spPr>
        <a:noFill/>
        <a:ln w="38100" cap="flat" cmpd="sng" algn="ctr">
          <a:solidFill>
            <a:srgbClr val="0E6937"/>
          </a:solidFill>
          <a:prstDash val="solid"/>
          <a:miter lim="800000"/>
        </a:ln>
        <a:effectLst/>
      </dgm:spPr>
      <dgm:t>
        <a:bodyPr spcFirstLastPara="0" vert="horz" wrap="square" lIns="60960" tIns="60960" rIns="60960" bIns="60960" numCol="1" spcCol="1270" anchor="ctr" anchorCtr="0"/>
        <a:lstStyle/>
        <a:p>
          <a:endParaRPr lang="en-US" sz="1600" noProof="0" dirty="0">
            <a:solidFill>
              <a:schemeClr val="tx1"/>
            </a:solidFill>
            <a:latin typeface="Gill Sans MT" panose="020B0502020104020203" pitchFamily="34" charset="0"/>
          </a:endParaRPr>
        </a:p>
        <a:p>
          <a:r>
            <a:rPr lang="en-US" sz="1600" noProof="0" dirty="0">
              <a:solidFill>
                <a:schemeClr val="tx1"/>
              </a:solidFill>
              <a:latin typeface="Gill Sans MT" panose="020B0502020104020203" pitchFamily="34" charset="0"/>
            </a:rPr>
            <a:t>Lead the member to a healthy lifestyle offering preventing care and providing education about their condition. </a:t>
          </a:r>
        </a:p>
        <a:p>
          <a:endParaRPr lang="en-US" sz="1600" noProof="0" dirty="0">
            <a:solidFill>
              <a:schemeClr val="tx1"/>
            </a:solidFill>
            <a:latin typeface="Gill Sans MT" panose="020B0502020104020203" pitchFamily="34" charset="0"/>
          </a:endParaRPr>
        </a:p>
      </dgm:t>
    </dgm:pt>
    <dgm:pt modelId="{BC67C206-84E3-45CD-A910-95AA5AEED246}" type="parTrans" cxnId="{55852570-0802-4241-B99B-C8480A5B9327}">
      <dgm:prSet/>
      <dgm:spPr/>
      <dgm:t>
        <a:bodyPr/>
        <a:lstStyle/>
        <a:p>
          <a:endParaRPr lang="en-US" sz="1600">
            <a:solidFill>
              <a:schemeClr val="tx1"/>
            </a:solidFill>
            <a:latin typeface="Gill Sans MT" panose="020B0502020104020203" pitchFamily="34" charset="0"/>
          </a:endParaRPr>
        </a:p>
      </dgm:t>
    </dgm:pt>
    <dgm:pt modelId="{1B2DB038-C676-4E0C-9BC9-4027A4BB6196}" type="sibTrans" cxnId="{55852570-0802-4241-B99B-C8480A5B9327}">
      <dgm:prSet/>
      <dgm:spPr/>
      <dgm:t>
        <a:bodyPr/>
        <a:lstStyle/>
        <a:p>
          <a:endParaRPr lang="en-US" sz="1600">
            <a:solidFill>
              <a:schemeClr val="tx1"/>
            </a:solidFill>
            <a:latin typeface="Gill Sans MT" panose="020B0502020104020203" pitchFamily="34" charset="0"/>
          </a:endParaRPr>
        </a:p>
      </dgm:t>
    </dgm:pt>
    <dgm:pt modelId="{42E301F8-F807-44B5-B566-EA763A391BDB}" type="pres">
      <dgm:prSet presAssocID="{185616CC-FEB1-4494-92E0-25DBDF8A3FE3}" presName="diagram" presStyleCnt="0">
        <dgm:presLayoutVars>
          <dgm:dir/>
          <dgm:resizeHandles val="exact"/>
        </dgm:presLayoutVars>
      </dgm:prSet>
      <dgm:spPr/>
    </dgm:pt>
    <dgm:pt modelId="{CA5437B6-A393-4BCF-85C9-BB82908A96AC}" type="pres">
      <dgm:prSet presAssocID="{22E66092-2229-4C57-8FD9-6C8460897165}" presName="node" presStyleLbl="node1" presStyleIdx="0" presStyleCnt="8">
        <dgm:presLayoutVars>
          <dgm:bulletEnabled val="1"/>
        </dgm:presLayoutVars>
      </dgm:prSet>
      <dgm:spPr>
        <a:xfrm>
          <a:off x="1239218" y="1722"/>
          <a:ext cx="2257215" cy="1354329"/>
        </a:xfrm>
        <a:prstGeom prst="roundRect">
          <a:avLst/>
        </a:prstGeom>
      </dgm:spPr>
    </dgm:pt>
    <dgm:pt modelId="{669B09A9-C186-4F8E-A60C-B26F889FDFE3}" type="pres">
      <dgm:prSet presAssocID="{748BA6C3-816D-42B4-A889-487FD4640C99}" presName="sibTrans" presStyleCnt="0"/>
      <dgm:spPr/>
    </dgm:pt>
    <dgm:pt modelId="{34F452E6-1502-43EE-AA0B-EC371F21DBB9}" type="pres">
      <dgm:prSet presAssocID="{8EB961D9-C30C-44AE-BE95-97FA0EFFB8C8}" presName="node" presStyleLbl="node1" presStyleIdx="1" presStyleCnt="8">
        <dgm:presLayoutVars>
          <dgm:bulletEnabled val="1"/>
        </dgm:presLayoutVars>
      </dgm:prSet>
      <dgm:spPr>
        <a:xfrm>
          <a:off x="3722155" y="1722"/>
          <a:ext cx="2257215" cy="1354329"/>
        </a:xfrm>
        <a:prstGeom prst="roundRect">
          <a:avLst/>
        </a:prstGeom>
      </dgm:spPr>
    </dgm:pt>
    <dgm:pt modelId="{A4261C8A-EF62-4E7D-A9E8-82A4EF28DB94}" type="pres">
      <dgm:prSet presAssocID="{D2CB4645-680B-4334-9810-90C8469BE1AD}" presName="sibTrans" presStyleCnt="0"/>
      <dgm:spPr/>
    </dgm:pt>
    <dgm:pt modelId="{0A85F2F9-3064-4F2B-AC9B-2D9E0C89E23E}" type="pres">
      <dgm:prSet presAssocID="{09361057-1F0D-431F-AC24-B8BE760BB59C}" presName="node" presStyleLbl="node1" presStyleIdx="2" presStyleCnt="8">
        <dgm:presLayoutVars>
          <dgm:bulletEnabled val="1"/>
        </dgm:presLayoutVars>
      </dgm:prSet>
      <dgm:spPr>
        <a:xfrm>
          <a:off x="6205092" y="1722"/>
          <a:ext cx="2257215" cy="1354329"/>
        </a:xfrm>
        <a:prstGeom prst="roundRect">
          <a:avLst/>
        </a:prstGeom>
      </dgm:spPr>
    </dgm:pt>
    <dgm:pt modelId="{A63C0000-F169-455D-985D-95399C53F8DC}" type="pres">
      <dgm:prSet presAssocID="{A5BDFE46-16A2-477C-A040-12F7A077C14D}" presName="sibTrans" presStyleCnt="0"/>
      <dgm:spPr/>
    </dgm:pt>
    <dgm:pt modelId="{3BDEB6CA-C9BD-428B-B34B-F1EC5EFCF153}" type="pres">
      <dgm:prSet presAssocID="{707D203C-1EB5-4F3B-B830-F67E57CDF9F6}" presName="node" presStyleLbl="node1" presStyleIdx="3" presStyleCnt="8">
        <dgm:presLayoutVars>
          <dgm:bulletEnabled val="1"/>
        </dgm:presLayoutVars>
      </dgm:prSet>
      <dgm:spPr>
        <a:xfrm>
          <a:off x="1239218" y="1581773"/>
          <a:ext cx="2257215" cy="1354329"/>
        </a:xfrm>
        <a:prstGeom prst="roundRect">
          <a:avLst/>
        </a:prstGeom>
      </dgm:spPr>
    </dgm:pt>
    <dgm:pt modelId="{30BF63FC-7A45-47BB-A776-EEC3AE2E5F42}" type="pres">
      <dgm:prSet presAssocID="{19D53602-4091-4622-9BEB-A949968BDA0D}" presName="sibTrans" presStyleCnt="0"/>
      <dgm:spPr/>
    </dgm:pt>
    <dgm:pt modelId="{E4F14383-E385-489E-BFFB-1AD8419FA997}" type="pres">
      <dgm:prSet presAssocID="{F7291D8E-0C4B-4DAD-9268-C0567B32400C}" presName="node" presStyleLbl="node1" presStyleIdx="4" presStyleCnt="8">
        <dgm:presLayoutVars>
          <dgm:bulletEnabled val="1"/>
        </dgm:presLayoutVars>
      </dgm:prSet>
      <dgm:spPr>
        <a:xfrm>
          <a:off x="3722155" y="1581773"/>
          <a:ext cx="2257215" cy="1354329"/>
        </a:xfrm>
        <a:prstGeom prst="roundRect">
          <a:avLst/>
        </a:prstGeom>
      </dgm:spPr>
    </dgm:pt>
    <dgm:pt modelId="{CA85F9D7-0998-4BBF-9F46-9ACA5BD6DD68}" type="pres">
      <dgm:prSet presAssocID="{9E146B41-65D4-4CDB-9832-7E4CFFF4942C}" presName="sibTrans" presStyleCnt="0"/>
      <dgm:spPr/>
    </dgm:pt>
    <dgm:pt modelId="{60D0CE96-A306-4361-8FC7-4A27B509E2B8}" type="pres">
      <dgm:prSet presAssocID="{439CCF9C-07F2-4692-A92E-29563E21DB08}" presName="node" presStyleLbl="node1" presStyleIdx="5" presStyleCnt="8">
        <dgm:presLayoutVars>
          <dgm:bulletEnabled val="1"/>
        </dgm:presLayoutVars>
      </dgm:prSet>
      <dgm:spPr>
        <a:xfrm>
          <a:off x="6205092" y="1581773"/>
          <a:ext cx="2257215" cy="1354329"/>
        </a:xfrm>
        <a:prstGeom prst="roundRect">
          <a:avLst/>
        </a:prstGeom>
      </dgm:spPr>
    </dgm:pt>
    <dgm:pt modelId="{0FE1A000-EDBB-4046-910B-A1FF5833D050}" type="pres">
      <dgm:prSet presAssocID="{5EECED4C-AF46-440F-B6B9-658831F5AB4B}" presName="sibTrans" presStyleCnt="0"/>
      <dgm:spPr/>
    </dgm:pt>
    <dgm:pt modelId="{B0B30531-97A4-4ED2-8906-FF6C554EB8A9}" type="pres">
      <dgm:prSet presAssocID="{B6306523-0F3A-4E95-B412-326246901B64}" presName="node" presStyleLbl="node1" presStyleIdx="6" presStyleCnt="8">
        <dgm:presLayoutVars>
          <dgm:bulletEnabled val="1"/>
        </dgm:presLayoutVars>
      </dgm:prSet>
      <dgm:spPr>
        <a:xfrm>
          <a:off x="2480687" y="3161824"/>
          <a:ext cx="2257215" cy="1354329"/>
        </a:xfrm>
        <a:prstGeom prst="roundRect">
          <a:avLst/>
        </a:prstGeom>
      </dgm:spPr>
    </dgm:pt>
    <dgm:pt modelId="{3C01A72D-86F4-4A74-A47F-62605E5D0D15}" type="pres">
      <dgm:prSet presAssocID="{49ADBBD6-BF89-4DAF-A957-612E3B64F96E}" presName="sibTrans" presStyleCnt="0"/>
      <dgm:spPr/>
    </dgm:pt>
    <dgm:pt modelId="{6C964C21-4D8E-4E4F-B5AF-E5F7CF013BE9}" type="pres">
      <dgm:prSet presAssocID="{7E449F96-6A41-40C9-8082-C2D544515D52}" presName="node" presStyleLbl="node1" presStyleIdx="7" presStyleCnt="8">
        <dgm:presLayoutVars>
          <dgm:bulletEnabled val="1"/>
        </dgm:presLayoutVars>
      </dgm:prSet>
      <dgm:spPr>
        <a:xfrm>
          <a:off x="4963624" y="3161824"/>
          <a:ext cx="2257215" cy="1354329"/>
        </a:xfrm>
        <a:prstGeom prst="roundRect">
          <a:avLst/>
        </a:prstGeom>
      </dgm:spPr>
    </dgm:pt>
  </dgm:ptLst>
  <dgm:cxnLst>
    <dgm:cxn modelId="{4FAEFA15-63EF-4BAC-97AB-0D4CB61AB553}" srcId="{185616CC-FEB1-4494-92E0-25DBDF8A3FE3}" destId="{F7291D8E-0C4B-4DAD-9268-C0567B32400C}" srcOrd="4" destOrd="0" parTransId="{96198EBC-4D88-4C58-9C86-2D01B4F265F3}" sibTransId="{9E146B41-65D4-4CDB-9832-7E4CFFF4942C}"/>
    <dgm:cxn modelId="{D18D4729-7AAE-4806-803A-41AE1850EE64}" type="presOf" srcId="{22E66092-2229-4C57-8FD9-6C8460897165}" destId="{CA5437B6-A393-4BCF-85C9-BB82908A96AC}" srcOrd="0" destOrd="0" presId="urn:microsoft.com/office/officeart/2005/8/layout/default"/>
    <dgm:cxn modelId="{518E332E-1FAF-4C8E-B47E-A8374ABD0C30}" type="presOf" srcId="{707D203C-1EB5-4F3B-B830-F67E57CDF9F6}" destId="{3BDEB6CA-C9BD-428B-B34B-F1EC5EFCF153}" srcOrd="0" destOrd="0" presId="urn:microsoft.com/office/officeart/2005/8/layout/default"/>
    <dgm:cxn modelId="{2C65E04D-3127-4D1F-A6A8-9907AB3760AF}" type="presOf" srcId="{439CCF9C-07F2-4692-A92E-29563E21DB08}" destId="{60D0CE96-A306-4361-8FC7-4A27B509E2B8}" srcOrd="0" destOrd="0" presId="urn:microsoft.com/office/officeart/2005/8/layout/default"/>
    <dgm:cxn modelId="{DE38E954-9183-47FE-B353-8EDF1976AA31}" type="presOf" srcId="{09361057-1F0D-431F-AC24-B8BE760BB59C}" destId="{0A85F2F9-3064-4F2B-AC9B-2D9E0C89E23E}" srcOrd="0" destOrd="0" presId="urn:microsoft.com/office/officeart/2005/8/layout/default"/>
    <dgm:cxn modelId="{55852570-0802-4241-B99B-C8480A5B9327}" srcId="{185616CC-FEB1-4494-92E0-25DBDF8A3FE3}" destId="{7E449F96-6A41-40C9-8082-C2D544515D52}" srcOrd="7" destOrd="0" parTransId="{BC67C206-84E3-45CD-A910-95AA5AEED246}" sibTransId="{1B2DB038-C676-4E0C-9BC9-4027A4BB6196}"/>
    <dgm:cxn modelId="{5D97B571-B678-4E66-8C48-68A5FA1F4210}" type="presOf" srcId="{8EB961D9-C30C-44AE-BE95-97FA0EFFB8C8}" destId="{34F452E6-1502-43EE-AA0B-EC371F21DBB9}" srcOrd="0" destOrd="0" presId="urn:microsoft.com/office/officeart/2005/8/layout/default"/>
    <dgm:cxn modelId="{F8DACE7B-9320-4A07-88CC-EBC443A28039}" srcId="{185616CC-FEB1-4494-92E0-25DBDF8A3FE3}" destId="{439CCF9C-07F2-4692-A92E-29563E21DB08}" srcOrd="5" destOrd="0" parTransId="{0DEDF24E-A258-44C1-9F61-DEADD4D22133}" sibTransId="{5EECED4C-AF46-440F-B6B9-658831F5AB4B}"/>
    <dgm:cxn modelId="{79AF27A9-FC08-415D-9080-48D35D9C5970}" type="presOf" srcId="{F7291D8E-0C4B-4DAD-9268-C0567B32400C}" destId="{E4F14383-E385-489E-BFFB-1AD8419FA997}" srcOrd="0" destOrd="0" presId="urn:microsoft.com/office/officeart/2005/8/layout/default"/>
    <dgm:cxn modelId="{2A79CBB8-6ACF-429A-91E7-677D3EB47FA8}" type="presOf" srcId="{B6306523-0F3A-4E95-B412-326246901B64}" destId="{B0B30531-97A4-4ED2-8906-FF6C554EB8A9}" srcOrd="0" destOrd="0" presId="urn:microsoft.com/office/officeart/2005/8/layout/default"/>
    <dgm:cxn modelId="{A1F2DAC9-31FD-4138-88A4-907D52D86037}" srcId="{185616CC-FEB1-4494-92E0-25DBDF8A3FE3}" destId="{8EB961D9-C30C-44AE-BE95-97FA0EFFB8C8}" srcOrd="1" destOrd="0" parTransId="{A6317516-EF91-4C42-9792-1957D8C4BFCB}" sibTransId="{D2CB4645-680B-4334-9810-90C8469BE1AD}"/>
    <dgm:cxn modelId="{A62FE6CC-5165-40E0-BC0C-76CCD42570A9}" srcId="{185616CC-FEB1-4494-92E0-25DBDF8A3FE3}" destId="{09361057-1F0D-431F-AC24-B8BE760BB59C}" srcOrd="2" destOrd="0" parTransId="{80B7EA9D-8994-419C-AF77-047B334F5D0B}" sibTransId="{A5BDFE46-16A2-477C-A040-12F7A077C14D}"/>
    <dgm:cxn modelId="{BCC95EE4-6E20-42F9-9041-380487F354C7}" srcId="{185616CC-FEB1-4494-92E0-25DBDF8A3FE3}" destId="{B6306523-0F3A-4E95-B412-326246901B64}" srcOrd="6" destOrd="0" parTransId="{CACBEE68-D975-4B1E-9B7B-FBDAE3C3732B}" sibTransId="{49ADBBD6-BF89-4DAF-A957-612E3B64F96E}"/>
    <dgm:cxn modelId="{D0B1D3E4-8E3C-4BD2-8F78-969F6DB429BC}" type="presOf" srcId="{185616CC-FEB1-4494-92E0-25DBDF8A3FE3}" destId="{42E301F8-F807-44B5-B566-EA763A391BDB}" srcOrd="0" destOrd="0" presId="urn:microsoft.com/office/officeart/2005/8/layout/default"/>
    <dgm:cxn modelId="{AA9C0AF0-957E-4E74-8CD3-A24B99AA3EBB}" srcId="{185616CC-FEB1-4494-92E0-25DBDF8A3FE3}" destId="{22E66092-2229-4C57-8FD9-6C8460897165}" srcOrd="0" destOrd="0" parTransId="{F92F4D55-D2D0-44C5-96D2-E36B8D7B67A3}" sibTransId="{748BA6C3-816D-42B4-A889-487FD4640C99}"/>
    <dgm:cxn modelId="{0C7240F5-6321-4FF5-9C6C-53C88322451F}" type="presOf" srcId="{7E449F96-6A41-40C9-8082-C2D544515D52}" destId="{6C964C21-4D8E-4E4F-B5AF-E5F7CF013BE9}" srcOrd="0" destOrd="0" presId="urn:microsoft.com/office/officeart/2005/8/layout/default"/>
    <dgm:cxn modelId="{92C379FC-FE80-491C-B07E-E4A5930E6F2D}" srcId="{185616CC-FEB1-4494-92E0-25DBDF8A3FE3}" destId="{707D203C-1EB5-4F3B-B830-F67E57CDF9F6}" srcOrd="3" destOrd="0" parTransId="{3825B6A4-9696-4118-98A6-571E2BAD668A}" sibTransId="{19D53602-4091-4622-9BEB-A949968BDA0D}"/>
    <dgm:cxn modelId="{6C87D184-D6D4-4525-80E3-CC4243BFD8DA}" type="presParOf" srcId="{42E301F8-F807-44B5-B566-EA763A391BDB}" destId="{CA5437B6-A393-4BCF-85C9-BB82908A96AC}" srcOrd="0" destOrd="0" presId="urn:microsoft.com/office/officeart/2005/8/layout/default"/>
    <dgm:cxn modelId="{1693B290-C45E-43D0-B376-C75D7344F4A4}" type="presParOf" srcId="{42E301F8-F807-44B5-B566-EA763A391BDB}" destId="{669B09A9-C186-4F8E-A60C-B26F889FDFE3}" srcOrd="1" destOrd="0" presId="urn:microsoft.com/office/officeart/2005/8/layout/default"/>
    <dgm:cxn modelId="{BF97322A-9081-422B-9BD2-89DA9CF5C299}" type="presParOf" srcId="{42E301F8-F807-44B5-B566-EA763A391BDB}" destId="{34F452E6-1502-43EE-AA0B-EC371F21DBB9}" srcOrd="2" destOrd="0" presId="urn:microsoft.com/office/officeart/2005/8/layout/default"/>
    <dgm:cxn modelId="{A6921AE9-34D0-45FD-A047-C40298A2F73C}" type="presParOf" srcId="{42E301F8-F807-44B5-B566-EA763A391BDB}" destId="{A4261C8A-EF62-4E7D-A9E8-82A4EF28DB94}" srcOrd="3" destOrd="0" presId="urn:microsoft.com/office/officeart/2005/8/layout/default"/>
    <dgm:cxn modelId="{1CEF8E84-80B5-42A9-A7DE-C612EFA36979}" type="presParOf" srcId="{42E301F8-F807-44B5-B566-EA763A391BDB}" destId="{0A85F2F9-3064-4F2B-AC9B-2D9E0C89E23E}" srcOrd="4" destOrd="0" presId="urn:microsoft.com/office/officeart/2005/8/layout/default"/>
    <dgm:cxn modelId="{384A569B-8A60-4AC9-8078-D10098AF0FD2}" type="presParOf" srcId="{42E301F8-F807-44B5-B566-EA763A391BDB}" destId="{A63C0000-F169-455D-985D-95399C53F8DC}" srcOrd="5" destOrd="0" presId="urn:microsoft.com/office/officeart/2005/8/layout/default"/>
    <dgm:cxn modelId="{8DE567DA-4B7A-4363-A1AA-DBCFC987D5E4}" type="presParOf" srcId="{42E301F8-F807-44B5-B566-EA763A391BDB}" destId="{3BDEB6CA-C9BD-428B-B34B-F1EC5EFCF153}" srcOrd="6" destOrd="0" presId="urn:microsoft.com/office/officeart/2005/8/layout/default"/>
    <dgm:cxn modelId="{30E4E9BE-ACDA-4DC6-9B3C-85F2334F96D6}" type="presParOf" srcId="{42E301F8-F807-44B5-B566-EA763A391BDB}" destId="{30BF63FC-7A45-47BB-A776-EEC3AE2E5F42}" srcOrd="7" destOrd="0" presId="urn:microsoft.com/office/officeart/2005/8/layout/default"/>
    <dgm:cxn modelId="{ABE0CC01-D491-4A48-AE9F-6055C6015F3A}" type="presParOf" srcId="{42E301F8-F807-44B5-B566-EA763A391BDB}" destId="{E4F14383-E385-489E-BFFB-1AD8419FA997}" srcOrd="8" destOrd="0" presId="urn:microsoft.com/office/officeart/2005/8/layout/default"/>
    <dgm:cxn modelId="{1EE8F8D5-EFE4-4B50-96CE-69C6F4CEC377}" type="presParOf" srcId="{42E301F8-F807-44B5-B566-EA763A391BDB}" destId="{CA85F9D7-0998-4BBF-9F46-9ACA5BD6DD68}" srcOrd="9" destOrd="0" presId="urn:microsoft.com/office/officeart/2005/8/layout/default"/>
    <dgm:cxn modelId="{6889DA4F-D37A-4554-BB06-49B71F9E13F8}" type="presParOf" srcId="{42E301F8-F807-44B5-B566-EA763A391BDB}" destId="{60D0CE96-A306-4361-8FC7-4A27B509E2B8}" srcOrd="10" destOrd="0" presId="urn:microsoft.com/office/officeart/2005/8/layout/default"/>
    <dgm:cxn modelId="{DE8AB6F5-A86E-435B-A006-A56F5CC6444C}" type="presParOf" srcId="{42E301F8-F807-44B5-B566-EA763A391BDB}" destId="{0FE1A000-EDBB-4046-910B-A1FF5833D050}" srcOrd="11" destOrd="0" presId="urn:microsoft.com/office/officeart/2005/8/layout/default"/>
    <dgm:cxn modelId="{F61751C1-5F43-45FF-857A-517AD1D34A3A}" type="presParOf" srcId="{42E301F8-F807-44B5-B566-EA763A391BDB}" destId="{B0B30531-97A4-4ED2-8906-FF6C554EB8A9}" srcOrd="12" destOrd="0" presId="urn:microsoft.com/office/officeart/2005/8/layout/default"/>
    <dgm:cxn modelId="{91BC2DB8-C510-4A30-8EAB-312C2E683AFE}" type="presParOf" srcId="{42E301F8-F807-44B5-B566-EA763A391BDB}" destId="{3C01A72D-86F4-4A74-A47F-62605E5D0D15}" srcOrd="13" destOrd="0" presId="urn:microsoft.com/office/officeart/2005/8/layout/default"/>
    <dgm:cxn modelId="{21723234-9CDA-46BB-A6C9-C013FB50AE9C}" type="presParOf" srcId="{42E301F8-F807-44B5-B566-EA763A391BDB}" destId="{6C964C21-4D8E-4E4F-B5AF-E5F7CF013BE9}"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D3B3B9-2E54-4758-94F1-8EC5B272F9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PR"/>
        </a:p>
      </dgm:t>
    </dgm:pt>
    <dgm:pt modelId="{CDDF9E8E-04B9-4BE0-8C0A-3AE213B923D9}">
      <dgm:prSet custT="1"/>
      <dgm:spPr>
        <a:solidFill>
          <a:schemeClr val="accent2">
            <a:lumMod val="20000"/>
            <a:lumOff val="80000"/>
          </a:schemeClr>
        </a:solidFill>
        <a:ln>
          <a:solidFill>
            <a:schemeClr val="accent6"/>
          </a:solidFill>
        </a:ln>
        <a:effectLst/>
        <a:scene3d>
          <a:camera prst="orthographicFront">
            <a:rot lat="0" lon="0" rev="0"/>
          </a:camera>
          <a:lightRig rig="contrasting" dir="t">
            <a:rot lat="0" lon="0" rev="7800000"/>
          </a:lightRig>
        </a:scene3d>
        <a:sp3d>
          <a:bevelT w="139700" h="139700"/>
        </a:sp3d>
      </dgm:spPr>
      <dgm:t>
        <a:bodyPr/>
        <a:lstStyle/>
        <a:p>
          <a:r>
            <a:rPr kumimoji="0" lang="en-US" sz="2000" b="0" i="0" u="none" strike="noStrike" cap="none" spc="0" normalizeH="0" baseline="0" noProof="0" dirty="0">
              <a:ln>
                <a:noFill/>
              </a:ln>
              <a:solidFill>
                <a:schemeClr val="tx1"/>
              </a:solidFill>
              <a:effectLst/>
              <a:uLnTx/>
              <a:uFillTx/>
              <a:latin typeface="Gill Sans MT" panose="020B0502020104020203" pitchFamily="34" charset="0"/>
              <a:ea typeface="+mn-ea"/>
              <a:cs typeface="+mn-cs"/>
            </a:rPr>
            <a:t>Through </a:t>
          </a:r>
          <a:r>
            <a:rPr kumimoji="0" lang="en-US" sz="2000" b="0" i="0" u="none" strike="noStrike" cap="none" spc="0" normalizeH="0" baseline="0" noProof="0" dirty="0" err="1">
              <a:ln>
                <a:noFill/>
              </a:ln>
              <a:solidFill>
                <a:schemeClr val="tx1"/>
              </a:solidFill>
              <a:effectLst/>
              <a:uLnTx/>
              <a:uFillTx/>
              <a:latin typeface="Gill Sans MT" panose="020B0502020104020203" pitchFamily="34" charset="0"/>
              <a:ea typeface="+mn-ea"/>
              <a:cs typeface="+mn-cs"/>
            </a:rPr>
            <a:t>Provinet</a:t>
          </a:r>
          <a:r>
            <a:rPr kumimoji="0" lang="en-US" sz="2000" b="0" i="0" u="none" strike="noStrike" cap="none" spc="0" normalizeH="0" baseline="0" noProof="0" dirty="0">
              <a:ln>
                <a:noFill/>
              </a:ln>
              <a:solidFill>
                <a:schemeClr val="tx1"/>
              </a:solidFill>
              <a:effectLst/>
              <a:uLnTx/>
              <a:uFillTx/>
              <a:latin typeface="Gill Sans MT" panose="020B0502020104020203" pitchFamily="34" charset="0"/>
              <a:ea typeface="+mn-ea"/>
              <a:cs typeface="+mn-cs"/>
            </a:rPr>
            <a:t>, the provider has access to:</a:t>
          </a:r>
          <a:endParaRPr lang="en-US" sz="2000" noProof="0" dirty="0">
            <a:solidFill>
              <a:schemeClr val="tx1"/>
            </a:solidFill>
            <a:latin typeface="Gill Sans MT" panose="020B0502020104020203" pitchFamily="34" charset="0"/>
          </a:endParaRPr>
        </a:p>
      </dgm:t>
    </dgm:pt>
    <dgm:pt modelId="{57BF6754-96D2-4406-98E5-7F773509C26B}" type="parTrans" cxnId="{963FB027-668C-4A1C-9B1D-7D3B12013076}">
      <dgm:prSet/>
      <dgm:spPr/>
      <dgm:t>
        <a:bodyPr/>
        <a:lstStyle/>
        <a:p>
          <a:endParaRPr lang="es-PR">
            <a:latin typeface="Gill Sans MT" panose="020B0502020104020203" pitchFamily="34" charset="0"/>
          </a:endParaRPr>
        </a:p>
      </dgm:t>
    </dgm:pt>
    <dgm:pt modelId="{57874316-4B05-4FC5-9A7A-7ECBD07F35EA}" type="sibTrans" cxnId="{963FB027-668C-4A1C-9B1D-7D3B12013076}">
      <dgm:prSet/>
      <dgm:spPr/>
      <dgm:t>
        <a:bodyPr/>
        <a:lstStyle/>
        <a:p>
          <a:endParaRPr lang="es-PR">
            <a:latin typeface="Gill Sans MT" panose="020B0502020104020203" pitchFamily="34" charset="0"/>
          </a:endParaRPr>
        </a:p>
      </dgm:t>
    </dgm:pt>
    <dgm:pt modelId="{1E119347-4BBD-4A9D-821E-EB6D53733C85}">
      <dgm:prSet custT="1"/>
      <dgm:spPr/>
      <dgm:t>
        <a:bodyPr/>
        <a:lstStyle/>
        <a:p>
          <a:pPr>
            <a:lnSpc>
              <a:spcPct val="100000"/>
            </a:lnSpc>
            <a:spcAft>
              <a:spcPts val="0"/>
            </a:spcAft>
          </a:pPr>
          <a:r>
            <a:rPr lang="en-US" sz="1800" noProof="0" dirty="0">
              <a:latin typeface="Gill Sans MT" panose="020B0502020104020203" pitchFamily="34" charset="0"/>
            </a:rPr>
            <a:t>Assistance to the PCP to coordinate the member’s care and evaluate their patient's compliance with preventive care and HEDIS measures.</a:t>
          </a:r>
        </a:p>
      </dgm:t>
    </dgm:pt>
    <dgm:pt modelId="{49765655-63FC-42FB-B8BD-7C72AB47A996}" type="parTrans" cxnId="{FF522DA0-8EC9-4F95-89B8-F924118F9310}">
      <dgm:prSet/>
      <dgm:spPr/>
      <dgm:t>
        <a:bodyPr/>
        <a:lstStyle/>
        <a:p>
          <a:endParaRPr lang="es-PR">
            <a:latin typeface="Gill Sans MT" panose="020B0502020104020203" pitchFamily="34" charset="0"/>
          </a:endParaRPr>
        </a:p>
      </dgm:t>
    </dgm:pt>
    <dgm:pt modelId="{D560E2A7-92B0-4792-B999-63DD31BA01D0}" type="sibTrans" cxnId="{FF522DA0-8EC9-4F95-89B8-F924118F9310}">
      <dgm:prSet/>
      <dgm:spPr/>
      <dgm:t>
        <a:bodyPr/>
        <a:lstStyle/>
        <a:p>
          <a:endParaRPr lang="es-PR">
            <a:latin typeface="Gill Sans MT" panose="020B0502020104020203" pitchFamily="34" charset="0"/>
          </a:endParaRPr>
        </a:p>
      </dgm:t>
    </dgm:pt>
    <dgm:pt modelId="{6427BFC9-DDE7-4E69-8DD8-A7BC0C0662FB}">
      <dgm:prSet custT="1"/>
      <dgm:spPr/>
      <dgm:t>
        <a:bodyPr/>
        <a:lstStyle/>
        <a:p>
          <a:pPr>
            <a:lnSpc>
              <a:spcPct val="100000"/>
            </a:lnSpc>
            <a:spcAft>
              <a:spcPts val="0"/>
            </a:spcAft>
            <a:buFont typeface="Wingdings" panose="05000000000000000000" pitchFamily="2" charset="2"/>
            <a:buChar char="Ø"/>
          </a:pPr>
          <a:r>
            <a:rPr kumimoji="0" lang="en-US" sz="1600" b="0" i="0" u="none" strike="noStrike" cap="none" spc="0" normalizeH="0" baseline="0" noProof="0" dirty="0">
              <a:ln>
                <a:noFill/>
              </a:ln>
              <a:solidFill>
                <a:sysClr val="windowText" lastClr="000000"/>
              </a:solidFill>
              <a:effectLst/>
              <a:uLnTx/>
              <a:uFillTx/>
              <a:latin typeface="Gill Sans MT" panose="020B0502020104020203" pitchFamily="34" charset="0"/>
              <a:ea typeface="+mn-ea"/>
              <a:cs typeface="+mn-cs"/>
            </a:rPr>
            <a:t>Can be sent to fax: 787.620.1336</a:t>
          </a:r>
          <a:endParaRPr lang="en-US" sz="1600" noProof="0" dirty="0">
            <a:latin typeface="Gill Sans MT" panose="020B0502020104020203" pitchFamily="34" charset="0"/>
          </a:endParaRPr>
        </a:p>
      </dgm:t>
    </dgm:pt>
    <dgm:pt modelId="{EC0187E2-FEB6-4174-AD12-0D8940893064}" type="parTrans" cxnId="{428F6BEC-0CAE-4AC2-B834-C24B3357CA6E}">
      <dgm:prSet/>
      <dgm:spPr/>
      <dgm:t>
        <a:bodyPr/>
        <a:lstStyle/>
        <a:p>
          <a:endParaRPr lang="es-PR">
            <a:latin typeface="Gill Sans MT" panose="020B0502020104020203" pitchFamily="34" charset="0"/>
          </a:endParaRPr>
        </a:p>
      </dgm:t>
    </dgm:pt>
    <dgm:pt modelId="{EDAED6DE-4C5A-4C0A-9FEE-8650F4ACED95}" type="sibTrans" cxnId="{428F6BEC-0CAE-4AC2-B834-C24B3357CA6E}">
      <dgm:prSet/>
      <dgm:spPr/>
      <dgm:t>
        <a:bodyPr/>
        <a:lstStyle/>
        <a:p>
          <a:endParaRPr lang="es-PR">
            <a:latin typeface="Gill Sans MT" panose="020B0502020104020203" pitchFamily="34" charset="0"/>
          </a:endParaRPr>
        </a:p>
      </dgm:t>
    </dgm:pt>
    <dgm:pt modelId="{A57D2034-62B0-435F-8678-B194DF0C6530}">
      <dgm:prSet custT="1"/>
      <dgm:spPr/>
      <dgm:t>
        <a:bodyPr/>
        <a:lstStyle/>
        <a:p>
          <a:pPr>
            <a:lnSpc>
              <a:spcPct val="100000"/>
            </a:lnSpc>
            <a:spcAft>
              <a:spcPts val="0"/>
            </a:spcAft>
            <a:buClrTx/>
            <a:buSzTx/>
            <a:buFont typeface="Arial" panose="020B0604020202020204" pitchFamily="34" charset="0"/>
            <a:buChar char="•"/>
          </a:pPr>
          <a:r>
            <a:rPr kumimoji="0" lang="en-US" sz="1800" b="0" i="0" u="none" strike="noStrike" cap="none" spc="0" normalizeH="0" baseline="0" noProof="0" dirty="0">
              <a:ln>
                <a:noFill/>
              </a:ln>
              <a:solidFill>
                <a:sysClr val="windowText" lastClr="000000"/>
              </a:solidFill>
              <a:effectLst/>
              <a:uLnTx/>
              <a:uFillTx/>
              <a:latin typeface="Gill Sans MT" panose="020B0502020104020203" pitchFamily="34" charset="0"/>
              <a:ea typeface="+mn-ea"/>
              <a:cs typeface="+mn-cs"/>
            </a:rPr>
            <a:t>MOC Training</a:t>
          </a:r>
          <a:endParaRPr lang="en-US" sz="1800" noProof="0" dirty="0">
            <a:latin typeface="Gill Sans MT" panose="020B0502020104020203" pitchFamily="34" charset="0"/>
          </a:endParaRPr>
        </a:p>
      </dgm:t>
    </dgm:pt>
    <dgm:pt modelId="{2F350AE6-A461-4E8F-9B90-BE796A5B7B98}" type="parTrans" cxnId="{25D5FD9A-6451-4C98-AB61-A1D00E04C7F2}">
      <dgm:prSet/>
      <dgm:spPr/>
      <dgm:t>
        <a:bodyPr/>
        <a:lstStyle/>
        <a:p>
          <a:endParaRPr lang="es-PR"/>
        </a:p>
      </dgm:t>
    </dgm:pt>
    <dgm:pt modelId="{C8123E43-00AD-4982-B747-E1710CC2E42D}" type="sibTrans" cxnId="{25D5FD9A-6451-4C98-AB61-A1D00E04C7F2}">
      <dgm:prSet/>
      <dgm:spPr/>
      <dgm:t>
        <a:bodyPr/>
        <a:lstStyle/>
        <a:p>
          <a:endParaRPr lang="es-PR"/>
        </a:p>
      </dgm:t>
    </dgm:pt>
    <dgm:pt modelId="{A4118A27-9FCD-40C5-ABB5-482906FEDE25}">
      <dgm:prSet custT="1"/>
      <dgm:spPr/>
      <dgm:t>
        <a:bodyPr/>
        <a:lstStyle/>
        <a:p>
          <a:pPr>
            <a:lnSpc>
              <a:spcPct val="100000"/>
            </a:lnSpc>
            <a:spcAft>
              <a:spcPts val="0"/>
            </a:spcAft>
            <a:buClrTx/>
            <a:buSzTx/>
            <a:buFont typeface="Arial" panose="020B0604020202020204" pitchFamily="34" charset="0"/>
            <a:buChar char="•"/>
          </a:pPr>
          <a:r>
            <a:rPr kumimoji="0" lang="en-US" sz="1800" b="0" i="0" u="none" strike="noStrike" cap="none" spc="0" normalizeH="0" baseline="0" noProof="0" dirty="0">
              <a:ln>
                <a:noFill/>
              </a:ln>
              <a:solidFill>
                <a:sysClr val="windowText" lastClr="000000"/>
              </a:solidFill>
              <a:effectLst/>
              <a:uLnTx/>
              <a:uFillTx/>
              <a:latin typeface="Gill Sans MT" panose="020B0502020104020203" pitchFamily="34" charset="0"/>
              <a:ea typeface="+mn-ea"/>
              <a:cs typeface="+mn-cs"/>
            </a:rPr>
            <a:t>Clinical guidelines such as: diabetes, asthma, cancer, among others.</a:t>
          </a:r>
          <a:endParaRPr lang="en-US" sz="1800" noProof="0" dirty="0">
            <a:latin typeface="Gill Sans MT" panose="020B0502020104020203" pitchFamily="34" charset="0"/>
          </a:endParaRPr>
        </a:p>
      </dgm:t>
    </dgm:pt>
    <dgm:pt modelId="{8AFC901A-7318-45EF-8F26-E12312412A91}" type="parTrans" cxnId="{6456BD0F-3114-4860-8301-A6B87120B647}">
      <dgm:prSet/>
      <dgm:spPr/>
      <dgm:t>
        <a:bodyPr/>
        <a:lstStyle/>
        <a:p>
          <a:endParaRPr lang="en-US"/>
        </a:p>
      </dgm:t>
    </dgm:pt>
    <dgm:pt modelId="{AF4DCBEA-6D3C-471C-9E48-F1C72F407E8D}" type="sibTrans" cxnId="{6456BD0F-3114-4860-8301-A6B87120B647}">
      <dgm:prSet/>
      <dgm:spPr/>
      <dgm:t>
        <a:bodyPr/>
        <a:lstStyle/>
        <a:p>
          <a:endParaRPr lang="en-US"/>
        </a:p>
      </dgm:t>
    </dgm:pt>
    <dgm:pt modelId="{91C8005F-C90B-40E1-BF57-11D2B55D918F}">
      <dgm:prSet custT="1"/>
      <dgm:spPr/>
      <dgm:t>
        <a:bodyPr/>
        <a:lstStyle/>
        <a:p>
          <a:pPr>
            <a:lnSpc>
              <a:spcPct val="100000"/>
            </a:lnSpc>
            <a:spcAft>
              <a:spcPts val="0"/>
            </a:spcAft>
            <a:buClrTx/>
            <a:buSzTx/>
            <a:buFont typeface="Arial" panose="020B0604020202020204" pitchFamily="34" charset="0"/>
            <a:buChar char="•"/>
          </a:pPr>
          <a:r>
            <a:rPr kumimoji="0" lang="en-US" sz="1800" b="0" i="0" u="none" strike="noStrike" cap="none" spc="0" normalizeH="0" baseline="0" noProof="0" dirty="0">
              <a:ln>
                <a:noFill/>
              </a:ln>
              <a:solidFill>
                <a:sysClr val="windowText" lastClr="000000"/>
              </a:solidFill>
              <a:effectLst/>
              <a:uLnTx/>
              <a:uFillTx/>
              <a:latin typeface="Gill Sans MT" panose="020B0502020104020203" pitchFamily="34" charset="0"/>
              <a:ea typeface="+mn-ea"/>
              <a:cs typeface="+mn-cs"/>
            </a:rPr>
            <a:t>Referral for Care Management Programs</a:t>
          </a:r>
          <a:endParaRPr lang="en-US" sz="1800" noProof="0" dirty="0">
            <a:latin typeface="Gill Sans MT" panose="020B0502020104020203" pitchFamily="34" charset="0"/>
          </a:endParaRPr>
        </a:p>
      </dgm:t>
    </dgm:pt>
    <dgm:pt modelId="{F4675C5A-BF45-407C-B4F6-0C2BC48569CD}" type="parTrans" cxnId="{A85C6C97-B96E-4782-8FD3-20D52A0DB222}">
      <dgm:prSet/>
      <dgm:spPr/>
      <dgm:t>
        <a:bodyPr/>
        <a:lstStyle/>
        <a:p>
          <a:endParaRPr lang="en-US"/>
        </a:p>
      </dgm:t>
    </dgm:pt>
    <dgm:pt modelId="{F0C9FD7E-8F4E-48A8-9596-B6E779C8BA95}" type="sibTrans" cxnId="{A85C6C97-B96E-4782-8FD3-20D52A0DB222}">
      <dgm:prSet/>
      <dgm:spPr/>
      <dgm:t>
        <a:bodyPr/>
        <a:lstStyle/>
        <a:p>
          <a:endParaRPr lang="en-US"/>
        </a:p>
      </dgm:t>
    </dgm:pt>
    <dgm:pt modelId="{98D39E8F-1112-411D-9021-73109DF9FD43}">
      <dgm:prSet custT="1"/>
      <dgm:spPr/>
      <dgm:t>
        <a:bodyPr/>
        <a:lstStyle/>
        <a:p>
          <a:pPr>
            <a:lnSpc>
              <a:spcPct val="100000"/>
            </a:lnSpc>
            <a:spcAft>
              <a:spcPts val="0"/>
            </a:spcAft>
          </a:pPr>
          <a:endParaRPr lang="en-US" sz="1400" noProof="0" dirty="0">
            <a:latin typeface="Gill Sans MT" panose="020B0502020104020203" pitchFamily="34" charset="0"/>
          </a:endParaRPr>
        </a:p>
      </dgm:t>
    </dgm:pt>
    <dgm:pt modelId="{AAFC7C90-EBB5-4C7B-873B-84A20C299D40}" type="parTrans" cxnId="{7B89BB8A-A1EC-4E7F-A6A2-F1CBA46E1DC9}">
      <dgm:prSet/>
      <dgm:spPr/>
      <dgm:t>
        <a:bodyPr/>
        <a:lstStyle/>
        <a:p>
          <a:endParaRPr lang="en-US"/>
        </a:p>
      </dgm:t>
    </dgm:pt>
    <dgm:pt modelId="{A231C318-B698-4825-956A-A80F1708CC78}" type="sibTrans" cxnId="{7B89BB8A-A1EC-4E7F-A6A2-F1CBA46E1DC9}">
      <dgm:prSet/>
      <dgm:spPr/>
      <dgm:t>
        <a:bodyPr/>
        <a:lstStyle/>
        <a:p>
          <a:endParaRPr lang="en-US"/>
        </a:p>
      </dgm:t>
    </dgm:pt>
    <dgm:pt modelId="{E1DA7B39-0D78-4831-B2B0-39942E283DDD}">
      <dgm:prSet custT="1"/>
      <dgm:spPr/>
      <dgm:t>
        <a:bodyPr/>
        <a:lstStyle/>
        <a:p>
          <a:pPr>
            <a:lnSpc>
              <a:spcPct val="100000"/>
            </a:lnSpc>
            <a:spcAft>
              <a:spcPts val="0"/>
            </a:spcAft>
            <a:buClrTx/>
            <a:buSzTx/>
            <a:buFont typeface="Arial" panose="020B0604020202020204" pitchFamily="34" charset="0"/>
            <a:buChar char="•"/>
          </a:pPr>
          <a:endParaRPr lang="en-US" sz="1400" noProof="0" dirty="0">
            <a:latin typeface="Gill Sans MT" panose="020B0502020104020203" pitchFamily="34" charset="0"/>
          </a:endParaRPr>
        </a:p>
      </dgm:t>
    </dgm:pt>
    <dgm:pt modelId="{78D35636-742F-4C22-87BA-7986741668F9}" type="parTrans" cxnId="{3ADB7E94-B4ED-4C31-8881-D09040A7B9D7}">
      <dgm:prSet/>
      <dgm:spPr/>
      <dgm:t>
        <a:bodyPr/>
        <a:lstStyle/>
        <a:p>
          <a:endParaRPr lang="en-US"/>
        </a:p>
      </dgm:t>
    </dgm:pt>
    <dgm:pt modelId="{C4F31430-D5F2-4DE1-B8C1-BC5005CDDFAB}" type="sibTrans" cxnId="{3ADB7E94-B4ED-4C31-8881-D09040A7B9D7}">
      <dgm:prSet/>
      <dgm:spPr/>
      <dgm:t>
        <a:bodyPr/>
        <a:lstStyle/>
        <a:p>
          <a:endParaRPr lang="en-US"/>
        </a:p>
      </dgm:t>
    </dgm:pt>
    <dgm:pt modelId="{349D6A85-F668-4086-9FE4-0FA0ADAB5FB7}">
      <dgm:prSet custT="1"/>
      <dgm:spPr/>
      <dgm:t>
        <a:bodyPr/>
        <a:lstStyle/>
        <a:p>
          <a:pPr>
            <a:lnSpc>
              <a:spcPct val="100000"/>
            </a:lnSpc>
            <a:spcAft>
              <a:spcPts val="0"/>
            </a:spcAft>
            <a:buClrTx/>
            <a:buSzTx/>
            <a:buFont typeface="Arial" panose="020B0604020202020204" pitchFamily="34" charset="0"/>
            <a:buChar char="•"/>
          </a:pPr>
          <a:endParaRPr lang="en-US" sz="1400" noProof="0" dirty="0">
            <a:latin typeface="Gill Sans MT" panose="020B0502020104020203" pitchFamily="34" charset="0"/>
          </a:endParaRPr>
        </a:p>
      </dgm:t>
    </dgm:pt>
    <dgm:pt modelId="{33F9C59F-5FF9-4CB7-8728-D295CA11D55B}" type="parTrans" cxnId="{9B586462-36B6-4A88-B678-A5693601E51B}">
      <dgm:prSet/>
      <dgm:spPr/>
      <dgm:t>
        <a:bodyPr/>
        <a:lstStyle/>
        <a:p>
          <a:endParaRPr lang="en-US"/>
        </a:p>
      </dgm:t>
    </dgm:pt>
    <dgm:pt modelId="{64252C42-C975-4F7A-AD69-DDAD57A19DAC}" type="sibTrans" cxnId="{9B586462-36B6-4A88-B678-A5693601E51B}">
      <dgm:prSet/>
      <dgm:spPr/>
      <dgm:t>
        <a:bodyPr/>
        <a:lstStyle/>
        <a:p>
          <a:endParaRPr lang="en-US"/>
        </a:p>
      </dgm:t>
    </dgm:pt>
    <dgm:pt modelId="{8A31BB83-4233-473B-A1FA-C7DC770F24DA}" type="pres">
      <dgm:prSet presAssocID="{CBD3B3B9-2E54-4758-94F1-8EC5B272F9D8}" presName="linear" presStyleCnt="0">
        <dgm:presLayoutVars>
          <dgm:animLvl val="lvl"/>
          <dgm:resizeHandles val="exact"/>
        </dgm:presLayoutVars>
      </dgm:prSet>
      <dgm:spPr/>
    </dgm:pt>
    <dgm:pt modelId="{DCDA4609-9E50-45CF-BDCF-892BD66AC1D5}" type="pres">
      <dgm:prSet presAssocID="{CDDF9E8E-04B9-4BE0-8C0A-3AE213B923D9}" presName="parentText" presStyleLbl="node1" presStyleIdx="0" presStyleCnt="1" custScaleY="30792" custLinFactNeighborX="-106" custLinFactNeighborY="-19970">
        <dgm:presLayoutVars>
          <dgm:chMax val="0"/>
          <dgm:bulletEnabled val="1"/>
        </dgm:presLayoutVars>
      </dgm:prSet>
      <dgm:spPr/>
    </dgm:pt>
    <dgm:pt modelId="{2D91CFDB-61F3-4D64-904D-E1758683CBCF}" type="pres">
      <dgm:prSet presAssocID="{CDDF9E8E-04B9-4BE0-8C0A-3AE213B923D9}" presName="childText" presStyleLbl="revTx" presStyleIdx="0" presStyleCnt="1" custLinFactNeighborX="771" custLinFactNeighborY="-24714">
        <dgm:presLayoutVars>
          <dgm:bulletEnabled val="1"/>
        </dgm:presLayoutVars>
      </dgm:prSet>
      <dgm:spPr/>
    </dgm:pt>
  </dgm:ptLst>
  <dgm:cxnLst>
    <dgm:cxn modelId="{0B63960E-B9B5-4DDE-AA49-B0E2831719CC}" type="presOf" srcId="{349D6A85-F668-4086-9FE4-0FA0ADAB5FB7}" destId="{2D91CFDB-61F3-4D64-904D-E1758683CBCF}" srcOrd="0" destOrd="3" presId="urn:microsoft.com/office/officeart/2005/8/layout/vList2"/>
    <dgm:cxn modelId="{6456BD0F-3114-4860-8301-A6B87120B647}" srcId="{CDDF9E8E-04B9-4BE0-8C0A-3AE213B923D9}" destId="{A4118A27-9FCD-40C5-ABB5-482906FEDE25}" srcOrd="2" destOrd="0" parTransId="{8AFC901A-7318-45EF-8F26-E12312412A91}" sibTransId="{AF4DCBEA-6D3C-471C-9E48-F1C72F407E8D}"/>
    <dgm:cxn modelId="{963FB027-668C-4A1C-9B1D-7D3B12013076}" srcId="{CBD3B3B9-2E54-4758-94F1-8EC5B272F9D8}" destId="{CDDF9E8E-04B9-4BE0-8C0A-3AE213B923D9}" srcOrd="0" destOrd="0" parTransId="{57BF6754-96D2-4406-98E5-7F773509C26B}" sibTransId="{57874316-4B05-4FC5-9A7A-7ECBD07F35EA}"/>
    <dgm:cxn modelId="{EEEBF138-8957-440C-827A-219557786FA4}" type="presOf" srcId="{91C8005F-C90B-40E1-BF57-11D2B55D918F}" destId="{2D91CFDB-61F3-4D64-904D-E1758683CBCF}" srcOrd="0" destOrd="6" presId="urn:microsoft.com/office/officeart/2005/8/layout/vList2"/>
    <dgm:cxn modelId="{5B2F5652-D50F-4E92-AF92-3F04F7A1F8E1}" type="presOf" srcId="{E1DA7B39-0D78-4831-B2B0-39942E283DDD}" destId="{2D91CFDB-61F3-4D64-904D-E1758683CBCF}" srcOrd="0" destOrd="5" presId="urn:microsoft.com/office/officeart/2005/8/layout/vList2"/>
    <dgm:cxn modelId="{D432E854-EDBC-4D17-847C-250A759245BF}" type="presOf" srcId="{CBD3B3B9-2E54-4758-94F1-8EC5B272F9D8}" destId="{8A31BB83-4233-473B-A1FA-C7DC770F24DA}" srcOrd="0" destOrd="0" presId="urn:microsoft.com/office/officeart/2005/8/layout/vList2"/>
    <dgm:cxn modelId="{9B586462-36B6-4A88-B678-A5693601E51B}" srcId="{CDDF9E8E-04B9-4BE0-8C0A-3AE213B923D9}" destId="{349D6A85-F668-4086-9FE4-0FA0ADAB5FB7}" srcOrd="3" destOrd="0" parTransId="{33F9C59F-5FF9-4CB7-8728-D295CA11D55B}" sibTransId="{64252C42-C975-4F7A-AD69-DDAD57A19DAC}"/>
    <dgm:cxn modelId="{7B89BB8A-A1EC-4E7F-A6A2-F1CBA46E1DC9}" srcId="{CDDF9E8E-04B9-4BE0-8C0A-3AE213B923D9}" destId="{98D39E8F-1112-411D-9021-73109DF9FD43}" srcOrd="1" destOrd="0" parTransId="{AAFC7C90-EBB5-4C7B-873B-84A20C299D40}" sibTransId="{A231C318-B698-4825-956A-A80F1708CC78}"/>
    <dgm:cxn modelId="{0A1C3691-1F57-4EBB-B87A-C0C434652FF5}" type="presOf" srcId="{A57D2034-62B0-435F-8678-B194DF0C6530}" destId="{2D91CFDB-61F3-4D64-904D-E1758683CBCF}" srcOrd="0" destOrd="4" presId="urn:microsoft.com/office/officeart/2005/8/layout/vList2"/>
    <dgm:cxn modelId="{3ADB7E94-B4ED-4C31-8881-D09040A7B9D7}" srcId="{CDDF9E8E-04B9-4BE0-8C0A-3AE213B923D9}" destId="{E1DA7B39-0D78-4831-B2B0-39942E283DDD}" srcOrd="5" destOrd="0" parTransId="{78D35636-742F-4C22-87BA-7986741668F9}" sibTransId="{C4F31430-D5F2-4DE1-B8C1-BC5005CDDFAB}"/>
    <dgm:cxn modelId="{A85C6C97-B96E-4782-8FD3-20D52A0DB222}" srcId="{CDDF9E8E-04B9-4BE0-8C0A-3AE213B923D9}" destId="{91C8005F-C90B-40E1-BF57-11D2B55D918F}" srcOrd="6" destOrd="0" parTransId="{F4675C5A-BF45-407C-B4F6-0C2BC48569CD}" sibTransId="{F0C9FD7E-8F4E-48A8-9596-B6E779C8BA95}"/>
    <dgm:cxn modelId="{25D5FD9A-6451-4C98-AB61-A1D00E04C7F2}" srcId="{CDDF9E8E-04B9-4BE0-8C0A-3AE213B923D9}" destId="{A57D2034-62B0-435F-8678-B194DF0C6530}" srcOrd="4" destOrd="0" parTransId="{2F350AE6-A461-4E8F-9B90-BE796A5B7B98}" sibTransId="{C8123E43-00AD-4982-B747-E1710CC2E42D}"/>
    <dgm:cxn modelId="{3A93CF9D-E5AD-45D5-8D4F-13489EC477D2}" type="presOf" srcId="{A4118A27-9FCD-40C5-ABB5-482906FEDE25}" destId="{2D91CFDB-61F3-4D64-904D-E1758683CBCF}" srcOrd="0" destOrd="2" presId="urn:microsoft.com/office/officeart/2005/8/layout/vList2"/>
    <dgm:cxn modelId="{FF522DA0-8EC9-4F95-89B8-F924118F9310}" srcId="{CDDF9E8E-04B9-4BE0-8C0A-3AE213B923D9}" destId="{1E119347-4BBD-4A9D-821E-EB6D53733C85}" srcOrd="0" destOrd="0" parTransId="{49765655-63FC-42FB-B8BD-7C72AB47A996}" sibTransId="{D560E2A7-92B0-4792-B999-63DD31BA01D0}"/>
    <dgm:cxn modelId="{7265E1AA-3AB2-4939-BD78-F81CDAFC72DE}" type="presOf" srcId="{98D39E8F-1112-411D-9021-73109DF9FD43}" destId="{2D91CFDB-61F3-4D64-904D-E1758683CBCF}" srcOrd="0" destOrd="1" presId="urn:microsoft.com/office/officeart/2005/8/layout/vList2"/>
    <dgm:cxn modelId="{6D03D1B3-166F-42F2-807F-FB326059F91D}" type="presOf" srcId="{CDDF9E8E-04B9-4BE0-8C0A-3AE213B923D9}" destId="{DCDA4609-9E50-45CF-BDCF-892BD66AC1D5}" srcOrd="0" destOrd="0" presId="urn:microsoft.com/office/officeart/2005/8/layout/vList2"/>
    <dgm:cxn modelId="{544C82B9-5BD4-49C4-9FAE-EE3EB5149D92}" type="presOf" srcId="{1E119347-4BBD-4A9D-821E-EB6D53733C85}" destId="{2D91CFDB-61F3-4D64-904D-E1758683CBCF}" srcOrd="0" destOrd="0" presId="urn:microsoft.com/office/officeart/2005/8/layout/vList2"/>
    <dgm:cxn modelId="{428F6BEC-0CAE-4AC2-B834-C24B3357CA6E}" srcId="{91C8005F-C90B-40E1-BF57-11D2B55D918F}" destId="{6427BFC9-DDE7-4E69-8DD8-A7BC0C0662FB}" srcOrd="0" destOrd="0" parTransId="{EC0187E2-FEB6-4174-AD12-0D8940893064}" sibTransId="{EDAED6DE-4C5A-4C0A-9FEE-8650F4ACED95}"/>
    <dgm:cxn modelId="{7C94D0FB-A71F-4F2B-996C-4AFAA95B6E7E}" type="presOf" srcId="{6427BFC9-DDE7-4E69-8DD8-A7BC0C0662FB}" destId="{2D91CFDB-61F3-4D64-904D-E1758683CBCF}" srcOrd="0" destOrd="7" presId="urn:microsoft.com/office/officeart/2005/8/layout/vList2"/>
    <dgm:cxn modelId="{ACBF2514-1910-4F2D-9060-79D6907D7E81}" type="presParOf" srcId="{8A31BB83-4233-473B-A1FA-C7DC770F24DA}" destId="{DCDA4609-9E50-45CF-BDCF-892BD66AC1D5}" srcOrd="0" destOrd="0" presId="urn:microsoft.com/office/officeart/2005/8/layout/vList2"/>
    <dgm:cxn modelId="{AE3FC9EA-09DF-4AF8-9756-0D0445837E2E}" type="presParOf" srcId="{8A31BB83-4233-473B-A1FA-C7DC770F24DA}" destId="{2D91CFDB-61F3-4D64-904D-E1758683CBC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AA658A-2B6D-426A-9C65-E6BF22132AF6}" type="doc">
      <dgm:prSet loTypeId="urn:microsoft.com/office/officeart/2011/layout/CircleProcess" loCatId="process" qsTypeId="urn:microsoft.com/office/officeart/2005/8/quickstyle/simple2" qsCatId="simple" csTypeId="urn:microsoft.com/office/officeart/2005/8/colors/accent3_2" csCatId="accent3" phldr="1"/>
      <dgm:spPr/>
      <dgm:t>
        <a:bodyPr/>
        <a:lstStyle/>
        <a:p>
          <a:endParaRPr lang="es-ES"/>
        </a:p>
      </dgm:t>
    </dgm:pt>
    <dgm:pt modelId="{5FEBD630-E5FA-46A8-BDA6-9A9E4A7A82F2}">
      <dgm:prSet phldrT="[Text]" custT="1"/>
      <dgm:spPr/>
      <dgm:t>
        <a:bodyPr/>
        <a:lstStyle/>
        <a:p>
          <a:pPr>
            <a:buChar char="•"/>
          </a:pPr>
          <a:r>
            <a:rPr lang="en-US" sz="2000" b="0" i="0" baseline="0" noProof="0" dirty="0">
              <a:latin typeface="Gill Sans MT" panose="020B0502020104020203" pitchFamily="34" charset="0"/>
            </a:rPr>
            <a:t>Ensure compliance with CMS requirements for the D-SNP MOC and     </a:t>
          </a:r>
          <a:r>
            <a:rPr lang="en-US" sz="2000" noProof="0" dirty="0">
              <a:latin typeface="Gill Sans MT" panose="020B0502020104020203" pitchFamily="34" charset="0"/>
            </a:rPr>
            <a:t>C-</a:t>
          </a:r>
          <a:r>
            <a:rPr lang="en-US" sz="2000" b="0" i="0" baseline="0" noProof="0" dirty="0">
              <a:latin typeface="Gill Sans MT" panose="020B0502020104020203" pitchFamily="34" charset="0"/>
            </a:rPr>
            <a:t>SNP MOC.</a:t>
          </a:r>
          <a:endParaRPr lang="en-US" sz="2000" noProof="0" dirty="0"/>
        </a:p>
      </dgm:t>
    </dgm:pt>
    <dgm:pt modelId="{AE672505-0DE2-43ED-8BC3-585C778C6A97}" type="parTrans" cxnId="{9556D4AB-8FA2-4E99-A2CE-944724C3E18A}">
      <dgm:prSet/>
      <dgm:spPr/>
      <dgm:t>
        <a:bodyPr/>
        <a:lstStyle/>
        <a:p>
          <a:endParaRPr lang="es-ES"/>
        </a:p>
      </dgm:t>
    </dgm:pt>
    <dgm:pt modelId="{6DADBBA4-EACA-4A63-BE71-2564202BB5F7}" type="sibTrans" cxnId="{9556D4AB-8FA2-4E99-A2CE-944724C3E18A}">
      <dgm:prSet/>
      <dgm:spPr/>
      <dgm:t>
        <a:bodyPr/>
        <a:lstStyle/>
        <a:p>
          <a:endParaRPr lang="es-ES"/>
        </a:p>
      </dgm:t>
    </dgm:pt>
    <dgm:pt modelId="{EAB3066D-A266-4FAF-9683-B2FFB1385CA3}">
      <dgm:prSet custT="1"/>
      <dgm:spPr/>
      <dgm:t>
        <a:bodyPr/>
        <a:lstStyle/>
        <a:p>
          <a:r>
            <a:rPr lang="en-US" sz="2000" b="0" i="0" baseline="0" noProof="0" dirty="0">
              <a:latin typeface="Gill Sans MT" panose="020B0502020104020203" pitchFamily="34" charset="0"/>
            </a:rPr>
            <a:t>Participate in the MOC training.</a:t>
          </a:r>
        </a:p>
      </dgm:t>
    </dgm:pt>
    <dgm:pt modelId="{4B221545-BB81-43A9-9203-7417C50D29AB}" type="parTrans" cxnId="{02C5791A-CBD4-4E74-9772-37F68E94EA57}">
      <dgm:prSet/>
      <dgm:spPr/>
      <dgm:t>
        <a:bodyPr/>
        <a:lstStyle/>
        <a:p>
          <a:endParaRPr lang="es-ES"/>
        </a:p>
      </dgm:t>
    </dgm:pt>
    <dgm:pt modelId="{4343373C-B03C-4C39-992A-9D24B66286F1}" type="sibTrans" cxnId="{02C5791A-CBD4-4E74-9772-37F68E94EA57}">
      <dgm:prSet/>
      <dgm:spPr/>
      <dgm:t>
        <a:bodyPr/>
        <a:lstStyle/>
        <a:p>
          <a:endParaRPr lang="es-ES"/>
        </a:p>
      </dgm:t>
    </dgm:pt>
    <dgm:pt modelId="{53510DAE-7DBA-4652-9174-08A65BE64D9E}">
      <dgm:prSet custT="1"/>
      <dgm:spPr/>
      <dgm:t>
        <a:bodyPr/>
        <a:lstStyle/>
        <a:p>
          <a:r>
            <a:rPr lang="en-US" sz="2000" b="0" i="0" baseline="0" noProof="0" dirty="0">
              <a:latin typeface="Gill Sans MT" panose="020B0502020104020203" pitchFamily="34" charset="0"/>
            </a:rPr>
            <a:t>Assist members and providers to satisfy their service needs.</a:t>
          </a:r>
        </a:p>
      </dgm:t>
    </dgm:pt>
    <dgm:pt modelId="{28F76F62-2B82-450E-88F5-172ECA406079}" type="parTrans" cxnId="{C1DC204B-BD36-4500-B39E-E8EABC04C8BC}">
      <dgm:prSet/>
      <dgm:spPr/>
      <dgm:t>
        <a:bodyPr/>
        <a:lstStyle/>
        <a:p>
          <a:endParaRPr lang="es-ES"/>
        </a:p>
      </dgm:t>
    </dgm:pt>
    <dgm:pt modelId="{B0770663-BC7A-4D82-84E2-F4CAD9E9DE8B}" type="sibTrans" cxnId="{C1DC204B-BD36-4500-B39E-E8EABC04C8BC}">
      <dgm:prSet/>
      <dgm:spPr/>
      <dgm:t>
        <a:bodyPr/>
        <a:lstStyle/>
        <a:p>
          <a:endParaRPr lang="es-ES"/>
        </a:p>
      </dgm:t>
    </dgm:pt>
    <dgm:pt modelId="{8F8D5621-2D95-49F0-A19E-481EA35883FF}">
      <dgm:prSet custT="1"/>
      <dgm:spPr>
        <a:solidFill>
          <a:prstClr val="white">
            <a:alpha val="90000"/>
            <a:hueOff val="0"/>
            <a:satOff val="0"/>
            <a:lumOff val="0"/>
            <a:alphaOff val="0"/>
          </a:prstClr>
        </a:solidFill>
        <a:ln w="12700" cap="flat" cmpd="sng" algn="ctr">
          <a:solidFill>
            <a:srgbClr val="C6E5CE"/>
          </a:solidFill>
          <a:prstDash val="solid"/>
          <a:miter lim="800000"/>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sz="2000" b="0" i="0" kern="1200" baseline="0" noProof="0" dirty="0">
              <a:solidFill>
                <a:prstClr val="black">
                  <a:hueOff val="0"/>
                  <a:satOff val="0"/>
                  <a:lumOff val="0"/>
                  <a:alphaOff val="0"/>
                </a:prstClr>
              </a:solidFill>
              <a:latin typeface="Gill Sans MT" panose="020B0502020104020203" pitchFamily="34" charset="0"/>
              <a:ea typeface="+mn-ea"/>
              <a:cs typeface="+mn-cs"/>
            </a:rPr>
            <a:t>Support initiatives to comply with the goals of each MOC.</a:t>
          </a:r>
        </a:p>
      </dgm:t>
    </dgm:pt>
    <dgm:pt modelId="{78921193-18C0-458A-A578-3CF89011B5DE}" type="parTrans" cxnId="{D3E9F499-D5D4-4791-B133-90FDF484BF3E}">
      <dgm:prSet/>
      <dgm:spPr/>
      <dgm:t>
        <a:bodyPr/>
        <a:lstStyle/>
        <a:p>
          <a:endParaRPr lang="es-ES"/>
        </a:p>
      </dgm:t>
    </dgm:pt>
    <dgm:pt modelId="{685BFE26-8CFF-4028-8D2F-D277D694A25B}" type="sibTrans" cxnId="{D3E9F499-D5D4-4791-B133-90FDF484BF3E}">
      <dgm:prSet/>
      <dgm:spPr/>
      <dgm:t>
        <a:bodyPr/>
        <a:lstStyle/>
        <a:p>
          <a:endParaRPr lang="es-ES"/>
        </a:p>
      </dgm:t>
    </dgm:pt>
    <dgm:pt modelId="{79C1E060-FF64-4BBA-9B57-88728EA5C9F7}" type="pres">
      <dgm:prSet presAssocID="{70AA658A-2B6D-426A-9C65-E6BF22132AF6}" presName="Name0" presStyleCnt="0">
        <dgm:presLayoutVars>
          <dgm:chMax val="11"/>
          <dgm:chPref val="11"/>
          <dgm:dir/>
          <dgm:resizeHandles/>
        </dgm:presLayoutVars>
      </dgm:prSet>
      <dgm:spPr/>
    </dgm:pt>
    <dgm:pt modelId="{A982F7CD-D7A3-430A-BBB3-72681556E807}" type="pres">
      <dgm:prSet presAssocID="{8F8D5621-2D95-49F0-A19E-481EA35883FF}" presName="Accent4" presStyleCnt="0"/>
      <dgm:spPr/>
    </dgm:pt>
    <dgm:pt modelId="{79330E67-D616-4558-9362-5834C919FCA3}" type="pres">
      <dgm:prSet presAssocID="{8F8D5621-2D95-49F0-A19E-481EA35883FF}" presName="Accent" presStyleLbl="node1" presStyleIdx="0" presStyleCnt="4"/>
      <dgm:spPr>
        <a:solidFill>
          <a:schemeClr val="accent6">
            <a:lumMod val="60000"/>
            <a:lumOff val="40000"/>
          </a:schemeClr>
        </a:solidFill>
      </dgm:spPr>
    </dgm:pt>
    <dgm:pt modelId="{12358E0E-C491-4219-ABDA-3DD4A4139C06}" type="pres">
      <dgm:prSet presAssocID="{8F8D5621-2D95-49F0-A19E-481EA35883FF}" presName="ParentBackground4" presStyleCnt="0"/>
      <dgm:spPr/>
    </dgm:pt>
    <dgm:pt modelId="{64AF2469-259D-4216-A86F-2433F55C9381}" type="pres">
      <dgm:prSet presAssocID="{8F8D5621-2D95-49F0-A19E-481EA35883FF}" presName="ParentBackground" presStyleLbl="fgAcc1" presStyleIdx="0" presStyleCnt="4"/>
      <dgm:spPr>
        <a:xfrm>
          <a:off x="9261967" y="1032943"/>
          <a:ext cx="2325022" cy="2324613"/>
        </a:xfrm>
        <a:prstGeom prst="ellipse">
          <a:avLst/>
        </a:prstGeom>
      </dgm:spPr>
    </dgm:pt>
    <dgm:pt modelId="{0822E462-DA3F-4536-9462-931083C2E57D}" type="pres">
      <dgm:prSet presAssocID="{8F8D5621-2D95-49F0-A19E-481EA35883FF}" presName="Parent4" presStyleLbl="revTx" presStyleIdx="0" presStyleCnt="0">
        <dgm:presLayoutVars>
          <dgm:chMax val="1"/>
          <dgm:chPref val="1"/>
          <dgm:bulletEnabled val="1"/>
        </dgm:presLayoutVars>
      </dgm:prSet>
      <dgm:spPr/>
    </dgm:pt>
    <dgm:pt modelId="{6433F1E5-EC50-4F11-9DC4-5101525BE056}" type="pres">
      <dgm:prSet presAssocID="{53510DAE-7DBA-4652-9174-08A65BE64D9E}" presName="Accent3" presStyleCnt="0"/>
      <dgm:spPr/>
    </dgm:pt>
    <dgm:pt modelId="{41965760-AFFF-478A-B6D7-586CACE94595}" type="pres">
      <dgm:prSet presAssocID="{53510DAE-7DBA-4652-9174-08A65BE64D9E}" presName="Accent" presStyleLbl="node1" presStyleIdx="1" presStyleCnt="4"/>
      <dgm:spPr/>
    </dgm:pt>
    <dgm:pt modelId="{9DB4EE0D-CCAD-4E08-95B6-2D4F0FE70B4F}" type="pres">
      <dgm:prSet presAssocID="{53510DAE-7DBA-4652-9174-08A65BE64D9E}" presName="ParentBackground3" presStyleCnt="0"/>
      <dgm:spPr/>
    </dgm:pt>
    <dgm:pt modelId="{26B7257C-6A65-473D-AB65-1E3D08659E46}" type="pres">
      <dgm:prSet presAssocID="{53510DAE-7DBA-4652-9174-08A65BE64D9E}" presName="ParentBackground" presStyleLbl="fgAcc1" presStyleIdx="1" presStyleCnt="4"/>
      <dgm:spPr/>
    </dgm:pt>
    <dgm:pt modelId="{C05D1C9A-483F-4957-8E4B-323193818143}" type="pres">
      <dgm:prSet presAssocID="{53510DAE-7DBA-4652-9174-08A65BE64D9E}" presName="Parent3" presStyleLbl="revTx" presStyleIdx="0" presStyleCnt="0">
        <dgm:presLayoutVars>
          <dgm:chMax val="1"/>
          <dgm:chPref val="1"/>
          <dgm:bulletEnabled val="1"/>
        </dgm:presLayoutVars>
      </dgm:prSet>
      <dgm:spPr/>
    </dgm:pt>
    <dgm:pt modelId="{D5BD25EC-042E-45DD-AC9F-B3C099112B6C}" type="pres">
      <dgm:prSet presAssocID="{EAB3066D-A266-4FAF-9683-B2FFB1385CA3}" presName="Accent2" presStyleCnt="0"/>
      <dgm:spPr/>
    </dgm:pt>
    <dgm:pt modelId="{4677955A-C4C2-41C7-B58B-F6F9B4E54C3A}" type="pres">
      <dgm:prSet presAssocID="{EAB3066D-A266-4FAF-9683-B2FFB1385CA3}" presName="Accent" presStyleLbl="node1" presStyleIdx="2" presStyleCnt="4"/>
      <dgm:spPr>
        <a:xfrm rot="2700000">
          <a:off x="4030913" y="949730"/>
          <a:ext cx="2490602" cy="2490602"/>
        </a:xfrm>
        <a:prstGeom prst="teardrop">
          <a:avLst>
            <a:gd name="adj" fmla="val 100000"/>
          </a:avLst>
        </a:prstGeom>
        <a:solidFill>
          <a:srgbClr val="96C93E"/>
        </a:solidFill>
        <a:ln w="12700" cap="flat" cmpd="sng" algn="ctr">
          <a:solidFill>
            <a:srgbClr val="96C93E"/>
          </a:solidFill>
          <a:prstDash val="solid"/>
          <a:miter lim="800000"/>
        </a:ln>
        <a:effectLst/>
      </dgm:spPr>
    </dgm:pt>
    <dgm:pt modelId="{7F3300D8-EAA2-4AC0-969A-03721C0FE0F8}" type="pres">
      <dgm:prSet presAssocID="{EAB3066D-A266-4FAF-9683-B2FFB1385CA3}" presName="ParentBackground2" presStyleCnt="0"/>
      <dgm:spPr/>
    </dgm:pt>
    <dgm:pt modelId="{7AFB3383-AC43-4F99-B5A0-BB69348A3CBE}" type="pres">
      <dgm:prSet presAssocID="{EAB3066D-A266-4FAF-9683-B2FFB1385CA3}" presName="ParentBackground" presStyleLbl="fgAcc1" presStyleIdx="2" presStyleCnt="4"/>
      <dgm:spPr/>
    </dgm:pt>
    <dgm:pt modelId="{AF372AF4-61FB-4575-AF8B-F6FE11DE8B2B}" type="pres">
      <dgm:prSet presAssocID="{EAB3066D-A266-4FAF-9683-B2FFB1385CA3}" presName="Parent2" presStyleLbl="revTx" presStyleIdx="0" presStyleCnt="0">
        <dgm:presLayoutVars>
          <dgm:chMax val="1"/>
          <dgm:chPref val="1"/>
          <dgm:bulletEnabled val="1"/>
        </dgm:presLayoutVars>
      </dgm:prSet>
      <dgm:spPr/>
    </dgm:pt>
    <dgm:pt modelId="{F2AD41D5-F6FC-4ED1-A1EA-60A05FCD226F}" type="pres">
      <dgm:prSet presAssocID="{5FEBD630-E5FA-46A8-BDA6-9A9E4A7A82F2}" presName="Accent1" presStyleCnt="0"/>
      <dgm:spPr/>
    </dgm:pt>
    <dgm:pt modelId="{E485F956-1F39-456D-B5C1-3CF533B6A11F}" type="pres">
      <dgm:prSet presAssocID="{5FEBD630-E5FA-46A8-BDA6-9A9E4A7A82F2}" presName="Accent" presStyleLbl="node1" presStyleIdx="3" presStyleCnt="4"/>
      <dgm:spPr>
        <a:xfrm rot="2700000">
          <a:off x="1457049" y="949730"/>
          <a:ext cx="2490602" cy="2490602"/>
        </a:xfrm>
        <a:prstGeom prst="teardrop">
          <a:avLst>
            <a:gd name="adj" fmla="val 100000"/>
          </a:avLst>
        </a:prstGeom>
        <a:solidFill>
          <a:srgbClr val="00A160"/>
        </a:solidFill>
        <a:ln w="12700" cap="flat" cmpd="sng" algn="ctr">
          <a:solidFill>
            <a:prstClr val="white">
              <a:hueOff val="0"/>
              <a:satOff val="0"/>
              <a:lumOff val="0"/>
              <a:alphaOff val="0"/>
            </a:prstClr>
          </a:solidFill>
          <a:prstDash val="solid"/>
          <a:miter lim="800000"/>
        </a:ln>
        <a:effectLst/>
      </dgm:spPr>
    </dgm:pt>
    <dgm:pt modelId="{8932DFB7-CB87-401D-800E-1CA2A300130F}" type="pres">
      <dgm:prSet presAssocID="{5FEBD630-E5FA-46A8-BDA6-9A9E4A7A82F2}" presName="ParentBackground1" presStyleCnt="0"/>
      <dgm:spPr/>
    </dgm:pt>
    <dgm:pt modelId="{F57D41DD-EA70-46E4-8E1B-193F305B085B}" type="pres">
      <dgm:prSet presAssocID="{5FEBD630-E5FA-46A8-BDA6-9A9E4A7A82F2}" presName="ParentBackground" presStyleLbl="fgAcc1" presStyleIdx="3" presStyleCnt="4"/>
      <dgm:spPr/>
    </dgm:pt>
    <dgm:pt modelId="{A2189408-E83E-43E7-A455-F10D06129298}" type="pres">
      <dgm:prSet presAssocID="{5FEBD630-E5FA-46A8-BDA6-9A9E4A7A82F2}" presName="Parent1" presStyleLbl="revTx" presStyleIdx="0" presStyleCnt="0">
        <dgm:presLayoutVars>
          <dgm:chMax val="1"/>
          <dgm:chPref val="1"/>
          <dgm:bulletEnabled val="1"/>
        </dgm:presLayoutVars>
      </dgm:prSet>
      <dgm:spPr/>
    </dgm:pt>
  </dgm:ptLst>
  <dgm:cxnLst>
    <dgm:cxn modelId="{A50A5C0B-0C7A-40B7-8051-0A55D3D11135}" type="presOf" srcId="{8F8D5621-2D95-49F0-A19E-481EA35883FF}" destId="{64AF2469-259D-4216-A86F-2433F55C9381}" srcOrd="0" destOrd="0" presId="urn:microsoft.com/office/officeart/2011/layout/CircleProcess"/>
    <dgm:cxn modelId="{02C5791A-CBD4-4E74-9772-37F68E94EA57}" srcId="{70AA658A-2B6D-426A-9C65-E6BF22132AF6}" destId="{EAB3066D-A266-4FAF-9683-B2FFB1385CA3}" srcOrd="1" destOrd="0" parTransId="{4B221545-BB81-43A9-9203-7417C50D29AB}" sibTransId="{4343373C-B03C-4C39-992A-9D24B66286F1}"/>
    <dgm:cxn modelId="{67DAE01C-7F05-4860-A76D-9684EEAD15FC}" type="presOf" srcId="{5FEBD630-E5FA-46A8-BDA6-9A9E4A7A82F2}" destId="{F57D41DD-EA70-46E4-8E1B-193F305B085B}" srcOrd="0" destOrd="0" presId="urn:microsoft.com/office/officeart/2011/layout/CircleProcess"/>
    <dgm:cxn modelId="{5F942D32-8620-4D89-8910-9FF992070B2E}" type="presOf" srcId="{EAB3066D-A266-4FAF-9683-B2FFB1385CA3}" destId="{AF372AF4-61FB-4575-AF8B-F6FE11DE8B2B}" srcOrd="1" destOrd="0" presId="urn:microsoft.com/office/officeart/2011/layout/CircleProcess"/>
    <dgm:cxn modelId="{38C46A3E-7955-412F-B945-4230FCAE4E66}" type="presOf" srcId="{70AA658A-2B6D-426A-9C65-E6BF22132AF6}" destId="{79C1E060-FF64-4BBA-9B57-88728EA5C9F7}" srcOrd="0" destOrd="0" presId="urn:microsoft.com/office/officeart/2011/layout/CircleProcess"/>
    <dgm:cxn modelId="{C1DC204B-BD36-4500-B39E-E8EABC04C8BC}" srcId="{70AA658A-2B6D-426A-9C65-E6BF22132AF6}" destId="{53510DAE-7DBA-4652-9174-08A65BE64D9E}" srcOrd="2" destOrd="0" parTransId="{28F76F62-2B82-450E-88F5-172ECA406079}" sibTransId="{B0770663-BC7A-4D82-84E2-F4CAD9E9DE8B}"/>
    <dgm:cxn modelId="{5AD5008C-46BC-44D4-AEBF-259E4004D02B}" type="presOf" srcId="{8F8D5621-2D95-49F0-A19E-481EA35883FF}" destId="{0822E462-DA3F-4536-9462-931083C2E57D}" srcOrd="1" destOrd="0" presId="urn:microsoft.com/office/officeart/2011/layout/CircleProcess"/>
    <dgm:cxn modelId="{D3E9F499-D5D4-4791-B133-90FDF484BF3E}" srcId="{70AA658A-2B6D-426A-9C65-E6BF22132AF6}" destId="{8F8D5621-2D95-49F0-A19E-481EA35883FF}" srcOrd="3" destOrd="0" parTransId="{78921193-18C0-458A-A578-3CF89011B5DE}" sibTransId="{685BFE26-8CFF-4028-8D2F-D277D694A25B}"/>
    <dgm:cxn modelId="{9DBD819B-0948-4C7F-AD4E-67B60D95ADC4}" type="presOf" srcId="{53510DAE-7DBA-4652-9174-08A65BE64D9E}" destId="{C05D1C9A-483F-4957-8E4B-323193818143}" srcOrd="1" destOrd="0" presId="urn:microsoft.com/office/officeart/2011/layout/CircleProcess"/>
    <dgm:cxn modelId="{9556D4AB-8FA2-4E99-A2CE-944724C3E18A}" srcId="{70AA658A-2B6D-426A-9C65-E6BF22132AF6}" destId="{5FEBD630-E5FA-46A8-BDA6-9A9E4A7A82F2}" srcOrd="0" destOrd="0" parTransId="{AE672505-0DE2-43ED-8BC3-585C778C6A97}" sibTransId="{6DADBBA4-EACA-4A63-BE71-2564202BB5F7}"/>
    <dgm:cxn modelId="{4BF4F4B6-C4DB-4E3B-9F46-6B285245782D}" type="presOf" srcId="{5FEBD630-E5FA-46A8-BDA6-9A9E4A7A82F2}" destId="{A2189408-E83E-43E7-A455-F10D06129298}" srcOrd="1" destOrd="0" presId="urn:microsoft.com/office/officeart/2011/layout/CircleProcess"/>
    <dgm:cxn modelId="{C8EAC1D4-E001-42A3-950D-05ACC3DC4337}" type="presOf" srcId="{53510DAE-7DBA-4652-9174-08A65BE64D9E}" destId="{26B7257C-6A65-473D-AB65-1E3D08659E46}" srcOrd="0" destOrd="0" presId="urn:microsoft.com/office/officeart/2011/layout/CircleProcess"/>
    <dgm:cxn modelId="{E3A608DB-4DBD-464D-8EE0-313586692206}" type="presOf" srcId="{EAB3066D-A266-4FAF-9683-B2FFB1385CA3}" destId="{7AFB3383-AC43-4F99-B5A0-BB69348A3CBE}" srcOrd="0" destOrd="0" presId="urn:microsoft.com/office/officeart/2011/layout/CircleProcess"/>
    <dgm:cxn modelId="{2515EC34-3C49-42B7-ADBA-EF3390E304A6}" type="presParOf" srcId="{79C1E060-FF64-4BBA-9B57-88728EA5C9F7}" destId="{A982F7CD-D7A3-430A-BBB3-72681556E807}" srcOrd="0" destOrd="0" presId="urn:microsoft.com/office/officeart/2011/layout/CircleProcess"/>
    <dgm:cxn modelId="{148DAF3B-A0E1-4375-877A-C6694C24118B}" type="presParOf" srcId="{A982F7CD-D7A3-430A-BBB3-72681556E807}" destId="{79330E67-D616-4558-9362-5834C919FCA3}" srcOrd="0" destOrd="0" presId="urn:microsoft.com/office/officeart/2011/layout/CircleProcess"/>
    <dgm:cxn modelId="{3784428D-6292-4E1F-B45B-8BF1AFDE9976}" type="presParOf" srcId="{79C1E060-FF64-4BBA-9B57-88728EA5C9F7}" destId="{12358E0E-C491-4219-ABDA-3DD4A4139C06}" srcOrd="1" destOrd="0" presId="urn:microsoft.com/office/officeart/2011/layout/CircleProcess"/>
    <dgm:cxn modelId="{834BCA17-EB98-4364-A112-6C806E483DA1}" type="presParOf" srcId="{12358E0E-C491-4219-ABDA-3DD4A4139C06}" destId="{64AF2469-259D-4216-A86F-2433F55C9381}" srcOrd="0" destOrd="0" presId="urn:microsoft.com/office/officeart/2011/layout/CircleProcess"/>
    <dgm:cxn modelId="{BC5DB2E1-B191-4D38-8EF7-256092B1EC74}" type="presParOf" srcId="{79C1E060-FF64-4BBA-9B57-88728EA5C9F7}" destId="{0822E462-DA3F-4536-9462-931083C2E57D}" srcOrd="2" destOrd="0" presId="urn:microsoft.com/office/officeart/2011/layout/CircleProcess"/>
    <dgm:cxn modelId="{AA9AB0EB-A65A-457F-A94C-81CF36E7BE59}" type="presParOf" srcId="{79C1E060-FF64-4BBA-9B57-88728EA5C9F7}" destId="{6433F1E5-EC50-4F11-9DC4-5101525BE056}" srcOrd="3" destOrd="0" presId="urn:microsoft.com/office/officeart/2011/layout/CircleProcess"/>
    <dgm:cxn modelId="{2C138167-D052-4853-AEB3-EA1C07F22E85}" type="presParOf" srcId="{6433F1E5-EC50-4F11-9DC4-5101525BE056}" destId="{41965760-AFFF-478A-B6D7-586CACE94595}" srcOrd="0" destOrd="0" presId="urn:microsoft.com/office/officeart/2011/layout/CircleProcess"/>
    <dgm:cxn modelId="{AAFBED8E-D896-4A9E-9E0E-5BD7EB73B715}" type="presParOf" srcId="{79C1E060-FF64-4BBA-9B57-88728EA5C9F7}" destId="{9DB4EE0D-CCAD-4E08-95B6-2D4F0FE70B4F}" srcOrd="4" destOrd="0" presId="urn:microsoft.com/office/officeart/2011/layout/CircleProcess"/>
    <dgm:cxn modelId="{C6A76C0F-FCFF-47C8-8629-4CEE9CE89973}" type="presParOf" srcId="{9DB4EE0D-CCAD-4E08-95B6-2D4F0FE70B4F}" destId="{26B7257C-6A65-473D-AB65-1E3D08659E46}" srcOrd="0" destOrd="0" presId="urn:microsoft.com/office/officeart/2011/layout/CircleProcess"/>
    <dgm:cxn modelId="{993949EA-3919-48ED-AA08-EFF4A58E5E53}" type="presParOf" srcId="{79C1E060-FF64-4BBA-9B57-88728EA5C9F7}" destId="{C05D1C9A-483F-4957-8E4B-323193818143}" srcOrd="5" destOrd="0" presId="urn:microsoft.com/office/officeart/2011/layout/CircleProcess"/>
    <dgm:cxn modelId="{041CBAC0-4260-412D-83AB-90943AF9214F}" type="presParOf" srcId="{79C1E060-FF64-4BBA-9B57-88728EA5C9F7}" destId="{D5BD25EC-042E-45DD-AC9F-B3C099112B6C}" srcOrd="6" destOrd="0" presId="urn:microsoft.com/office/officeart/2011/layout/CircleProcess"/>
    <dgm:cxn modelId="{D4F4C46E-1D56-411C-B634-DEF9CB11B098}" type="presParOf" srcId="{D5BD25EC-042E-45DD-AC9F-B3C099112B6C}" destId="{4677955A-C4C2-41C7-B58B-F6F9B4E54C3A}" srcOrd="0" destOrd="0" presId="urn:microsoft.com/office/officeart/2011/layout/CircleProcess"/>
    <dgm:cxn modelId="{45A149A7-AEDB-47AA-9E7B-F972545DDA2A}" type="presParOf" srcId="{79C1E060-FF64-4BBA-9B57-88728EA5C9F7}" destId="{7F3300D8-EAA2-4AC0-969A-03721C0FE0F8}" srcOrd="7" destOrd="0" presId="urn:microsoft.com/office/officeart/2011/layout/CircleProcess"/>
    <dgm:cxn modelId="{141EC2AC-2077-4E97-B815-B2C5D0DEAC05}" type="presParOf" srcId="{7F3300D8-EAA2-4AC0-969A-03721C0FE0F8}" destId="{7AFB3383-AC43-4F99-B5A0-BB69348A3CBE}" srcOrd="0" destOrd="0" presId="urn:microsoft.com/office/officeart/2011/layout/CircleProcess"/>
    <dgm:cxn modelId="{A0C85728-6766-40A0-892E-73130E2F08D2}" type="presParOf" srcId="{79C1E060-FF64-4BBA-9B57-88728EA5C9F7}" destId="{AF372AF4-61FB-4575-AF8B-F6FE11DE8B2B}" srcOrd="8" destOrd="0" presId="urn:microsoft.com/office/officeart/2011/layout/CircleProcess"/>
    <dgm:cxn modelId="{4AAE62B1-5C3C-4740-800D-E44380BDB913}" type="presParOf" srcId="{79C1E060-FF64-4BBA-9B57-88728EA5C9F7}" destId="{F2AD41D5-F6FC-4ED1-A1EA-60A05FCD226F}" srcOrd="9" destOrd="0" presId="urn:microsoft.com/office/officeart/2011/layout/CircleProcess"/>
    <dgm:cxn modelId="{5F956A7A-D192-4E4B-AF11-EC40252B1494}" type="presParOf" srcId="{F2AD41D5-F6FC-4ED1-A1EA-60A05FCD226F}" destId="{E485F956-1F39-456D-B5C1-3CF533B6A11F}" srcOrd="0" destOrd="0" presId="urn:microsoft.com/office/officeart/2011/layout/CircleProcess"/>
    <dgm:cxn modelId="{52CA7D5F-CA84-4CB8-9158-B35F5389748C}" type="presParOf" srcId="{79C1E060-FF64-4BBA-9B57-88728EA5C9F7}" destId="{8932DFB7-CB87-401D-800E-1CA2A300130F}" srcOrd="10" destOrd="0" presId="urn:microsoft.com/office/officeart/2011/layout/CircleProcess"/>
    <dgm:cxn modelId="{E384B297-24FB-4BE0-B455-7275F0719C56}" type="presParOf" srcId="{8932DFB7-CB87-401D-800E-1CA2A300130F}" destId="{F57D41DD-EA70-46E4-8E1B-193F305B085B}" srcOrd="0" destOrd="0" presId="urn:microsoft.com/office/officeart/2011/layout/CircleProcess"/>
    <dgm:cxn modelId="{6E4B5E63-CB05-4E97-B73A-34F08A25346B}" type="presParOf" srcId="{79C1E060-FF64-4BBA-9B57-88728EA5C9F7}" destId="{A2189408-E83E-43E7-A455-F10D06129298}"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A007B2-E0E4-4182-B9E0-9ABE404334A0}" type="doc">
      <dgm:prSet loTypeId="urn:microsoft.com/office/officeart/2005/8/layout/lProcess1" loCatId="process" qsTypeId="urn:microsoft.com/office/officeart/2005/8/quickstyle/3d1" qsCatId="3D" csTypeId="urn:microsoft.com/office/officeart/2005/8/colors/accent6_3" csCatId="accent6" phldr="1"/>
      <dgm:spPr/>
      <dgm:t>
        <a:bodyPr/>
        <a:lstStyle/>
        <a:p>
          <a:endParaRPr lang="en-US"/>
        </a:p>
      </dgm:t>
    </dgm:pt>
    <dgm:pt modelId="{C799BC45-6C92-4569-AFEE-BC99EADBF11A}">
      <dgm:prSet phldrT="[Text]" custT="1"/>
      <dgm:spPr>
        <a:solidFill>
          <a:srgbClr val="00A160"/>
        </a:solidFill>
      </dgm:spPr>
      <dgm:t>
        <a:bodyPr/>
        <a:lstStyle/>
        <a:p>
          <a:r>
            <a:rPr lang="en-US" sz="2400" b="1" noProof="0" dirty="0">
              <a:solidFill>
                <a:schemeClr val="tx1"/>
              </a:solidFill>
              <a:latin typeface="Gill Sans MT" panose="020B0502020104020203" pitchFamily="34" charset="0"/>
            </a:rPr>
            <a:t>D-SNP</a:t>
          </a:r>
          <a:endParaRPr lang="en-US" sz="2400" noProof="0" dirty="0">
            <a:solidFill>
              <a:schemeClr val="tx1"/>
            </a:solidFill>
            <a:latin typeface="Gill Sans MT" panose="020B0502020104020203" pitchFamily="34" charset="0"/>
          </a:endParaRPr>
        </a:p>
      </dgm:t>
    </dgm:pt>
    <dgm:pt modelId="{54168641-8CF0-4BF0-8DFC-B569FAE0D7CF}" type="parTrans" cxnId="{8873D2F8-7555-4C73-8522-B7FD7B686E2D}">
      <dgm:prSet/>
      <dgm:spPr/>
      <dgm:t>
        <a:bodyPr/>
        <a:lstStyle/>
        <a:p>
          <a:endParaRPr lang="en-US" sz="2400"/>
        </a:p>
      </dgm:t>
    </dgm:pt>
    <dgm:pt modelId="{77B24E44-D0DB-455C-8215-FF16D577A64A}" type="sibTrans" cxnId="{8873D2F8-7555-4C73-8522-B7FD7B686E2D}">
      <dgm:prSet/>
      <dgm:spPr/>
      <dgm:t>
        <a:bodyPr/>
        <a:lstStyle/>
        <a:p>
          <a:endParaRPr lang="en-US" sz="2400"/>
        </a:p>
      </dgm:t>
    </dgm:pt>
    <dgm:pt modelId="{87D25449-2A22-4A2F-A94D-3945D5F2B181}">
      <dgm:prSet phldrT="[Text]" custT="1"/>
      <dgm:spPr>
        <a:solidFill>
          <a:srgbClr val="96C93E"/>
        </a:solidFill>
      </dgm:spPr>
      <dgm:t>
        <a:bodyPr/>
        <a:lstStyle/>
        <a:p>
          <a:r>
            <a:rPr lang="en-US" sz="2400" b="1" noProof="0" dirty="0">
              <a:solidFill>
                <a:schemeClr val="tx1"/>
              </a:solidFill>
              <a:latin typeface="Gill Sans MT" panose="020B0502020104020203" pitchFamily="34" charset="0"/>
            </a:rPr>
            <a:t>C-SNP</a:t>
          </a:r>
          <a:endParaRPr lang="en-US" sz="2400" noProof="0" dirty="0">
            <a:solidFill>
              <a:schemeClr val="tx1"/>
            </a:solidFill>
            <a:latin typeface="Gill Sans MT" panose="020B0502020104020203" pitchFamily="34" charset="0"/>
          </a:endParaRPr>
        </a:p>
      </dgm:t>
    </dgm:pt>
    <dgm:pt modelId="{318BB0A6-CF12-4084-B904-D88414350980}" type="parTrans" cxnId="{3D23E961-1D93-4BDF-BBC4-6CD11946F901}">
      <dgm:prSet/>
      <dgm:spPr/>
      <dgm:t>
        <a:bodyPr/>
        <a:lstStyle/>
        <a:p>
          <a:endParaRPr lang="en-US" sz="2400"/>
        </a:p>
      </dgm:t>
    </dgm:pt>
    <dgm:pt modelId="{AA53E771-4648-4D2B-88C8-66E3D29FEB73}" type="sibTrans" cxnId="{3D23E961-1D93-4BDF-BBC4-6CD11946F901}">
      <dgm:prSet/>
      <dgm:spPr/>
      <dgm:t>
        <a:bodyPr/>
        <a:lstStyle/>
        <a:p>
          <a:endParaRPr lang="en-US" sz="2400"/>
        </a:p>
      </dgm:t>
    </dgm:pt>
    <dgm:pt modelId="{382B4B16-B7CC-4E13-AE54-6C341060CFD8}">
      <dgm:prSet phldrT="[Text]" custT="1"/>
      <dgm:spPr>
        <a:solidFill>
          <a:prstClr val="white">
            <a:alpha val="90000"/>
          </a:prstClr>
        </a:solidFill>
        <a:ln w="28575" cap="flat" cmpd="sng" algn="ctr">
          <a:solidFill>
            <a:srgbClr val="709F1D">
              <a:alpha val="89804"/>
            </a:srgbClr>
          </a:solidFill>
          <a:prstDash val="solid"/>
          <a:miter lim="800000"/>
        </a:ln>
        <a:effectLst/>
        <a:scene3d>
          <a:camera prst="orthographicFront"/>
          <a:lightRig rig="flat" dir="t"/>
        </a:scene3d>
        <a:sp3d extrusionH="12700" prstMaterial="plastic"/>
      </dgm:spPr>
      <dgm:t>
        <a:bodyPr spcFirstLastPara="0" vert="horz" wrap="square" lIns="22860" tIns="22860" rIns="22860" bIns="22860" numCol="1" spcCol="1270" anchor="ctr" anchorCtr="0"/>
        <a:lstStyle/>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Chronic Conditions</a:t>
          </a:r>
        </a:p>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(No Platino)</a:t>
          </a:r>
        </a:p>
      </dgm:t>
    </dgm:pt>
    <dgm:pt modelId="{5AF8282F-1448-48DF-8EED-7EC872A09626}" type="parTrans" cxnId="{F1AFF4AD-B037-45DC-9736-3AE74930EE4D}">
      <dgm:prSet/>
      <dgm:spPr/>
      <dgm:t>
        <a:bodyPr/>
        <a:lstStyle/>
        <a:p>
          <a:endParaRPr lang="en-US" sz="2400"/>
        </a:p>
      </dgm:t>
    </dgm:pt>
    <dgm:pt modelId="{9A222C5F-7A30-42C8-B6EA-03FDA941BBAC}" type="sibTrans" cxnId="{F1AFF4AD-B037-45DC-9736-3AE74930EE4D}">
      <dgm:prSet/>
      <dgm:spPr/>
      <dgm:t>
        <a:bodyPr/>
        <a:lstStyle/>
        <a:p>
          <a:endParaRPr lang="en-US" sz="2400"/>
        </a:p>
      </dgm:t>
    </dgm:pt>
    <dgm:pt modelId="{5EF5224E-BBA5-4F05-9805-11419B784C8C}">
      <dgm:prSet phldrT="[Text]" custT="1"/>
      <dgm:spPr>
        <a:solidFill>
          <a:prstClr val="white">
            <a:alpha val="90000"/>
          </a:prstClr>
        </a:solidFill>
        <a:ln w="28575" cap="flat" cmpd="sng" algn="ctr">
          <a:solidFill>
            <a:srgbClr val="0E6937">
              <a:alpha val="90000"/>
            </a:srgbClr>
          </a:solidFill>
          <a:prstDash val="solid"/>
          <a:miter lim="800000"/>
        </a:ln>
        <a:effectLst/>
        <a:scene3d>
          <a:camera prst="orthographicFront"/>
          <a:lightRig rig="flat" dir="t"/>
        </a:scene3d>
        <a:sp3d extrusionH="12700" prstMaterial="plastic"/>
      </dgm:spPr>
      <dgm:t>
        <a:bodyPr spcFirstLastPara="0" vert="horz" wrap="square" lIns="22860" tIns="22860" rIns="22860" bIns="22860" numCol="1" spcCol="1270" anchor="ctr" anchorCtr="0"/>
        <a:lstStyle/>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Dual Eligible</a:t>
          </a:r>
        </a:p>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(Platino)</a:t>
          </a:r>
        </a:p>
      </dgm:t>
    </dgm:pt>
    <dgm:pt modelId="{AB020C25-3C0A-4DCE-ABC2-94A1D5DB54E5}" type="parTrans" cxnId="{3DA54428-B21C-410A-958F-BB6A09D5AE19}">
      <dgm:prSet/>
      <dgm:spPr/>
      <dgm:t>
        <a:bodyPr/>
        <a:lstStyle/>
        <a:p>
          <a:endParaRPr lang="es-PR"/>
        </a:p>
      </dgm:t>
    </dgm:pt>
    <dgm:pt modelId="{A0227FE3-3FA5-4012-8205-2E2170C8EBE7}" type="sibTrans" cxnId="{3DA54428-B21C-410A-958F-BB6A09D5AE19}">
      <dgm:prSet/>
      <dgm:spPr/>
      <dgm:t>
        <a:bodyPr/>
        <a:lstStyle/>
        <a:p>
          <a:endParaRPr lang="es-PR"/>
        </a:p>
      </dgm:t>
    </dgm:pt>
    <dgm:pt modelId="{5C9393C4-48E1-497E-B35D-2A4E00FEB2ED}">
      <dgm:prSet phldrT="[Text]" custT="1"/>
      <dgm:spPr>
        <a:solidFill>
          <a:prstClr val="white">
            <a:alpha val="90000"/>
          </a:prstClr>
        </a:solidFill>
        <a:ln w="28575" cap="flat" cmpd="sng" algn="ctr">
          <a:solidFill>
            <a:srgbClr val="0E6937">
              <a:alpha val="90000"/>
            </a:srgbClr>
          </a:solidFill>
          <a:prstDash val="solid"/>
          <a:miter lim="800000"/>
        </a:ln>
        <a:effectLst/>
        <a:scene3d>
          <a:camera prst="orthographicFront"/>
          <a:lightRig rig="flat" dir="t"/>
        </a:scene3d>
        <a:sp3d extrusionH="12700" prstMaterial="plastic"/>
      </dgm:spPr>
      <dgm:t>
        <a:bodyPr spcFirstLastPara="0" vert="horz" wrap="square" lIns="22860" tIns="22860" rIns="22860" bIns="22860" numCol="1" spcCol="1270" anchor="ctr" anchorCtr="0"/>
        <a:lstStyle/>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Members with </a:t>
          </a:r>
          <a:r>
            <a:rPr lang="en-US" sz="1800" b="1" kern="1200" noProof="0" dirty="0">
              <a:solidFill>
                <a:srgbClr val="00A261"/>
              </a:solidFill>
              <a:latin typeface="Gill Sans MT" panose="020B0502020104020203" pitchFamily="34" charset="0"/>
              <a:ea typeface="+mn-ea"/>
              <a:cs typeface="+mn-cs"/>
            </a:rPr>
            <a:t>Medicare A+B</a:t>
          </a:r>
          <a:r>
            <a:rPr lang="en-US" sz="1800" b="0" kern="1200" noProof="0" dirty="0">
              <a:solidFill>
                <a:prstClr val="black">
                  <a:hueOff val="0"/>
                  <a:satOff val="0"/>
                  <a:lumOff val="0"/>
                  <a:alphaOff val="0"/>
                </a:prstClr>
              </a:solidFill>
              <a:latin typeface="Gill Sans MT" panose="020B0502020104020203" pitchFamily="34" charset="0"/>
              <a:ea typeface="+mn-ea"/>
              <a:cs typeface="+mn-cs"/>
            </a:rPr>
            <a:t> and </a:t>
          </a:r>
          <a:r>
            <a:rPr lang="en-US" sz="1800" b="1" kern="1200" noProof="0" dirty="0">
              <a:solidFill>
                <a:srgbClr val="709F1D"/>
              </a:solidFill>
              <a:latin typeface="Gill Sans MT" panose="020B0502020104020203" pitchFamily="34" charset="0"/>
              <a:ea typeface="+mn-ea"/>
              <a:cs typeface="+mn-cs"/>
            </a:rPr>
            <a:t>Medicaid</a:t>
          </a:r>
          <a:r>
            <a:rPr lang="en-US" sz="1800" b="1" kern="1200" noProof="0" dirty="0">
              <a:solidFill>
                <a:srgbClr val="96C93D"/>
              </a:solidFill>
              <a:latin typeface="Gill Sans MT" panose="020B0502020104020203" pitchFamily="34" charset="0"/>
              <a:ea typeface="+mn-ea"/>
              <a:cs typeface="+mn-cs"/>
            </a:rPr>
            <a:t> </a:t>
          </a:r>
        </a:p>
      </dgm:t>
    </dgm:pt>
    <dgm:pt modelId="{B2559BF3-95C6-4D3E-B712-28667045F7C6}" type="parTrans" cxnId="{01F9BF84-B7BA-401D-8625-CF17A199A360}">
      <dgm:prSet/>
      <dgm:spPr/>
      <dgm:t>
        <a:bodyPr/>
        <a:lstStyle/>
        <a:p>
          <a:endParaRPr lang="en-US"/>
        </a:p>
      </dgm:t>
    </dgm:pt>
    <dgm:pt modelId="{38E0F651-A7D2-4994-8F3C-CCD74A25E94B}" type="sibTrans" cxnId="{01F9BF84-B7BA-401D-8625-CF17A199A360}">
      <dgm:prSet/>
      <dgm:spPr/>
      <dgm:t>
        <a:bodyPr/>
        <a:lstStyle/>
        <a:p>
          <a:endParaRPr lang="en-US"/>
        </a:p>
      </dgm:t>
    </dgm:pt>
    <dgm:pt modelId="{D659FBB5-5C4F-462D-B9DB-4C4093FA7F5D}">
      <dgm:prSet phldrT="[Text]" custT="1"/>
      <dgm:spPr>
        <a:solidFill>
          <a:prstClr val="white">
            <a:alpha val="90000"/>
          </a:prstClr>
        </a:solidFill>
        <a:ln w="28575" cap="flat" cmpd="sng" algn="ctr">
          <a:solidFill>
            <a:srgbClr val="709F1D">
              <a:alpha val="89804"/>
            </a:srgbClr>
          </a:solidFill>
          <a:prstDash val="solid"/>
          <a:miter lim="800000"/>
        </a:ln>
        <a:effectLst/>
        <a:scene3d>
          <a:camera prst="orthographicFront"/>
          <a:lightRig rig="flat" dir="t"/>
        </a:scene3d>
        <a:sp3d extrusionH="12700" prstMaterial="plastic"/>
      </dgm:spPr>
      <dgm:t>
        <a:bodyPr spcFirstLastPara="0" vert="horz" wrap="square" lIns="22860" tIns="22860" rIns="22860" bIns="22860" numCol="1" spcCol="1270" anchor="ctr" anchorCtr="0"/>
        <a:lstStyle/>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Members with </a:t>
          </a:r>
          <a:r>
            <a:rPr lang="en-US" sz="1800" b="1" kern="1200" noProof="0" dirty="0">
              <a:solidFill>
                <a:srgbClr val="00A261"/>
              </a:solidFill>
              <a:latin typeface="Gill Sans MT" panose="020B0502020104020203" pitchFamily="34" charset="0"/>
              <a:ea typeface="+mn-ea"/>
              <a:cs typeface="+mn-cs"/>
            </a:rPr>
            <a:t>Medicare A+B</a:t>
          </a:r>
          <a:r>
            <a:rPr lang="en-US" sz="1800" b="0" kern="1200" noProof="0" dirty="0">
              <a:solidFill>
                <a:prstClr val="black">
                  <a:hueOff val="0"/>
                  <a:satOff val="0"/>
                  <a:lumOff val="0"/>
                  <a:alphaOff val="0"/>
                </a:prstClr>
              </a:solidFill>
              <a:latin typeface="Gill Sans MT" panose="020B0502020104020203" pitchFamily="34" charset="0"/>
              <a:ea typeface="+mn-ea"/>
              <a:cs typeface="+mn-cs"/>
            </a:rPr>
            <a:t> and </a:t>
          </a:r>
          <a:r>
            <a:rPr lang="en-US" sz="1800" b="1" kern="1200" noProof="0" dirty="0">
              <a:solidFill>
                <a:srgbClr val="709F1D"/>
              </a:solidFill>
              <a:latin typeface="Gill Sans MT" panose="020B0502020104020203" pitchFamily="34" charset="0"/>
              <a:ea typeface="+mn-ea"/>
              <a:cs typeface="+mn-cs"/>
            </a:rPr>
            <a:t>Chronic Conditions</a:t>
          </a:r>
        </a:p>
      </dgm:t>
    </dgm:pt>
    <dgm:pt modelId="{12C7DA3B-FD72-431E-A7B0-0E091A2B4668}" type="parTrans" cxnId="{554924D8-708D-460E-9374-E2A302B0FF15}">
      <dgm:prSet/>
      <dgm:spPr/>
      <dgm:t>
        <a:bodyPr/>
        <a:lstStyle/>
        <a:p>
          <a:endParaRPr lang="en-US"/>
        </a:p>
      </dgm:t>
    </dgm:pt>
    <dgm:pt modelId="{7EF50B0D-4D60-4859-BAF4-66DB5E52D99E}" type="sibTrans" cxnId="{554924D8-708D-460E-9374-E2A302B0FF15}">
      <dgm:prSet/>
      <dgm:spPr/>
      <dgm:t>
        <a:bodyPr/>
        <a:lstStyle/>
        <a:p>
          <a:endParaRPr lang="en-US"/>
        </a:p>
      </dgm:t>
    </dgm:pt>
    <dgm:pt modelId="{8649BD71-6592-4404-9DE0-D5A8E5788514}" type="pres">
      <dgm:prSet presAssocID="{49A007B2-E0E4-4182-B9E0-9ABE404334A0}" presName="Name0" presStyleCnt="0">
        <dgm:presLayoutVars>
          <dgm:dir/>
          <dgm:animLvl val="lvl"/>
          <dgm:resizeHandles val="exact"/>
        </dgm:presLayoutVars>
      </dgm:prSet>
      <dgm:spPr/>
    </dgm:pt>
    <dgm:pt modelId="{91A859C2-2E59-444F-BD2A-222B11DBEA8B}" type="pres">
      <dgm:prSet presAssocID="{C799BC45-6C92-4569-AFEE-BC99EADBF11A}" presName="vertFlow" presStyleCnt="0"/>
      <dgm:spPr/>
    </dgm:pt>
    <dgm:pt modelId="{BBE6BAE1-6F4F-4D9D-A7B3-4E637B1E2C22}" type="pres">
      <dgm:prSet presAssocID="{C799BC45-6C92-4569-AFEE-BC99EADBF11A}" presName="header" presStyleLbl="node1" presStyleIdx="0" presStyleCnt="2"/>
      <dgm:spPr/>
    </dgm:pt>
    <dgm:pt modelId="{3C239E36-5D0A-4EF2-9BE9-0FB34C3D175F}" type="pres">
      <dgm:prSet presAssocID="{AB020C25-3C0A-4DCE-ABC2-94A1D5DB54E5}" presName="parTrans" presStyleLbl="sibTrans2D1" presStyleIdx="0" presStyleCnt="4"/>
      <dgm:spPr/>
    </dgm:pt>
    <dgm:pt modelId="{B8F00CF3-3A72-419A-B449-82A8D9524CF4}" type="pres">
      <dgm:prSet presAssocID="{5EF5224E-BBA5-4F05-9805-11419B784C8C}" presName="child" presStyleLbl="alignAccFollowNode1" presStyleIdx="0" presStyleCnt="4">
        <dgm:presLayoutVars>
          <dgm:chMax val="0"/>
          <dgm:bulletEnabled val="1"/>
        </dgm:presLayoutVars>
      </dgm:prSet>
      <dgm:spPr>
        <a:xfrm>
          <a:off x="991445" y="1115245"/>
          <a:ext cx="3300232" cy="825058"/>
        </a:xfrm>
        <a:prstGeom prst="roundRect">
          <a:avLst>
            <a:gd name="adj" fmla="val 10000"/>
          </a:avLst>
        </a:prstGeom>
      </dgm:spPr>
    </dgm:pt>
    <dgm:pt modelId="{DB6AE00A-1F33-40C0-940F-527E9DCDCB27}" type="pres">
      <dgm:prSet presAssocID="{A0227FE3-3FA5-4012-8205-2E2170C8EBE7}" presName="sibTrans" presStyleLbl="sibTrans2D1" presStyleIdx="1" presStyleCnt="4"/>
      <dgm:spPr/>
    </dgm:pt>
    <dgm:pt modelId="{90016926-9F5F-4E1E-B891-0C9F22222283}" type="pres">
      <dgm:prSet presAssocID="{5C9393C4-48E1-497E-B35D-2A4E00FEB2ED}" presName="child" presStyleLbl="alignAccFollowNode1" presStyleIdx="1" presStyleCnt="4">
        <dgm:presLayoutVars>
          <dgm:chMax val="0"/>
          <dgm:bulletEnabled val="1"/>
        </dgm:presLayoutVars>
      </dgm:prSet>
      <dgm:spPr>
        <a:xfrm>
          <a:off x="991445" y="2229074"/>
          <a:ext cx="3300232" cy="825058"/>
        </a:xfrm>
        <a:prstGeom prst="roundRect">
          <a:avLst>
            <a:gd name="adj" fmla="val 10000"/>
          </a:avLst>
        </a:prstGeom>
      </dgm:spPr>
    </dgm:pt>
    <dgm:pt modelId="{FA7016EE-2E36-41B0-B4A3-44FB08936FD2}" type="pres">
      <dgm:prSet presAssocID="{C799BC45-6C92-4569-AFEE-BC99EADBF11A}" presName="hSp" presStyleCnt="0"/>
      <dgm:spPr/>
    </dgm:pt>
    <dgm:pt modelId="{728D3416-85D0-48B0-BD65-07240830BC36}" type="pres">
      <dgm:prSet presAssocID="{87D25449-2A22-4A2F-A94D-3945D5F2B181}" presName="vertFlow" presStyleCnt="0"/>
      <dgm:spPr/>
    </dgm:pt>
    <dgm:pt modelId="{943800D0-B98B-4894-8ECF-58FA437203CC}" type="pres">
      <dgm:prSet presAssocID="{87D25449-2A22-4A2F-A94D-3945D5F2B181}" presName="header" presStyleLbl="node1" presStyleIdx="1" presStyleCnt="2"/>
      <dgm:spPr/>
    </dgm:pt>
    <dgm:pt modelId="{60D708A3-B23A-4F49-8C2B-823B8F54EF16}" type="pres">
      <dgm:prSet presAssocID="{5AF8282F-1448-48DF-8EED-7EC872A09626}" presName="parTrans" presStyleLbl="sibTrans2D1" presStyleIdx="2" presStyleCnt="4"/>
      <dgm:spPr/>
    </dgm:pt>
    <dgm:pt modelId="{9FC4FA78-A640-4EE0-8B8D-8F80CB4BFF55}" type="pres">
      <dgm:prSet presAssocID="{382B4B16-B7CC-4E13-AE54-6C341060CFD8}" presName="child" presStyleLbl="alignAccFollowNode1" presStyleIdx="2" presStyleCnt="4">
        <dgm:presLayoutVars>
          <dgm:chMax val="0"/>
          <dgm:bulletEnabled val="1"/>
        </dgm:presLayoutVars>
      </dgm:prSet>
      <dgm:spPr>
        <a:xfrm>
          <a:off x="4753710" y="1115245"/>
          <a:ext cx="3300232" cy="825058"/>
        </a:xfrm>
        <a:prstGeom prst="roundRect">
          <a:avLst>
            <a:gd name="adj" fmla="val 10000"/>
          </a:avLst>
        </a:prstGeom>
      </dgm:spPr>
    </dgm:pt>
    <dgm:pt modelId="{EC509C9D-EA3D-48B4-A1C4-8BC541E61613}" type="pres">
      <dgm:prSet presAssocID="{9A222C5F-7A30-42C8-B6EA-03FDA941BBAC}" presName="sibTrans" presStyleLbl="sibTrans2D1" presStyleIdx="3" presStyleCnt="4"/>
      <dgm:spPr/>
    </dgm:pt>
    <dgm:pt modelId="{DCCF2915-E894-420B-A638-D3D7FA130898}" type="pres">
      <dgm:prSet presAssocID="{D659FBB5-5C4F-462D-B9DB-4C4093FA7F5D}" presName="child" presStyleLbl="alignAccFollowNode1" presStyleIdx="3" presStyleCnt="4">
        <dgm:presLayoutVars>
          <dgm:chMax val="0"/>
          <dgm:bulletEnabled val="1"/>
        </dgm:presLayoutVars>
      </dgm:prSet>
      <dgm:spPr>
        <a:xfrm>
          <a:off x="4753710" y="2229074"/>
          <a:ext cx="3300232" cy="825058"/>
        </a:xfrm>
        <a:prstGeom prst="roundRect">
          <a:avLst>
            <a:gd name="adj" fmla="val 10000"/>
          </a:avLst>
        </a:prstGeom>
      </dgm:spPr>
    </dgm:pt>
  </dgm:ptLst>
  <dgm:cxnLst>
    <dgm:cxn modelId="{CB965D13-18FE-4432-8B70-F6AF1110D661}" type="presOf" srcId="{382B4B16-B7CC-4E13-AE54-6C341060CFD8}" destId="{9FC4FA78-A640-4EE0-8B8D-8F80CB4BFF55}" srcOrd="0" destOrd="0" presId="urn:microsoft.com/office/officeart/2005/8/layout/lProcess1"/>
    <dgm:cxn modelId="{3DA54428-B21C-410A-958F-BB6A09D5AE19}" srcId="{C799BC45-6C92-4569-AFEE-BC99EADBF11A}" destId="{5EF5224E-BBA5-4F05-9805-11419B784C8C}" srcOrd="0" destOrd="0" parTransId="{AB020C25-3C0A-4DCE-ABC2-94A1D5DB54E5}" sibTransId="{A0227FE3-3FA5-4012-8205-2E2170C8EBE7}"/>
    <dgm:cxn modelId="{28310E52-470C-4D47-9B46-640242CFAACC}" type="presOf" srcId="{49A007B2-E0E4-4182-B9E0-9ABE404334A0}" destId="{8649BD71-6592-4404-9DE0-D5A8E5788514}" srcOrd="0" destOrd="0" presId="urn:microsoft.com/office/officeart/2005/8/layout/lProcess1"/>
    <dgm:cxn modelId="{77405058-D16A-4B9F-B7F3-F6D7A142EC46}" type="presOf" srcId="{5AF8282F-1448-48DF-8EED-7EC872A09626}" destId="{60D708A3-B23A-4F49-8C2B-823B8F54EF16}" srcOrd="0" destOrd="0" presId="urn:microsoft.com/office/officeart/2005/8/layout/lProcess1"/>
    <dgm:cxn modelId="{3D23E961-1D93-4BDF-BBC4-6CD11946F901}" srcId="{49A007B2-E0E4-4182-B9E0-9ABE404334A0}" destId="{87D25449-2A22-4A2F-A94D-3945D5F2B181}" srcOrd="1" destOrd="0" parTransId="{318BB0A6-CF12-4084-B904-D88414350980}" sibTransId="{AA53E771-4648-4D2B-88C8-66E3D29FEB73}"/>
    <dgm:cxn modelId="{18BEDC7F-A065-4F19-AD7A-6BDC65385EF9}" type="presOf" srcId="{D659FBB5-5C4F-462D-B9DB-4C4093FA7F5D}" destId="{DCCF2915-E894-420B-A638-D3D7FA130898}" srcOrd="0" destOrd="0" presId="urn:microsoft.com/office/officeart/2005/8/layout/lProcess1"/>
    <dgm:cxn modelId="{01F9BF84-B7BA-401D-8625-CF17A199A360}" srcId="{C799BC45-6C92-4569-AFEE-BC99EADBF11A}" destId="{5C9393C4-48E1-497E-B35D-2A4E00FEB2ED}" srcOrd="1" destOrd="0" parTransId="{B2559BF3-95C6-4D3E-B712-28667045F7C6}" sibTransId="{38E0F651-A7D2-4994-8F3C-CCD74A25E94B}"/>
    <dgm:cxn modelId="{85B9B6A4-11E0-4006-9C0E-D42A97B7B61A}" type="presOf" srcId="{87D25449-2A22-4A2F-A94D-3945D5F2B181}" destId="{943800D0-B98B-4894-8ECF-58FA437203CC}" srcOrd="0" destOrd="0" presId="urn:microsoft.com/office/officeart/2005/8/layout/lProcess1"/>
    <dgm:cxn modelId="{F1AFF4AD-B037-45DC-9736-3AE74930EE4D}" srcId="{87D25449-2A22-4A2F-A94D-3945D5F2B181}" destId="{382B4B16-B7CC-4E13-AE54-6C341060CFD8}" srcOrd="0" destOrd="0" parTransId="{5AF8282F-1448-48DF-8EED-7EC872A09626}" sibTransId="{9A222C5F-7A30-42C8-B6EA-03FDA941BBAC}"/>
    <dgm:cxn modelId="{1F19DFBF-66D3-4054-9F4C-93EA4AB1F798}" type="presOf" srcId="{C799BC45-6C92-4569-AFEE-BC99EADBF11A}" destId="{BBE6BAE1-6F4F-4D9D-A7B3-4E637B1E2C22}" srcOrd="0" destOrd="0" presId="urn:microsoft.com/office/officeart/2005/8/layout/lProcess1"/>
    <dgm:cxn modelId="{554924D8-708D-460E-9374-E2A302B0FF15}" srcId="{87D25449-2A22-4A2F-A94D-3945D5F2B181}" destId="{D659FBB5-5C4F-462D-B9DB-4C4093FA7F5D}" srcOrd="1" destOrd="0" parTransId="{12C7DA3B-FD72-431E-A7B0-0E091A2B4668}" sibTransId="{7EF50B0D-4D60-4859-BAF4-66DB5E52D99E}"/>
    <dgm:cxn modelId="{FE50C1DF-35F1-4788-AF0D-2E42D6F05F8B}" type="presOf" srcId="{5EF5224E-BBA5-4F05-9805-11419B784C8C}" destId="{B8F00CF3-3A72-419A-B449-82A8D9524CF4}" srcOrd="0" destOrd="0" presId="urn:microsoft.com/office/officeart/2005/8/layout/lProcess1"/>
    <dgm:cxn modelId="{5E6C6EE6-BE1A-412C-B6DD-A6F4EBF6E37C}" type="presOf" srcId="{9A222C5F-7A30-42C8-B6EA-03FDA941BBAC}" destId="{EC509C9D-EA3D-48B4-A1C4-8BC541E61613}" srcOrd="0" destOrd="0" presId="urn:microsoft.com/office/officeart/2005/8/layout/lProcess1"/>
    <dgm:cxn modelId="{CCE566F3-E122-47E0-BD1C-D5F446B5A282}" type="presOf" srcId="{AB020C25-3C0A-4DCE-ABC2-94A1D5DB54E5}" destId="{3C239E36-5D0A-4EF2-9BE9-0FB34C3D175F}" srcOrd="0" destOrd="0" presId="urn:microsoft.com/office/officeart/2005/8/layout/lProcess1"/>
    <dgm:cxn modelId="{0D9161F5-33F7-46B6-99B8-92DFA515F9E7}" type="presOf" srcId="{5C9393C4-48E1-497E-B35D-2A4E00FEB2ED}" destId="{90016926-9F5F-4E1E-B891-0C9F22222283}" srcOrd="0" destOrd="0" presId="urn:microsoft.com/office/officeart/2005/8/layout/lProcess1"/>
    <dgm:cxn modelId="{8873D2F8-7555-4C73-8522-B7FD7B686E2D}" srcId="{49A007B2-E0E4-4182-B9E0-9ABE404334A0}" destId="{C799BC45-6C92-4569-AFEE-BC99EADBF11A}" srcOrd="0" destOrd="0" parTransId="{54168641-8CF0-4BF0-8DFC-B569FAE0D7CF}" sibTransId="{77B24E44-D0DB-455C-8215-FF16D577A64A}"/>
    <dgm:cxn modelId="{195E3EFA-8B1E-4630-9177-E7384DAEE281}" type="presOf" srcId="{A0227FE3-3FA5-4012-8205-2E2170C8EBE7}" destId="{DB6AE00A-1F33-40C0-940F-527E9DCDCB27}" srcOrd="0" destOrd="0" presId="urn:microsoft.com/office/officeart/2005/8/layout/lProcess1"/>
    <dgm:cxn modelId="{D2F63A2A-612B-4916-A6DE-F149028982E2}" type="presParOf" srcId="{8649BD71-6592-4404-9DE0-D5A8E5788514}" destId="{91A859C2-2E59-444F-BD2A-222B11DBEA8B}" srcOrd="0" destOrd="0" presId="urn:microsoft.com/office/officeart/2005/8/layout/lProcess1"/>
    <dgm:cxn modelId="{50337C5D-6372-4B31-B909-24AC2A3B4914}" type="presParOf" srcId="{91A859C2-2E59-444F-BD2A-222B11DBEA8B}" destId="{BBE6BAE1-6F4F-4D9D-A7B3-4E637B1E2C22}" srcOrd="0" destOrd="0" presId="urn:microsoft.com/office/officeart/2005/8/layout/lProcess1"/>
    <dgm:cxn modelId="{C718B133-32F1-4F63-BA00-8FF5EEB0C50E}" type="presParOf" srcId="{91A859C2-2E59-444F-BD2A-222B11DBEA8B}" destId="{3C239E36-5D0A-4EF2-9BE9-0FB34C3D175F}" srcOrd="1" destOrd="0" presId="urn:microsoft.com/office/officeart/2005/8/layout/lProcess1"/>
    <dgm:cxn modelId="{F097A174-5B65-45CD-96CA-00FD8C81DB15}" type="presParOf" srcId="{91A859C2-2E59-444F-BD2A-222B11DBEA8B}" destId="{B8F00CF3-3A72-419A-B449-82A8D9524CF4}" srcOrd="2" destOrd="0" presId="urn:microsoft.com/office/officeart/2005/8/layout/lProcess1"/>
    <dgm:cxn modelId="{C593C506-D884-4AD1-9088-B5EEBC6257F0}" type="presParOf" srcId="{91A859C2-2E59-444F-BD2A-222B11DBEA8B}" destId="{DB6AE00A-1F33-40C0-940F-527E9DCDCB27}" srcOrd="3" destOrd="0" presId="urn:microsoft.com/office/officeart/2005/8/layout/lProcess1"/>
    <dgm:cxn modelId="{80C1FF61-A42D-45FA-8849-D6C2F9841090}" type="presParOf" srcId="{91A859C2-2E59-444F-BD2A-222B11DBEA8B}" destId="{90016926-9F5F-4E1E-B891-0C9F22222283}" srcOrd="4" destOrd="0" presId="urn:microsoft.com/office/officeart/2005/8/layout/lProcess1"/>
    <dgm:cxn modelId="{36CCFE9C-3227-427C-BFE4-718FBE2D8485}" type="presParOf" srcId="{8649BD71-6592-4404-9DE0-D5A8E5788514}" destId="{FA7016EE-2E36-41B0-B4A3-44FB08936FD2}" srcOrd="1" destOrd="0" presId="urn:microsoft.com/office/officeart/2005/8/layout/lProcess1"/>
    <dgm:cxn modelId="{FEDBDB19-6427-4924-BB5E-04D8610CA5B0}" type="presParOf" srcId="{8649BD71-6592-4404-9DE0-D5A8E5788514}" destId="{728D3416-85D0-48B0-BD65-07240830BC36}" srcOrd="2" destOrd="0" presId="urn:microsoft.com/office/officeart/2005/8/layout/lProcess1"/>
    <dgm:cxn modelId="{6EB3F0C8-053A-4B13-BFCC-5CA94F22D989}" type="presParOf" srcId="{728D3416-85D0-48B0-BD65-07240830BC36}" destId="{943800D0-B98B-4894-8ECF-58FA437203CC}" srcOrd="0" destOrd="0" presId="urn:microsoft.com/office/officeart/2005/8/layout/lProcess1"/>
    <dgm:cxn modelId="{8FE6E565-A2F6-43A1-9873-8292829FA0EB}" type="presParOf" srcId="{728D3416-85D0-48B0-BD65-07240830BC36}" destId="{60D708A3-B23A-4F49-8C2B-823B8F54EF16}" srcOrd="1" destOrd="0" presId="urn:microsoft.com/office/officeart/2005/8/layout/lProcess1"/>
    <dgm:cxn modelId="{32382F0F-56F1-46A7-86A0-FFCDF725D513}" type="presParOf" srcId="{728D3416-85D0-48B0-BD65-07240830BC36}" destId="{9FC4FA78-A640-4EE0-8B8D-8F80CB4BFF55}" srcOrd="2" destOrd="0" presId="urn:microsoft.com/office/officeart/2005/8/layout/lProcess1"/>
    <dgm:cxn modelId="{2F712416-FA86-4EE9-BF4B-FEE70B8741F6}" type="presParOf" srcId="{728D3416-85D0-48B0-BD65-07240830BC36}" destId="{EC509C9D-EA3D-48B4-A1C4-8BC541E61613}" srcOrd="3" destOrd="0" presId="urn:microsoft.com/office/officeart/2005/8/layout/lProcess1"/>
    <dgm:cxn modelId="{7B472F92-C4D3-4D75-9EC7-4A27114A3D5A}" type="presParOf" srcId="{728D3416-85D0-48B0-BD65-07240830BC36}" destId="{DCCF2915-E894-420B-A638-D3D7FA130898}" srcOrd="4" destOrd="0" presId="urn:microsoft.com/office/officeart/2005/8/layout/lProcess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51A52-56FA-48E6-9BD5-9ADBE5E1BA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PR"/>
        </a:p>
      </dgm:t>
    </dgm:pt>
    <dgm:pt modelId="{EF930DA4-E460-4AFD-89BB-F40ECD0382B5}">
      <dgm:prSet custT="1"/>
      <dgm:spPr>
        <a:noFill/>
        <a:ln w="28575" cap="flat" cmpd="sng" algn="ctr">
          <a:solidFill>
            <a:srgbClr val="00A261"/>
          </a:solid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Coordinate and evaluate the effectiveness of the provision of services contemplated in the MOC.</a:t>
          </a:r>
          <a:endParaRPr lang="en-US" sz="1800" b="0" kern="1200" noProof="0" dirty="0">
            <a:solidFill>
              <a:schemeClr val="tx1"/>
            </a:solidFill>
            <a:latin typeface="Gill Sans MT" panose="020B0502020104020203" pitchFamily="34" charset="0"/>
            <a:ea typeface="+mn-ea"/>
            <a:cs typeface="+mn-cs"/>
          </a:endParaRPr>
        </a:p>
      </dgm:t>
    </dgm:pt>
    <dgm:pt modelId="{0A258E05-1687-47B5-8D69-BC9D1038409B}" type="parTrans" cxnId="{E606E0DB-E180-4D48-B1B8-E08AB3D07BF3}">
      <dgm:prSet/>
      <dgm:spPr/>
      <dgm:t>
        <a:bodyPr/>
        <a:lstStyle/>
        <a:p>
          <a:pPr algn="l"/>
          <a:endParaRPr lang="es-PR" sz="1600">
            <a:latin typeface="Gill Sans MT" panose="020B0502020104020203" pitchFamily="34" charset="0"/>
          </a:endParaRPr>
        </a:p>
      </dgm:t>
    </dgm:pt>
    <dgm:pt modelId="{D6E964A9-8350-42F4-B95B-1842C368AC41}" type="sibTrans" cxnId="{E606E0DB-E180-4D48-B1B8-E08AB3D07BF3}">
      <dgm:prSet/>
      <dgm:spPr/>
      <dgm:t>
        <a:bodyPr/>
        <a:lstStyle/>
        <a:p>
          <a:pPr algn="l"/>
          <a:endParaRPr lang="es-PR" sz="1600">
            <a:latin typeface="Gill Sans MT" panose="020B0502020104020203" pitchFamily="34" charset="0"/>
          </a:endParaRPr>
        </a:p>
      </dgm:t>
    </dgm:pt>
    <dgm:pt modelId="{FFEBC15F-D5BB-49F7-906F-13F9A1BE986C}">
      <dgm:prSet custT="1"/>
      <dgm:spPr>
        <a:noFill/>
        <a:ln w="28575" cap="flat" cmpd="sng" algn="ctr">
          <a:solidFill>
            <a:srgbClr val="0E6937"/>
          </a:solid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Ensure that all health needs and service preferences of SNPs members are met. </a:t>
          </a:r>
          <a:endParaRPr lang="en-US" sz="1800" b="0" kern="1200" noProof="0" dirty="0">
            <a:solidFill>
              <a:schemeClr val="tx1"/>
            </a:solidFill>
            <a:latin typeface="Gill Sans MT" panose="020B0502020104020203" pitchFamily="34" charset="0"/>
            <a:ea typeface="+mn-ea"/>
            <a:cs typeface="+mn-cs"/>
          </a:endParaRPr>
        </a:p>
      </dgm:t>
    </dgm:pt>
    <dgm:pt modelId="{3F374AAC-CBE3-45C5-A3CE-0B2166735E2D}" type="parTrans" cxnId="{7824D856-4BF1-4767-BDC8-E9706D5FF6B4}">
      <dgm:prSet/>
      <dgm:spPr/>
      <dgm:t>
        <a:bodyPr/>
        <a:lstStyle/>
        <a:p>
          <a:pPr algn="l"/>
          <a:endParaRPr lang="es-PR" sz="1600">
            <a:latin typeface="Gill Sans MT" panose="020B0502020104020203" pitchFamily="34" charset="0"/>
          </a:endParaRPr>
        </a:p>
      </dgm:t>
    </dgm:pt>
    <dgm:pt modelId="{F87EBC17-DD90-451F-B3AE-AF76BD8235C6}" type="sibTrans" cxnId="{7824D856-4BF1-4767-BDC8-E9706D5FF6B4}">
      <dgm:prSet/>
      <dgm:spPr/>
      <dgm:t>
        <a:bodyPr/>
        <a:lstStyle/>
        <a:p>
          <a:pPr algn="l"/>
          <a:endParaRPr lang="es-PR" sz="1600">
            <a:latin typeface="Gill Sans MT" panose="020B0502020104020203" pitchFamily="34" charset="0"/>
          </a:endParaRPr>
        </a:p>
      </dgm:t>
    </dgm:pt>
    <dgm:pt modelId="{B98EE3AE-90B0-470D-A0B8-EFA9A980EF28}">
      <dgm:prSet custT="1"/>
      <dgm:spPr>
        <a:noFill/>
        <a:ln w="28575" cap="flat" cmpd="sng" algn="ctr">
          <a:solidFill>
            <a:srgbClr val="96C93D"/>
          </a:solidFill>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To ensure that medical information is shared among health professionals maximizing effectiveness, efficiency, high quality services and improving health outcomes for members.</a:t>
          </a:r>
          <a:endParaRPr lang="en-US" sz="1800" b="0" kern="1200" noProof="0" dirty="0">
            <a:solidFill>
              <a:schemeClr val="tx1"/>
            </a:solidFill>
            <a:latin typeface="Gill Sans MT" panose="020B0502020104020203" pitchFamily="34" charset="0"/>
            <a:ea typeface="+mn-ea"/>
            <a:cs typeface="+mn-cs"/>
          </a:endParaRPr>
        </a:p>
      </dgm:t>
    </dgm:pt>
    <dgm:pt modelId="{0FBA385C-F8E0-4B58-84E1-9498DE6C836D}" type="parTrans" cxnId="{C1D40202-EF23-42A3-84AA-3F1813D6909B}">
      <dgm:prSet/>
      <dgm:spPr/>
      <dgm:t>
        <a:bodyPr/>
        <a:lstStyle/>
        <a:p>
          <a:pPr algn="l"/>
          <a:endParaRPr lang="es-PR" sz="1600">
            <a:latin typeface="Gill Sans MT" panose="020B0502020104020203" pitchFamily="34" charset="0"/>
          </a:endParaRPr>
        </a:p>
      </dgm:t>
    </dgm:pt>
    <dgm:pt modelId="{EB824E81-47AF-47FC-BD68-F188505855B9}" type="sibTrans" cxnId="{C1D40202-EF23-42A3-84AA-3F1813D6909B}">
      <dgm:prSet/>
      <dgm:spPr/>
      <dgm:t>
        <a:bodyPr/>
        <a:lstStyle/>
        <a:p>
          <a:pPr algn="l"/>
          <a:endParaRPr lang="es-PR" sz="1600">
            <a:latin typeface="Gill Sans MT" panose="020B0502020104020203" pitchFamily="34" charset="0"/>
          </a:endParaRPr>
        </a:p>
      </dgm:t>
    </dgm:pt>
    <dgm:pt modelId="{343858CE-4E67-4B3B-A574-33A5E6FB2B5E}" type="pres">
      <dgm:prSet presAssocID="{67851A52-56FA-48E6-9BD5-9ADBE5E1BA79}" presName="linear" presStyleCnt="0">
        <dgm:presLayoutVars>
          <dgm:animLvl val="lvl"/>
          <dgm:resizeHandles val="exact"/>
        </dgm:presLayoutVars>
      </dgm:prSet>
      <dgm:spPr/>
    </dgm:pt>
    <dgm:pt modelId="{86E4EF01-50B9-4025-9993-73F3B77AA7DF}" type="pres">
      <dgm:prSet presAssocID="{EF930DA4-E460-4AFD-89BB-F40ECD0382B5}" presName="parentText" presStyleLbl="node1" presStyleIdx="0" presStyleCnt="3">
        <dgm:presLayoutVars>
          <dgm:chMax val="0"/>
          <dgm:bulletEnabled val="1"/>
        </dgm:presLayoutVars>
      </dgm:prSet>
      <dgm:spPr>
        <a:xfrm>
          <a:off x="0" y="13048"/>
          <a:ext cx="6102581" cy="1212120"/>
        </a:xfrm>
        <a:prstGeom prst="roundRect">
          <a:avLst/>
        </a:prstGeom>
      </dgm:spPr>
    </dgm:pt>
    <dgm:pt modelId="{AE778DAF-62A7-49E1-85B6-375D75BD23CC}" type="pres">
      <dgm:prSet presAssocID="{D6E964A9-8350-42F4-B95B-1842C368AC41}" presName="spacer" presStyleCnt="0"/>
      <dgm:spPr/>
    </dgm:pt>
    <dgm:pt modelId="{AF0DBAEA-0C8F-46BC-AB5E-9A3C942378BF}" type="pres">
      <dgm:prSet presAssocID="{FFEBC15F-D5BB-49F7-906F-13F9A1BE986C}" presName="parentText" presStyleLbl="node1" presStyleIdx="1" presStyleCnt="3">
        <dgm:presLayoutVars>
          <dgm:chMax val="0"/>
          <dgm:bulletEnabled val="1"/>
        </dgm:presLayoutVars>
      </dgm:prSet>
      <dgm:spPr>
        <a:xfrm>
          <a:off x="0" y="1331728"/>
          <a:ext cx="6102581" cy="1212120"/>
        </a:xfrm>
        <a:prstGeom prst="roundRect">
          <a:avLst/>
        </a:prstGeom>
      </dgm:spPr>
    </dgm:pt>
    <dgm:pt modelId="{F807BD7A-7E21-4BB1-9C5B-459B7C87C2F0}" type="pres">
      <dgm:prSet presAssocID="{F87EBC17-DD90-451F-B3AE-AF76BD8235C6}" presName="spacer" presStyleCnt="0"/>
      <dgm:spPr/>
    </dgm:pt>
    <dgm:pt modelId="{3BDA9BCF-F804-43C9-950C-552C6B709D20}" type="pres">
      <dgm:prSet presAssocID="{B98EE3AE-90B0-470D-A0B8-EFA9A980EF28}" presName="parentText" presStyleLbl="node1" presStyleIdx="2" presStyleCnt="3" custLinFactNeighborX="-352" custLinFactNeighborY="-5278">
        <dgm:presLayoutVars>
          <dgm:chMax val="0"/>
          <dgm:bulletEnabled val="1"/>
        </dgm:presLayoutVars>
      </dgm:prSet>
      <dgm:spPr>
        <a:xfrm>
          <a:off x="0" y="2644784"/>
          <a:ext cx="6102581" cy="1212120"/>
        </a:xfrm>
        <a:prstGeom prst="roundRect">
          <a:avLst/>
        </a:prstGeom>
      </dgm:spPr>
    </dgm:pt>
  </dgm:ptLst>
  <dgm:cxnLst>
    <dgm:cxn modelId="{C1D40202-EF23-42A3-84AA-3F1813D6909B}" srcId="{67851A52-56FA-48E6-9BD5-9ADBE5E1BA79}" destId="{B98EE3AE-90B0-470D-A0B8-EFA9A980EF28}" srcOrd="2" destOrd="0" parTransId="{0FBA385C-F8E0-4B58-84E1-9498DE6C836D}" sibTransId="{EB824E81-47AF-47FC-BD68-F188505855B9}"/>
    <dgm:cxn modelId="{7642A942-7E83-4338-B822-CC01CD59E022}" type="presOf" srcId="{FFEBC15F-D5BB-49F7-906F-13F9A1BE986C}" destId="{AF0DBAEA-0C8F-46BC-AB5E-9A3C942378BF}" srcOrd="0" destOrd="0" presId="urn:microsoft.com/office/officeart/2005/8/layout/vList2"/>
    <dgm:cxn modelId="{7824D856-4BF1-4767-BDC8-E9706D5FF6B4}" srcId="{67851A52-56FA-48E6-9BD5-9ADBE5E1BA79}" destId="{FFEBC15F-D5BB-49F7-906F-13F9A1BE986C}" srcOrd="1" destOrd="0" parTransId="{3F374AAC-CBE3-45C5-A3CE-0B2166735E2D}" sibTransId="{F87EBC17-DD90-451F-B3AE-AF76BD8235C6}"/>
    <dgm:cxn modelId="{3D2BD796-57AA-4D2B-8B47-BB6EB333509A}" type="presOf" srcId="{67851A52-56FA-48E6-9BD5-9ADBE5E1BA79}" destId="{343858CE-4E67-4B3B-A574-33A5E6FB2B5E}" srcOrd="0" destOrd="0" presId="urn:microsoft.com/office/officeart/2005/8/layout/vList2"/>
    <dgm:cxn modelId="{5E033ECC-0018-4C16-9700-169F9D21A46E}" type="presOf" srcId="{B98EE3AE-90B0-470D-A0B8-EFA9A980EF28}" destId="{3BDA9BCF-F804-43C9-950C-552C6B709D20}" srcOrd="0" destOrd="0" presId="urn:microsoft.com/office/officeart/2005/8/layout/vList2"/>
    <dgm:cxn modelId="{E606E0DB-E180-4D48-B1B8-E08AB3D07BF3}" srcId="{67851A52-56FA-48E6-9BD5-9ADBE5E1BA79}" destId="{EF930DA4-E460-4AFD-89BB-F40ECD0382B5}" srcOrd="0" destOrd="0" parTransId="{0A258E05-1687-47B5-8D69-BC9D1038409B}" sibTransId="{D6E964A9-8350-42F4-B95B-1842C368AC41}"/>
    <dgm:cxn modelId="{973C5DF9-7B09-43E3-9446-8131B706C7DC}" type="presOf" srcId="{EF930DA4-E460-4AFD-89BB-F40ECD0382B5}" destId="{86E4EF01-50B9-4025-9993-73F3B77AA7DF}" srcOrd="0" destOrd="0" presId="urn:microsoft.com/office/officeart/2005/8/layout/vList2"/>
    <dgm:cxn modelId="{EF2F06B7-AD16-4E5F-8B95-83307F0A8FB9}" type="presParOf" srcId="{343858CE-4E67-4B3B-A574-33A5E6FB2B5E}" destId="{86E4EF01-50B9-4025-9993-73F3B77AA7DF}" srcOrd="0" destOrd="0" presId="urn:microsoft.com/office/officeart/2005/8/layout/vList2"/>
    <dgm:cxn modelId="{09831448-EBF2-4775-B01D-835FF7FE9318}" type="presParOf" srcId="{343858CE-4E67-4B3B-A574-33A5E6FB2B5E}" destId="{AE778DAF-62A7-49E1-85B6-375D75BD23CC}" srcOrd="1" destOrd="0" presId="urn:microsoft.com/office/officeart/2005/8/layout/vList2"/>
    <dgm:cxn modelId="{6E49DC99-1070-45E0-BC8E-1EDA9C3780F9}" type="presParOf" srcId="{343858CE-4E67-4B3B-A574-33A5E6FB2B5E}" destId="{AF0DBAEA-0C8F-46BC-AB5E-9A3C942378BF}" srcOrd="2" destOrd="0" presId="urn:microsoft.com/office/officeart/2005/8/layout/vList2"/>
    <dgm:cxn modelId="{2DF77849-9EFC-4DC1-B6E7-5BD2EBBD1E9A}" type="presParOf" srcId="{343858CE-4E67-4B3B-A574-33A5E6FB2B5E}" destId="{F807BD7A-7E21-4BB1-9C5B-459B7C87C2F0}" srcOrd="3" destOrd="0" presId="urn:microsoft.com/office/officeart/2005/8/layout/vList2"/>
    <dgm:cxn modelId="{FF2D82BF-C31E-4DF7-9D55-71D3F7D61684}" type="presParOf" srcId="{343858CE-4E67-4B3B-A574-33A5E6FB2B5E}" destId="{3BDA9BCF-F804-43C9-950C-552C6B709D2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A1C709-9E59-4BB6-9AD5-4849567BEC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8A534-9997-4F68-829A-0141593A0B31}">
      <dgm:prSet custT="1">
        <dgm:style>
          <a:lnRef idx="2">
            <a:schemeClr val="accent6"/>
          </a:lnRef>
          <a:fillRef idx="1">
            <a:schemeClr val="lt1"/>
          </a:fillRef>
          <a:effectRef idx="0">
            <a:schemeClr val="accent6"/>
          </a:effectRef>
          <a:fontRef idx="minor">
            <a:schemeClr val="dk1"/>
          </a:fontRef>
        </dgm:style>
      </dgm:prSet>
      <dgm:spPr/>
      <dgm:t>
        <a:bodyPr/>
        <a:lstStyle/>
        <a:p>
          <a:pPr algn="l">
            <a:lnSpc>
              <a:spcPct val="100000"/>
            </a:lnSpc>
            <a:spcAft>
              <a:spcPts val="0"/>
            </a:spcAft>
          </a:pPr>
          <a:r>
            <a:rPr lang="en-US" sz="1800" noProof="0" dirty="0">
              <a:latin typeface="Gill Sans MT" panose="020B0502020104020203" pitchFamily="34" charset="0"/>
            </a:rPr>
            <a:t>HRA sections are carefully selected by the Interdisciplinary Care Team (ICT) to evaluate member’s possible risks and needs, both clinical and non-clinical. </a:t>
          </a:r>
        </a:p>
      </dgm:t>
    </dgm:pt>
    <dgm:pt modelId="{CDF24EB1-F4C7-42DC-BBFE-E590317A8045}" type="parTrans" cxnId="{E62BAEE0-D41C-4EBE-8DB0-2C464D17FBEE}">
      <dgm:prSet/>
      <dgm:spPr/>
      <dgm:t>
        <a:bodyPr/>
        <a:lstStyle/>
        <a:p>
          <a:endParaRPr lang="en-US"/>
        </a:p>
      </dgm:t>
    </dgm:pt>
    <dgm:pt modelId="{9B466E46-71B7-4238-A851-0D8702E3891F}" type="sibTrans" cxnId="{E62BAEE0-D41C-4EBE-8DB0-2C464D17FBEE}">
      <dgm:prSet/>
      <dgm:spPr/>
      <dgm:t>
        <a:bodyPr/>
        <a:lstStyle/>
        <a:p>
          <a:endParaRPr lang="en-US"/>
        </a:p>
      </dgm:t>
    </dgm:pt>
    <dgm:pt modelId="{13157051-1038-4051-A965-CDAE97C615BB}">
      <dgm:prSet custT="1">
        <dgm:style>
          <a:lnRef idx="2">
            <a:schemeClr val="accent6"/>
          </a:lnRef>
          <a:fillRef idx="1">
            <a:schemeClr val="lt1"/>
          </a:fillRef>
          <a:effectRef idx="0">
            <a:schemeClr val="accent6"/>
          </a:effectRef>
          <a:fontRef idx="minor">
            <a:schemeClr val="dk1"/>
          </a:fontRef>
        </dgm:style>
      </dgm:prSet>
      <dgm:spPr/>
      <dgm:t>
        <a:bodyPr/>
        <a:lstStyle/>
        <a:p>
          <a:pPr algn="l">
            <a:lnSpc>
              <a:spcPct val="100000"/>
            </a:lnSpc>
            <a:spcAft>
              <a:spcPts val="0"/>
            </a:spcAft>
          </a:pPr>
          <a:r>
            <a:rPr lang="en-US" sz="1800" noProof="0" dirty="0">
              <a:latin typeface="Gill Sans MT" panose="020B0502020104020203" pitchFamily="34" charset="0"/>
            </a:rPr>
            <a:t>The needs identified in the HRA determine the SNP member's level of health risk, in one of the following three (3) categories: </a:t>
          </a:r>
          <a:r>
            <a:rPr lang="en-US" sz="1800" b="1" noProof="0" dirty="0">
              <a:solidFill>
                <a:srgbClr val="339966"/>
              </a:solidFill>
              <a:latin typeface="Gill Sans MT" panose="020B0502020104020203" pitchFamily="34" charset="0"/>
            </a:rPr>
            <a:t>Mild, Moderate or Severe</a:t>
          </a:r>
          <a:r>
            <a:rPr lang="en-US" sz="1800" noProof="0" dirty="0">
              <a:latin typeface="Gill Sans MT" panose="020B0502020104020203" pitchFamily="34" charset="0"/>
            </a:rPr>
            <a:t>. The Individualized Care Plan is also generated and shared with the member and his/her PCP.</a:t>
          </a:r>
        </a:p>
      </dgm:t>
    </dgm:pt>
    <dgm:pt modelId="{C905DC7E-A280-44DB-A85F-BC8FE2E2E53D}" type="parTrans" cxnId="{A1A120D6-42DA-43D7-8B45-13028B3E976C}">
      <dgm:prSet/>
      <dgm:spPr/>
      <dgm:t>
        <a:bodyPr/>
        <a:lstStyle/>
        <a:p>
          <a:endParaRPr lang="es-ES"/>
        </a:p>
      </dgm:t>
    </dgm:pt>
    <dgm:pt modelId="{C6998593-0F9C-48DA-833C-0E927CEE1F36}" type="sibTrans" cxnId="{A1A120D6-42DA-43D7-8B45-13028B3E976C}">
      <dgm:prSet/>
      <dgm:spPr/>
      <dgm:t>
        <a:bodyPr/>
        <a:lstStyle/>
        <a:p>
          <a:endParaRPr lang="es-ES"/>
        </a:p>
      </dgm:t>
    </dgm:pt>
    <dgm:pt modelId="{16C3CB80-2A71-429A-A1FF-F6DAC52AD325}" type="pres">
      <dgm:prSet presAssocID="{3EA1C709-9E59-4BB6-9AD5-4849567BEC39}" presName="linear" presStyleCnt="0">
        <dgm:presLayoutVars>
          <dgm:animLvl val="lvl"/>
          <dgm:resizeHandles val="exact"/>
        </dgm:presLayoutVars>
      </dgm:prSet>
      <dgm:spPr/>
    </dgm:pt>
    <dgm:pt modelId="{A2F46B46-CFD6-4362-B9AD-17924A1833A8}" type="pres">
      <dgm:prSet presAssocID="{B0E8A534-9997-4F68-829A-0141593A0B31}" presName="parentText" presStyleLbl="node1" presStyleIdx="0" presStyleCnt="2" custScaleY="83805" custLinFactNeighborY="-36564">
        <dgm:presLayoutVars>
          <dgm:chMax val="0"/>
          <dgm:bulletEnabled val="1"/>
        </dgm:presLayoutVars>
      </dgm:prSet>
      <dgm:spPr/>
    </dgm:pt>
    <dgm:pt modelId="{40370A0D-66E0-4EEA-ABE8-1ED198033D2F}" type="pres">
      <dgm:prSet presAssocID="{9B466E46-71B7-4238-A851-0D8702E3891F}" presName="spacer" presStyleCnt="0"/>
      <dgm:spPr/>
    </dgm:pt>
    <dgm:pt modelId="{C8871B5E-AA63-45AF-A082-742826C65A0C}" type="pres">
      <dgm:prSet presAssocID="{13157051-1038-4051-A965-CDAE97C615BB}" presName="parentText" presStyleLbl="node1" presStyleIdx="1" presStyleCnt="2" custScaleY="102853" custLinFactNeighborX="1199" custLinFactNeighborY="-80666">
        <dgm:presLayoutVars>
          <dgm:chMax val="0"/>
          <dgm:bulletEnabled val="1"/>
        </dgm:presLayoutVars>
      </dgm:prSet>
      <dgm:spPr/>
    </dgm:pt>
  </dgm:ptLst>
  <dgm:cxnLst>
    <dgm:cxn modelId="{8D069A37-C5A4-468A-9AF4-56CD71AFA922}" type="presOf" srcId="{3EA1C709-9E59-4BB6-9AD5-4849567BEC39}" destId="{16C3CB80-2A71-429A-A1FF-F6DAC52AD325}" srcOrd="0" destOrd="0" presId="urn:microsoft.com/office/officeart/2005/8/layout/vList2"/>
    <dgm:cxn modelId="{09918248-15CA-4312-B9DD-BA3D23427141}" type="presOf" srcId="{B0E8A534-9997-4F68-829A-0141593A0B31}" destId="{A2F46B46-CFD6-4362-B9AD-17924A1833A8}" srcOrd="0" destOrd="0" presId="urn:microsoft.com/office/officeart/2005/8/layout/vList2"/>
    <dgm:cxn modelId="{A1A120D6-42DA-43D7-8B45-13028B3E976C}" srcId="{3EA1C709-9E59-4BB6-9AD5-4849567BEC39}" destId="{13157051-1038-4051-A965-CDAE97C615BB}" srcOrd="1" destOrd="0" parTransId="{C905DC7E-A280-44DB-A85F-BC8FE2E2E53D}" sibTransId="{C6998593-0F9C-48DA-833C-0E927CEE1F36}"/>
    <dgm:cxn modelId="{E62BAEE0-D41C-4EBE-8DB0-2C464D17FBEE}" srcId="{3EA1C709-9E59-4BB6-9AD5-4849567BEC39}" destId="{B0E8A534-9997-4F68-829A-0141593A0B31}" srcOrd="0" destOrd="0" parTransId="{CDF24EB1-F4C7-42DC-BBFE-E590317A8045}" sibTransId="{9B466E46-71B7-4238-A851-0D8702E3891F}"/>
    <dgm:cxn modelId="{E75E0EE4-02A2-4130-956D-4C656A423627}" type="presOf" srcId="{13157051-1038-4051-A965-CDAE97C615BB}" destId="{C8871B5E-AA63-45AF-A082-742826C65A0C}" srcOrd="0" destOrd="0" presId="urn:microsoft.com/office/officeart/2005/8/layout/vList2"/>
    <dgm:cxn modelId="{575FE22A-0C5D-4D3E-BCE6-3581B12F06B0}" type="presParOf" srcId="{16C3CB80-2A71-429A-A1FF-F6DAC52AD325}" destId="{A2F46B46-CFD6-4362-B9AD-17924A1833A8}" srcOrd="0" destOrd="0" presId="urn:microsoft.com/office/officeart/2005/8/layout/vList2"/>
    <dgm:cxn modelId="{8A952E29-6B48-43BE-8015-BBB4247661CA}" type="presParOf" srcId="{16C3CB80-2A71-429A-A1FF-F6DAC52AD325}" destId="{40370A0D-66E0-4EEA-ABE8-1ED198033D2F}" srcOrd="1" destOrd="0" presId="urn:microsoft.com/office/officeart/2005/8/layout/vList2"/>
    <dgm:cxn modelId="{3C37F848-7F34-4C2D-8701-FF24D9026F33}" type="presParOf" srcId="{16C3CB80-2A71-429A-A1FF-F6DAC52AD325}" destId="{C8871B5E-AA63-45AF-A082-742826C65A0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33BB72-D11B-4F45-9785-EAAC6B5DF731}"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n-US"/>
        </a:p>
      </dgm:t>
    </dgm:pt>
    <dgm:pt modelId="{FEC56E20-E067-4EC4-BF21-4B2F317E49A5}">
      <dgm:prSet phldrT="[Text]" custT="1">
        <dgm:style>
          <a:lnRef idx="0">
            <a:schemeClr val="accent6"/>
          </a:lnRef>
          <a:fillRef idx="3">
            <a:schemeClr val="accent6"/>
          </a:fillRef>
          <a:effectRef idx="3">
            <a:schemeClr val="accent6"/>
          </a:effectRef>
          <a:fontRef idx="minor">
            <a:schemeClr val="lt1"/>
          </a:fontRef>
        </dgm:style>
      </dgm:prSet>
      <dgm:spPr>
        <a:solidFill>
          <a:srgbClr val="00A26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lIns="68580"/>
        <a:lstStyle/>
        <a:p>
          <a:r>
            <a:rPr lang="en-US" sz="1800" noProof="0" dirty="0">
              <a:solidFill>
                <a:schemeClr val="tx1"/>
              </a:solidFill>
              <a:effectLst/>
              <a:latin typeface="Gill Sans MT" panose="020B0502020104020203" pitchFamily="34" charset="0"/>
            </a:rPr>
            <a:t>Medical</a:t>
          </a:r>
        </a:p>
      </dgm:t>
    </dgm:pt>
    <dgm:pt modelId="{0937DF1C-2B3D-4CE6-899F-74BC92E9CC69}" type="parTrans" cxnId="{D8C36F8F-27AF-48D4-A3A5-A3D65DE2885C}">
      <dgm:prSet/>
      <dgm:spPr/>
      <dgm:t>
        <a:bodyPr/>
        <a:lstStyle/>
        <a:p>
          <a:endParaRPr lang="en-US" sz="1800"/>
        </a:p>
      </dgm:t>
    </dgm:pt>
    <dgm:pt modelId="{4B870830-92D2-4BCC-8864-6861129A1651}" type="sibTrans" cxnId="{D8C36F8F-27AF-48D4-A3A5-A3D65DE2885C}">
      <dgm:prSet custT="1"/>
      <dgm:spPr>
        <a:solidFill>
          <a:schemeClr val="bg1">
            <a:lumMod val="50000"/>
          </a:schemeClr>
        </a:solidFill>
      </dgm:spPr>
      <dgm:t>
        <a:bodyPr/>
        <a:lstStyle/>
        <a:p>
          <a:endParaRPr lang="en-US" sz="1800" noProof="0" dirty="0"/>
        </a:p>
      </dgm:t>
    </dgm:pt>
    <dgm:pt modelId="{67EBE869-34DE-4835-9EB0-7C662BD83573}">
      <dgm:prSet phldrT="[Text]" custT="1">
        <dgm:style>
          <a:lnRef idx="0">
            <a:schemeClr val="accent6"/>
          </a:lnRef>
          <a:fillRef idx="3">
            <a:schemeClr val="accent6"/>
          </a:fillRef>
          <a:effectRef idx="3">
            <a:schemeClr val="accent6"/>
          </a:effectRef>
          <a:fontRef idx="minor">
            <a:schemeClr val="lt1"/>
          </a:fontRef>
        </dgm:style>
      </dgm:prSet>
      <dgm:spPr>
        <a:solidFill>
          <a:srgbClr val="96C93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noProof="0" dirty="0">
              <a:solidFill>
                <a:schemeClr val="tx1"/>
              </a:solidFill>
              <a:effectLst/>
              <a:latin typeface="Gill Sans MT" panose="020B0502020104020203" pitchFamily="34" charset="0"/>
            </a:rPr>
            <a:t>Functional</a:t>
          </a:r>
        </a:p>
      </dgm:t>
    </dgm:pt>
    <dgm:pt modelId="{676A1B8B-83EF-41CD-9B2A-EDFE0267CE72}" type="parTrans" cxnId="{C71B670C-7FD3-47D2-8493-F7369A66D41C}">
      <dgm:prSet/>
      <dgm:spPr/>
      <dgm:t>
        <a:bodyPr/>
        <a:lstStyle/>
        <a:p>
          <a:endParaRPr lang="en-US" sz="1800"/>
        </a:p>
      </dgm:t>
    </dgm:pt>
    <dgm:pt modelId="{5100CAD0-7E58-4917-A323-51024DC94000}" type="sibTrans" cxnId="{C71B670C-7FD3-47D2-8493-F7369A66D41C}">
      <dgm:prSet custT="1"/>
      <dgm:spPr>
        <a:solidFill>
          <a:schemeClr val="bg1">
            <a:lumMod val="50000"/>
          </a:schemeClr>
        </a:solidFill>
      </dgm:spPr>
      <dgm:t>
        <a:bodyPr/>
        <a:lstStyle/>
        <a:p>
          <a:endParaRPr lang="en-US" sz="1800" noProof="0" dirty="0"/>
        </a:p>
      </dgm:t>
    </dgm:pt>
    <dgm:pt modelId="{C1F05647-1A58-4994-AC00-D944E07C48D0}">
      <dgm:prSet phldrT="[Text]" custT="1">
        <dgm:style>
          <a:lnRef idx="0">
            <a:schemeClr val="accent6"/>
          </a:lnRef>
          <a:fillRef idx="3">
            <a:schemeClr val="accent6"/>
          </a:fillRef>
          <a:effectRef idx="3">
            <a:schemeClr val="accent6"/>
          </a:effectRef>
          <a:fontRef idx="minor">
            <a:schemeClr val="lt1"/>
          </a:fontRef>
        </dgm:style>
      </dgm:prSet>
      <dgm:spPr>
        <a:solidFill>
          <a:srgbClr val="0E693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noProof="0" dirty="0">
              <a:solidFill>
                <a:srgbClr val="C6E5CE"/>
              </a:solidFill>
              <a:effectLst/>
              <a:latin typeface="Gill Sans MT" panose="020B0502020104020203" pitchFamily="34" charset="0"/>
            </a:rPr>
            <a:t>Cognitive</a:t>
          </a:r>
        </a:p>
      </dgm:t>
    </dgm:pt>
    <dgm:pt modelId="{674B7957-2603-4272-A419-68DFB7F0E414}" type="parTrans" cxnId="{7968D443-92BD-4679-8935-12EE557599D5}">
      <dgm:prSet/>
      <dgm:spPr/>
      <dgm:t>
        <a:bodyPr/>
        <a:lstStyle/>
        <a:p>
          <a:endParaRPr lang="en-US" sz="1800"/>
        </a:p>
      </dgm:t>
    </dgm:pt>
    <dgm:pt modelId="{7545DF96-C9E6-46AB-96EC-B1CD267A8AAD}" type="sibTrans" cxnId="{7968D443-92BD-4679-8935-12EE557599D5}">
      <dgm:prSet custT="1"/>
      <dgm:spPr>
        <a:solidFill>
          <a:schemeClr val="bg1">
            <a:lumMod val="50000"/>
          </a:schemeClr>
        </a:solidFill>
      </dgm:spPr>
      <dgm:t>
        <a:bodyPr/>
        <a:lstStyle/>
        <a:p>
          <a:endParaRPr lang="en-US" sz="1800" noProof="0" dirty="0"/>
        </a:p>
      </dgm:t>
    </dgm:pt>
    <dgm:pt modelId="{F585FC69-A34B-464A-A2D6-BACD68062513}">
      <dgm:prSet phldrT="[Text]" custT="1">
        <dgm:style>
          <a:lnRef idx="0">
            <a:schemeClr val="accent6"/>
          </a:lnRef>
          <a:fillRef idx="3">
            <a:schemeClr val="accent6"/>
          </a:fillRef>
          <a:effectRef idx="3">
            <a:schemeClr val="accent6"/>
          </a:effectRef>
          <a:fontRef idx="minor">
            <a:schemeClr val="lt1"/>
          </a:fontRef>
        </dgm:style>
      </dgm:prSet>
      <dgm:spPr>
        <a:solidFill>
          <a:srgbClr val="C6E5C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noProof="0" dirty="0">
              <a:solidFill>
                <a:schemeClr val="tx1"/>
              </a:solidFill>
              <a:effectLst/>
              <a:latin typeface="Gill Sans MT" panose="020B0502020104020203" pitchFamily="34" charset="0"/>
            </a:rPr>
            <a:t>Psychosocial</a:t>
          </a:r>
        </a:p>
      </dgm:t>
    </dgm:pt>
    <dgm:pt modelId="{E17B7F48-62E9-4A92-8043-6992446604E1}" type="parTrans" cxnId="{1C14FA79-8117-496F-8044-A0E96BBEB951}">
      <dgm:prSet/>
      <dgm:spPr/>
      <dgm:t>
        <a:bodyPr/>
        <a:lstStyle/>
        <a:p>
          <a:endParaRPr lang="en-US" sz="1800"/>
        </a:p>
      </dgm:t>
    </dgm:pt>
    <dgm:pt modelId="{1CE725DA-6E0A-41A7-8C71-0A24BE2AE7F5}" type="sibTrans" cxnId="{1C14FA79-8117-496F-8044-A0E96BBEB951}">
      <dgm:prSet custT="1"/>
      <dgm:spPr>
        <a:solidFill>
          <a:schemeClr val="bg1">
            <a:lumMod val="50000"/>
          </a:schemeClr>
        </a:solidFill>
      </dgm:spPr>
      <dgm:t>
        <a:bodyPr/>
        <a:lstStyle/>
        <a:p>
          <a:endParaRPr lang="en-US" sz="1800" noProof="0" dirty="0"/>
        </a:p>
      </dgm:t>
    </dgm:pt>
    <dgm:pt modelId="{83E0B62E-17AC-4B34-8999-714F9C9117D5}">
      <dgm:prSet phldrT="[Text]" custT="1">
        <dgm:style>
          <a:lnRef idx="0">
            <a:schemeClr val="accent6"/>
          </a:lnRef>
          <a:fillRef idx="3">
            <a:schemeClr val="accent6"/>
          </a:fillRef>
          <a:effectRef idx="3">
            <a:schemeClr val="accent6"/>
          </a:effectRef>
          <a:fontRef idx="minor">
            <a:schemeClr val="lt1"/>
          </a:fontRef>
        </dgm:style>
      </dgm:prSet>
      <dgm:spPr>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noProof="0" dirty="0">
              <a:solidFill>
                <a:schemeClr val="tx1"/>
              </a:solidFill>
              <a:effectLst/>
              <a:latin typeface="Gill Sans MT" panose="020B0502020104020203" pitchFamily="34" charset="0"/>
            </a:rPr>
            <a:t>Mental Health</a:t>
          </a:r>
        </a:p>
      </dgm:t>
    </dgm:pt>
    <dgm:pt modelId="{4949A468-510E-489A-BA9F-FE7276FDD923}" type="parTrans" cxnId="{96C8AAD4-3529-47B4-8269-FC29EF1BE403}">
      <dgm:prSet/>
      <dgm:spPr/>
      <dgm:t>
        <a:bodyPr/>
        <a:lstStyle/>
        <a:p>
          <a:endParaRPr lang="en-US" sz="1800"/>
        </a:p>
      </dgm:t>
    </dgm:pt>
    <dgm:pt modelId="{D15A3DD0-8D6F-4B73-ACCB-2565B31DF46F}" type="sibTrans" cxnId="{96C8AAD4-3529-47B4-8269-FC29EF1BE403}">
      <dgm:prSet/>
      <dgm:spPr/>
      <dgm:t>
        <a:bodyPr/>
        <a:lstStyle/>
        <a:p>
          <a:endParaRPr lang="en-US" sz="1800"/>
        </a:p>
      </dgm:t>
    </dgm:pt>
    <dgm:pt modelId="{A61DDAF5-5A2B-4104-A5A4-715CDE842ACC}">
      <dgm:prSet phldrT="[Text]" custT="1">
        <dgm:style>
          <a:lnRef idx="0">
            <a:schemeClr val="accent6"/>
          </a:lnRef>
          <a:fillRef idx="3">
            <a:schemeClr val="accent6"/>
          </a:fillRef>
          <a:effectRef idx="3">
            <a:schemeClr val="accent6"/>
          </a:effectRef>
          <a:fontRef idx="minor">
            <a:schemeClr val="lt1"/>
          </a:fontRef>
        </dgm:style>
      </dgm:prSet>
      <dgm:spPr>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noProof="0" dirty="0">
              <a:solidFill>
                <a:schemeClr val="tx1"/>
              </a:solidFill>
              <a:effectLst/>
              <a:latin typeface="Gill Sans MT" panose="020B0502020104020203" pitchFamily="34" charset="0"/>
            </a:rPr>
            <a:t>Social Determinants</a:t>
          </a:r>
        </a:p>
      </dgm:t>
    </dgm:pt>
    <dgm:pt modelId="{08CF942A-01E2-40DD-BB97-B70609A5A237}" type="parTrans" cxnId="{98BBC3EF-2A61-4050-B89D-CEA1EAD34F60}">
      <dgm:prSet/>
      <dgm:spPr/>
      <dgm:t>
        <a:bodyPr/>
        <a:lstStyle/>
        <a:p>
          <a:endParaRPr lang="es-ES"/>
        </a:p>
      </dgm:t>
    </dgm:pt>
    <dgm:pt modelId="{D975C2B4-5EFA-4FC6-8D71-491B4AE85740}" type="sibTrans" cxnId="{98BBC3EF-2A61-4050-B89D-CEA1EAD34F60}">
      <dgm:prSet/>
      <dgm:spPr/>
      <dgm:t>
        <a:bodyPr/>
        <a:lstStyle/>
        <a:p>
          <a:endParaRPr lang="en-US" noProof="0" dirty="0"/>
        </a:p>
      </dgm:t>
    </dgm:pt>
    <dgm:pt modelId="{B89BF7F4-E2E1-4C9D-88DF-1A4A8BB1BC3A}" type="pres">
      <dgm:prSet presAssocID="{F833BB72-D11B-4F45-9785-EAAC6B5DF731}" presName="Name0" presStyleCnt="0">
        <dgm:presLayoutVars>
          <dgm:dir/>
          <dgm:resizeHandles val="exact"/>
        </dgm:presLayoutVars>
      </dgm:prSet>
      <dgm:spPr/>
    </dgm:pt>
    <dgm:pt modelId="{62B4EF83-9FCE-4594-A2A2-3C4B70E31BAB}" type="pres">
      <dgm:prSet presAssocID="{FEC56E20-E067-4EC4-BF21-4B2F317E49A5}" presName="node" presStyleLbl="node1" presStyleIdx="0" presStyleCnt="6" custScaleX="97083" custScaleY="97156" custLinFactNeighborY="-70500">
        <dgm:presLayoutVars>
          <dgm:bulletEnabled val="1"/>
        </dgm:presLayoutVars>
      </dgm:prSet>
      <dgm:spPr/>
    </dgm:pt>
    <dgm:pt modelId="{5CA482E7-FC81-4023-98AD-BC6996F208AF}" type="pres">
      <dgm:prSet presAssocID="{4B870830-92D2-4BCC-8864-6861129A1651}" presName="sibTrans" presStyleLbl="sibTrans2D1" presStyleIdx="0" presStyleCnt="5"/>
      <dgm:spPr/>
    </dgm:pt>
    <dgm:pt modelId="{E2E4AB47-2518-4AFD-A586-CCB0B9E35F11}" type="pres">
      <dgm:prSet presAssocID="{4B870830-92D2-4BCC-8864-6861129A1651}" presName="connectorText" presStyleLbl="sibTrans2D1" presStyleIdx="0" presStyleCnt="5"/>
      <dgm:spPr/>
    </dgm:pt>
    <dgm:pt modelId="{82B7FF46-4C97-491D-8F12-A3484405EFC5}" type="pres">
      <dgm:prSet presAssocID="{67EBE869-34DE-4835-9EB0-7C662BD83573}" presName="node" presStyleLbl="node1" presStyleIdx="1" presStyleCnt="6" custScaleX="107638" custScaleY="93209" custLinFactNeighborY="-67863">
        <dgm:presLayoutVars>
          <dgm:bulletEnabled val="1"/>
        </dgm:presLayoutVars>
      </dgm:prSet>
      <dgm:spPr/>
    </dgm:pt>
    <dgm:pt modelId="{A5BF84CB-B9AA-4B2E-B758-ADC01CEEE2BF}" type="pres">
      <dgm:prSet presAssocID="{5100CAD0-7E58-4917-A323-51024DC94000}" presName="sibTrans" presStyleLbl="sibTrans2D1" presStyleIdx="1" presStyleCnt="5"/>
      <dgm:spPr/>
    </dgm:pt>
    <dgm:pt modelId="{A7456D17-F2AF-45BC-9589-F3962D55336E}" type="pres">
      <dgm:prSet presAssocID="{5100CAD0-7E58-4917-A323-51024DC94000}" presName="connectorText" presStyleLbl="sibTrans2D1" presStyleIdx="1" presStyleCnt="5"/>
      <dgm:spPr/>
    </dgm:pt>
    <dgm:pt modelId="{7E227DE5-3283-4421-9F75-945E559C71DF}" type="pres">
      <dgm:prSet presAssocID="{C1F05647-1A58-4994-AC00-D944E07C48D0}" presName="node" presStyleLbl="node1" presStyleIdx="2" presStyleCnt="6" custScaleX="125566" custLinFactNeighborX="-12300" custLinFactNeighborY="-64145">
        <dgm:presLayoutVars>
          <dgm:bulletEnabled val="1"/>
        </dgm:presLayoutVars>
      </dgm:prSet>
      <dgm:spPr/>
    </dgm:pt>
    <dgm:pt modelId="{8E521F62-A155-4DC2-9C50-2C99AC7B1B85}" type="pres">
      <dgm:prSet presAssocID="{7545DF96-C9E6-46AB-96EC-B1CD267A8AAD}" presName="sibTrans" presStyleLbl="sibTrans2D1" presStyleIdx="2" presStyleCnt="5"/>
      <dgm:spPr/>
    </dgm:pt>
    <dgm:pt modelId="{B58B12AF-2FCA-4852-84C1-BCF9D3AA3F5D}" type="pres">
      <dgm:prSet presAssocID="{7545DF96-C9E6-46AB-96EC-B1CD267A8AAD}" presName="connectorText" presStyleLbl="sibTrans2D1" presStyleIdx="2" presStyleCnt="5"/>
      <dgm:spPr/>
    </dgm:pt>
    <dgm:pt modelId="{681B8DF2-F9BA-4991-AEF0-ABCC654DC295}" type="pres">
      <dgm:prSet presAssocID="{F585FC69-A34B-464A-A2D6-BACD68062513}" presName="node" presStyleLbl="node1" presStyleIdx="3" presStyleCnt="6" custScaleX="121533" custLinFactNeighborY="-63877">
        <dgm:presLayoutVars>
          <dgm:bulletEnabled val="1"/>
        </dgm:presLayoutVars>
      </dgm:prSet>
      <dgm:spPr/>
    </dgm:pt>
    <dgm:pt modelId="{1386AB7B-79B4-4BBD-A8E3-DB1FCFC3EA8C}" type="pres">
      <dgm:prSet presAssocID="{1CE725DA-6E0A-41A7-8C71-0A24BE2AE7F5}" presName="sibTrans" presStyleLbl="sibTrans2D1" presStyleIdx="3" presStyleCnt="5"/>
      <dgm:spPr/>
    </dgm:pt>
    <dgm:pt modelId="{E37758C9-1F9B-4950-8B40-FACA0DE96CC2}" type="pres">
      <dgm:prSet presAssocID="{1CE725DA-6E0A-41A7-8C71-0A24BE2AE7F5}" presName="connectorText" presStyleLbl="sibTrans2D1" presStyleIdx="3" presStyleCnt="5"/>
      <dgm:spPr/>
    </dgm:pt>
    <dgm:pt modelId="{81E7C12B-CFCE-47C8-903A-0F97911E6CAD}" type="pres">
      <dgm:prSet presAssocID="{A61DDAF5-5A2B-4104-A5A4-715CDE842ACC}" presName="node" presStyleLbl="node1" presStyleIdx="4" presStyleCnt="6" custScaleX="148469" custLinFactNeighborX="8870" custLinFactNeighborY="-59303">
        <dgm:presLayoutVars>
          <dgm:bulletEnabled val="1"/>
        </dgm:presLayoutVars>
      </dgm:prSet>
      <dgm:spPr/>
    </dgm:pt>
    <dgm:pt modelId="{434EDB4D-6ABA-4340-B4DF-09683483FE86}" type="pres">
      <dgm:prSet presAssocID="{D975C2B4-5EFA-4FC6-8D71-491B4AE85740}" presName="sibTrans" presStyleLbl="sibTrans2D1" presStyleIdx="4" presStyleCnt="5"/>
      <dgm:spPr/>
    </dgm:pt>
    <dgm:pt modelId="{23BD80DA-1973-41C9-8380-2A422527520B}" type="pres">
      <dgm:prSet presAssocID="{D975C2B4-5EFA-4FC6-8D71-491B4AE85740}" presName="connectorText" presStyleLbl="sibTrans2D1" presStyleIdx="4" presStyleCnt="5"/>
      <dgm:spPr/>
    </dgm:pt>
    <dgm:pt modelId="{E18BDA97-C0AD-4838-886D-2DF58A851E52}" type="pres">
      <dgm:prSet presAssocID="{83E0B62E-17AC-4B34-8999-714F9C9117D5}" presName="node" presStyleLbl="node1" presStyleIdx="5" presStyleCnt="6" custScaleX="113983" custLinFactNeighborX="-12516" custLinFactNeighborY="-61480">
        <dgm:presLayoutVars>
          <dgm:bulletEnabled val="1"/>
        </dgm:presLayoutVars>
      </dgm:prSet>
      <dgm:spPr/>
    </dgm:pt>
  </dgm:ptLst>
  <dgm:cxnLst>
    <dgm:cxn modelId="{C71B670C-7FD3-47D2-8493-F7369A66D41C}" srcId="{F833BB72-D11B-4F45-9785-EAAC6B5DF731}" destId="{67EBE869-34DE-4835-9EB0-7C662BD83573}" srcOrd="1" destOrd="0" parTransId="{676A1B8B-83EF-41CD-9B2A-EDFE0267CE72}" sibTransId="{5100CAD0-7E58-4917-A323-51024DC94000}"/>
    <dgm:cxn modelId="{8CC0591D-C23F-4766-837B-72FDCF68E3F1}" type="presOf" srcId="{A61DDAF5-5A2B-4104-A5A4-715CDE842ACC}" destId="{81E7C12B-CFCE-47C8-903A-0F97911E6CAD}" srcOrd="0" destOrd="0" presId="urn:microsoft.com/office/officeart/2005/8/layout/process1"/>
    <dgm:cxn modelId="{379D5E1E-3AB0-42C7-92EE-7B2038289791}" type="presOf" srcId="{4B870830-92D2-4BCC-8864-6861129A1651}" destId="{E2E4AB47-2518-4AFD-A586-CCB0B9E35F11}" srcOrd="1" destOrd="0" presId="urn:microsoft.com/office/officeart/2005/8/layout/process1"/>
    <dgm:cxn modelId="{CA01C733-6353-4090-BCA6-9C35521C5469}" type="presOf" srcId="{83E0B62E-17AC-4B34-8999-714F9C9117D5}" destId="{E18BDA97-C0AD-4838-886D-2DF58A851E52}" srcOrd="0" destOrd="0" presId="urn:microsoft.com/office/officeart/2005/8/layout/process1"/>
    <dgm:cxn modelId="{C8BED038-F0B1-4D79-948B-D6FD82255A0B}" type="presOf" srcId="{4B870830-92D2-4BCC-8864-6861129A1651}" destId="{5CA482E7-FC81-4023-98AD-BC6996F208AF}" srcOrd="0" destOrd="0" presId="urn:microsoft.com/office/officeart/2005/8/layout/process1"/>
    <dgm:cxn modelId="{2724DA38-C60E-40F4-8971-3FE425BE489D}" type="presOf" srcId="{F833BB72-D11B-4F45-9785-EAAC6B5DF731}" destId="{B89BF7F4-E2E1-4C9D-88DF-1A4A8BB1BC3A}" srcOrd="0" destOrd="0" presId="urn:microsoft.com/office/officeart/2005/8/layout/process1"/>
    <dgm:cxn modelId="{7968D443-92BD-4679-8935-12EE557599D5}" srcId="{F833BB72-D11B-4F45-9785-EAAC6B5DF731}" destId="{C1F05647-1A58-4994-AC00-D944E07C48D0}" srcOrd="2" destOrd="0" parTransId="{674B7957-2603-4272-A419-68DFB7F0E414}" sibTransId="{7545DF96-C9E6-46AB-96EC-B1CD267A8AAD}"/>
    <dgm:cxn modelId="{7B2B1B4C-C8C1-490C-A27D-822DFBB28E04}" type="presOf" srcId="{7545DF96-C9E6-46AB-96EC-B1CD267A8AAD}" destId="{8E521F62-A155-4DC2-9C50-2C99AC7B1B85}" srcOrd="0" destOrd="0" presId="urn:microsoft.com/office/officeart/2005/8/layout/process1"/>
    <dgm:cxn modelId="{4C76114D-0B77-4CD5-94E8-4787344C2BCA}" type="presOf" srcId="{C1F05647-1A58-4994-AC00-D944E07C48D0}" destId="{7E227DE5-3283-4421-9F75-945E559C71DF}" srcOrd="0" destOrd="0" presId="urn:microsoft.com/office/officeart/2005/8/layout/process1"/>
    <dgm:cxn modelId="{ECC04556-EB7A-4AA5-BEBC-347DB9495549}" type="presOf" srcId="{D975C2B4-5EFA-4FC6-8D71-491B4AE85740}" destId="{434EDB4D-6ABA-4340-B4DF-09683483FE86}" srcOrd="0" destOrd="0" presId="urn:microsoft.com/office/officeart/2005/8/layout/process1"/>
    <dgm:cxn modelId="{BE0B6271-5D40-4B67-A137-87D1398423A1}" type="presOf" srcId="{1CE725DA-6E0A-41A7-8C71-0A24BE2AE7F5}" destId="{E37758C9-1F9B-4950-8B40-FACA0DE96CC2}" srcOrd="1" destOrd="0" presId="urn:microsoft.com/office/officeart/2005/8/layout/process1"/>
    <dgm:cxn modelId="{FC126377-6F69-4E26-BC7D-58B8B7AF756D}" type="presOf" srcId="{67EBE869-34DE-4835-9EB0-7C662BD83573}" destId="{82B7FF46-4C97-491D-8F12-A3484405EFC5}" srcOrd="0" destOrd="0" presId="urn:microsoft.com/office/officeart/2005/8/layout/process1"/>
    <dgm:cxn modelId="{68682B78-C52B-402F-8942-E7C799CD0D69}" type="presOf" srcId="{5100CAD0-7E58-4917-A323-51024DC94000}" destId="{A7456D17-F2AF-45BC-9589-F3962D55336E}" srcOrd="1" destOrd="0" presId="urn:microsoft.com/office/officeart/2005/8/layout/process1"/>
    <dgm:cxn modelId="{1C14FA79-8117-496F-8044-A0E96BBEB951}" srcId="{F833BB72-D11B-4F45-9785-EAAC6B5DF731}" destId="{F585FC69-A34B-464A-A2D6-BACD68062513}" srcOrd="3" destOrd="0" parTransId="{E17B7F48-62E9-4A92-8043-6992446604E1}" sibTransId="{1CE725DA-6E0A-41A7-8C71-0A24BE2AE7F5}"/>
    <dgm:cxn modelId="{8C5A9187-5120-45EA-AC64-150F7CDDAED1}" type="presOf" srcId="{1CE725DA-6E0A-41A7-8C71-0A24BE2AE7F5}" destId="{1386AB7B-79B4-4BBD-A8E3-DB1FCFC3EA8C}" srcOrd="0" destOrd="0" presId="urn:microsoft.com/office/officeart/2005/8/layout/process1"/>
    <dgm:cxn modelId="{D8C36F8F-27AF-48D4-A3A5-A3D65DE2885C}" srcId="{F833BB72-D11B-4F45-9785-EAAC6B5DF731}" destId="{FEC56E20-E067-4EC4-BF21-4B2F317E49A5}" srcOrd="0" destOrd="0" parTransId="{0937DF1C-2B3D-4CE6-899F-74BC92E9CC69}" sibTransId="{4B870830-92D2-4BCC-8864-6861129A1651}"/>
    <dgm:cxn modelId="{328F7BB9-6139-483F-9C78-69CCCB98488E}" type="presOf" srcId="{D975C2B4-5EFA-4FC6-8D71-491B4AE85740}" destId="{23BD80DA-1973-41C9-8380-2A422527520B}" srcOrd="1" destOrd="0" presId="urn:microsoft.com/office/officeart/2005/8/layout/process1"/>
    <dgm:cxn modelId="{96C8AAD4-3529-47B4-8269-FC29EF1BE403}" srcId="{F833BB72-D11B-4F45-9785-EAAC6B5DF731}" destId="{83E0B62E-17AC-4B34-8999-714F9C9117D5}" srcOrd="5" destOrd="0" parTransId="{4949A468-510E-489A-BA9F-FE7276FDD923}" sibTransId="{D15A3DD0-8D6F-4B73-ACCB-2565B31DF46F}"/>
    <dgm:cxn modelId="{C237E0D5-20FD-427E-814D-A9F4EB987268}" type="presOf" srcId="{5100CAD0-7E58-4917-A323-51024DC94000}" destId="{A5BF84CB-B9AA-4B2E-B758-ADC01CEEE2BF}" srcOrd="0" destOrd="0" presId="urn:microsoft.com/office/officeart/2005/8/layout/process1"/>
    <dgm:cxn modelId="{710A74E5-1E2E-4DD0-9035-F3B0A80E8AF1}" type="presOf" srcId="{FEC56E20-E067-4EC4-BF21-4B2F317E49A5}" destId="{62B4EF83-9FCE-4594-A2A2-3C4B70E31BAB}" srcOrd="0" destOrd="0" presId="urn:microsoft.com/office/officeart/2005/8/layout/process1"/>
    <dgm:cxn modelId="{98BBC3EF-2A61-4050-B89D-CEA1EAD34F60}" srcId="{F833BB72-D11B-4F45-9785-EAAC6B5DF731}" destId="{A61DDAF5-5A2B-4104-A5A4-715CDE842ACC}" srcOrd="4" destOrd="0" parTransId="{08CF942A-01E2-40DD-BB97-B70609A5A237}" sibTransId="{D975C2B4-5EFA-4FC6-8D71-491B4AE85740}"/>
    <dgm:cxn modelId="{2BA22AF1-1DBE-4D84-9F34-2774BDDD8E75}" type="presOf" srcId="{7545DF96-C9E6-46AB-96EC-B1CD267A8AAD}" destId="{B58B12AF-2FCA-4852-84C1-BCF9D3AA3F5D}" srcOrd="1" destOrd="0" presId="urn:microsoft.com/office/officeart/2005/8/layout/process1"/>
    <dgm:cxn modelId="{CC4D6BF5-2404-4A00-800F-521E907B82FA}" type="presOf" srcId="{F585FC69-A34B-464A-A2D6-BACD68062513}" destId="{681B8DF2-F9BA-4991-AEF0-ABCC654DC295}" srcOrd="0" destOrd="0" presId="urn:microsoft.com/office/officeart/2005/8/layout/process1"/>
    <dgm:cxn modelId="{4DE9E1BB-D459-4C5F-A7B2-E2AAB0C6740E}" type="presParOf" srcId="{B89BF7F4-E2E1-4C9D-88DF-1A4A8BB1BC3A}" destId="{62B4EF83-9FCE-4594-A2A2-3C4B70E31BAB}" srcOrd="0" destOrd="0" presId="urn:microsoft.com/office/officeart/2005/8/layout/process1"/>
    <dgm:cxn modelId="{57CCB065-7AB5-4F3E-822C-4F381622AD5F}" type="presParOf" srcId="{B89BF7F4-E2E1-4C9D-88DF-1A4A8BB1BC3A}" destId="{5CA482E7-FC81-4023-98AD-BC6996F208AF}" srcOrd="1" destOrd="0" presId="urn:microsoft.com/office/officeart/2005/8/layout/process1"/>
    <dgm:cxn modelId="{13A8209E-BFB8-4413-8E8B-A3DA8345A025}" type="presParOf" srcId="{5CA482E7-FC81-4023-98AD-BC6996F208AF}" destId="{E2E4AB47-2518-4AFD-A586-CCB0B9E35F11}" srcOrd="0" destOrd="0" presId="urn:microsoft.com/office/officeart/2005/8/layout/process1"/>
    <dgm:cxn modelId="{BC10B0A9-EB15-4C98-AC7B-371B74184E4F}" type="presParOf" srcId="{B89BF7F4-E2E1-4C9D-88DF-1A4A8BB1BC3A}" destId="{82B7FF46-4C97-491D-8F12-A3484405EFC5}" srcOrd="2" destOrd="0" presId="urn:microsoft.com/office/officeart/2005/8/layout/process1"/>
    <dgm:cxn modelId="{F4CEE8EE-6BC6-4F20-ACB1-C6E617D87FEF}" type="presParOf" srcId="{B89BF7F4-E2E1-4C9D-88DF-1A4A8BB1BC3A}" destId="{A5BF84CB-B9AA-4B2E-B758-ADC01CEEE2BF}" srcOrd="3" destOrd="0" presId="urn:microsoft.com/office/officeart/2005/8/layout/process1"/>
    <dgm:cxn modelId="{B3855183-9D77-4FA2-B410-002E33BDEC4E}" type="presParOf" srcId="{A5BF84CB-B9AA-4B2E-B758-ADC01CEEE2BF}" destId="{A7456D17-F2AF-45BC-9589-F3962D55336E}" srcOrd="0" destOrd="0" presId="urn:microsoft.com/office/officeart/2005/8/layout/process1"/>
    <dgm:cxn modelId="{EAF0FF53-5D74-4C3D-B2F8-C6DAD020C553}" type="presParOf" srcId="{B89BF7F4-E2E1-4C9D-88DF-1A4A8BB1BC3A}" destId="{7E227DE5-3283-4421-9F75-945E559C71DF}" srcOrd="4" destOrd="0" presId="urn:microsoft.com/office/officeart/2005/8/layout/process1"/>
    <dgm:cxn modelId="{F81C821E-5AC0-46D2-B91C-ACA865D16C03}" type="presParOf" srcId="{B89BF7F4-E2E1-4C9D-88DF-1A4A8BB1BC3A}" destId="{8E521F62-A155-4DC2-9C50-2C99AC7B1B85}" srcOrd="5" destOrd="0" presId="urn:microsoft.com/office/officeart/2005/8/layout/process1"/>
    <dgm:cxn modelId="{01E8727E-88A5-404C-AEEC-A90FE9E8FEA0}" type="presParOf" srcId="{8E521F62-A155-4DC2-9C50-2C99AC7B1B85}" destId="{B58B12AF-2FCA-4852-84C1-BCF9D3AA3F5D}" srcOrd="0" destOrd="0" presId="urn:microsoft.com/office/officeart/2005/8/layout/process1"/>
    <dgm:cxn modelId="{45300299-6A70-4B5A-865C-200F27B498B2}" type="presParOf" srcId="{B89BF7F4-E2E1-4C9D-88DF-1A4A8BB1BC3A}" destId="{681B8DF2-F9BA-4991-AEF0-ABCC654DC295}" srcOrd="6" destOrd="0" presId="urn:microsoft.com/office/officeart/2005/8/layout/process1"/>
    <dgm:cxn modelId="{B80DB72F-3326-4D11-A8AD-FECB4A24EABA}" type="presParOf" srcId="{B89BF7F4-E2E1-4C9D-88DF-1A4A8BB1BC3A}" destId="{1386AB7B-79B4-4BBD-A8E3-DB1FCFC3EA8C}" srcOrd="7" destOrd="0" presId="urn:microsoft.com/office/officeart/2005/8/layout/process1"/>
    <dgm:cxn modelId="{DB6CD483-4C3B-495E-8E41-E3034BE1CF5F}" type="presParOf" srcId="{1386AB7B-79B4-4BBD-A8E3-DB1FCFC3EA8C}" destId="{E37758C9-1F9B-4950-8B40-FACA0DE96CC2}" srcOrd="0" destOrd="0" presId="urn:microsoft.com/office/officeart/2005/8/layout/process1"/>
    <dgm:cxn modelId="{B015125F-6429-4CA6-9EF3-40D180500CED}" type="presParOf" srcId="{B89BF7F4-E2E1-4C9D-88DF-1A4A8BB1BC3A}" destId="{81E7C12B-CFCE-47C8-903A-0F97911E6CAD}" srcOrd="8" destOrd="0" presId="urn:microsoft.com/office/officeart/2005/8/layout/process1"/>
    <dgm:cxn modelId="{AEDDED3B-1309-4904-8132-616F9D3FD1D5}" type="presParOf" srcId="{B89BF7F4-E2E1-4C9D-88DF-1A4A8BB1BC3A}" destId="{434EDB4D-6ABA-4340-B4DF-09683483FE86}" srcOrd="9" destOrd="0" presId="urn:microsoft.com/office/officeart/2005/8/layout/process1"/>
    <dgm:cxn modelId="{019DC5AC-1562-4A5D-B196-AE2B0769F080}" type="presParOf" srcId="{434EDB4D-6ABA-4340-B4DF-09683483FE86}" destId="{23BD80DA-1973-41C9-8380-2A422527520B}" srcOrd="0" destOrd="0" presId="urn:microsoft.com/office/officeart/2005/8/layout/process1"/>
    <dgm:cxn modelId="{35982F90-CADE-49D1-B852-B015EDD4AFDA}" type="presParOf" srcId="{B89BF7F4-E2E1-4C9D-88DF-1A4A8BB1BC3A}" destId="{E18BDA97-C0AD-4838-886D-2DF58A851E52}" srcOrd="10"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A35330-3152-4E0C-A3B0-E3E3999D96F2}" type="doc">
      <dgm:prSet loTypeId="urn:microsoft.com/office/officeart/2008/layout/LinedList" loCatId="list" qsTypeId="urn:microsoft.com/office/officeart/2005/8/quickstyle/simple1" qsCatId="simple" csTypeId="urn:microsoft.com/office/officeart/2005/8/colors/accent6_5" csCatId="accent6" phldr="1"/>
      <dgm:spPr/>
      <dgm:t>
        <a:bodyPr/>
        <a:lstStyle/>
        <a:p>
          <a:endParaRPr lang="es-ES"/>
        </a:p>
      </dgm:t>
    </dgm:pt>
    <dgm:pt modelId="{B3ADF1AE-2450-4AF5-8CFA-06A6710FA360}">
      <dgm:prSet custT="1"/>
      <dgm:spPr/>
      <dgm:t>
        <a:bodyPr/>
        <a:lstStyle/>
        <a:p>
          <a:pPr algn="just"/>
          <a:r>
            <a:rPr lang="en-US" sz="1800" noProof="0" dirty="0">
              <a:latin typeface="Gill Sans MT" panose="020B0502020104020203" pitchFamily="34" charset="0"/>
            </a:rPr>
            <a:t>The Comprehensive Health Risk Assessment Tool (CHRAT) is administered by the PCP and is inclusive of the ICT.</a:t>
          </a:r>
        </a:p>
      </dgm:t>
    </dgm:pt>
    <dgm:pt modelId="{164FD7E2-3A78-43FB-BD08-7FFB03C1E0CD}" type="parTrans" cxnId="{2B2B1B10-536A-4627-A249-7554FEB827D6}">
      <dgm:prSet/>
      <dgm:spPr/>
      <dgm:t>
        <a:bodyPr/>
        <a:lstStyle/>
        <a:p>
          <a:endParaRPr lang="es-ES"/>
        </a:p>
      </dgm:t>
    </dgm:pt>
    <dgm:pt modelId="{117ED7AB-55EF-49A9-95C5-641A705E9F61}" type="sibTrans" cxnId="{2B2B1B10-536A-4627-A249-7554FEB827D6}">
      <dgm:prSet/>
      <dgm:spPr/>
      <dgm:t>
        <a:bodyPr/>
        <a:lstStyle/>
        <a:p>
          <a:endParaRPr lang="es-ES"/>
        </a:p>
      </dgm:t>
    </dgm:pt>
    <dgm:pt modelId="{43A4E26C-A861-4561-AE3B-806E8ADF0C79}">
      <dgm:prSet custT="1"/>
      <dgm:spPr/>
      <dgm:t>
        <a:bodyPr/>
        <a:lstStyle/>
        <a:p>
          <a:pPr algn="just"/>
          <a:r>
            <a:rPr lang="en-US" sz="1800" noProof="0" dirty="0">
              <a:latin typeface="Gill Sans MT" panose="020B0502020104020203" pitchFamily="34" charset="0"/>
            </a:rPr>
            <a:t>The CHRAT process allows the PCP or physician to obtain an updated health profile for their patient and develop the Individualized Care Plan (ICP) with the member, at the time of administration.</a:t>
          </a:r>
        </a:p>
      </dgm:t>
    </dgm:pt>
    <dgm:pt modelId="{28A490E9-E76D-47BB-B8BF-C7CD277A3026}" type="parTrans" cxnId="{6AA11829-44EF-49D8-8140-9526CCAE4377}">
      <dgm:prSet/>
      <dgm:spPr/>
      <dgm:t>
        <a:bodyPr/>
        <a:lstStyle/>
        <a:p>
          <a:endParaRPr lang="es-ES"/>
        </a:p>
      </dgm:t>
    </dgm:pt>
    <dgm:pt modelId="{D85F23DA-FF95-4C80-82CD-BCEB08B230C2}" type="sibTrans" cxnId="{6AA11829-44EF-49D8-8140-9526CCAE4377}">
      <dgm:prSet/>
      <dgm:spPr/>
      <dgm:t>
        <a:bodyPr/>
        <a:lstStyle/>
        <a:p>
          <a:endParaRPr lang="es-ES"/>
        </a:p>
      </dgm:t>
    </dgm:pt>
    <dgm:pt modelId="{1AF4025B-7117-4AE4-98EB-2D22A6D2833E}">
      <dgm:prSet custT="1"/>
      <dgm:spPr/>
      <dgm:t>
        <a:bodyPr/>
        <a:lstStyle/>
        <a:p>
          <a:pPr algn="just"/>
          <a:r>
            <a:rPr lang="en-US" sz="1800" b="0" i="0" noProof="0" dirty="0">
              <a:latin typeface="Gill Sans MT" panose="020B0502020104020203" pitchFamily="34" charset="0"/>
            </a:rPr>
            <a:t>The Individualized Care Plan contains personalized strategies and recommendations to help the patient effectively achieve their health goals, taking into consideration the patient's preferences in his/her health care. The shared information includes health problems, interventions, recommendations, and measurable goals.</a:t>
          </a:r>
          <a:endParaRPr lang="en-US" sz="1800" noProof="0" dirty="0">
            <a:latin typeface="Gill Sans MT" panose="020B0502020104020203" pitchFamily="34" charset="0"/>
          </a:endParaRPr>
        </a:p>
      </dgm:t>
    </dgm:pt>
    <dgm:pt modelId="{E9E51BB3-0289-4527-8E46-8C7EE08852BB}" type="parTrans" cxnId="{59657129-EA72-4479-B0EB-E94BDE5C0869}">
      <dgm:prSet/>
      <dgm:spPr/>
      <dgm:t>
        <a:bodyPr/>
        <a:lstStyle/>
        <a:p>
          <a:endParaRPr lang="es-ES"/>
        </a:p>
      </dgm:t>
    </dgm:pt>
    <dgm:pt modelId="{C2D42C71-014A-4FD9-9B8B-F2EE38059CEE}" type="sibTrans" cxnId="{59657129-EA72-4479-B0EB-E94BDE5C0869}">
      <dgm:prSet/>
      <dgm:spPr/>
      <dgm:t>
        <a:bodyPr/>
        <a:lstStyle/>
        <a:p>
          <a:endParaRPr lang="es-ES"/>
        </a:p>
      </dgm:t>
    </dgm:pt>
    <dgm:pt modelId="{86251FF3-1684-418A-B984-622EF31D9462}">
      <dgm:prSet custT="1"/>
      <dgm:spPr/>
      <dgm:t>
        <a:bodyPr/>
        <a:lstStyle/>
        <a:p>
          <a:pPr algn="just"/>
          <a:r>
            <a:rPr lang="en-US" sz="1800" noProof="0" dirty="0">
              <a:latin typeface="Gill Sans MT" panose="020B0502020104020203" pitchFamily="34" charset="0"/>
            </a:rPr>
            <a:t>An initial and annual CHRAT can be conducted face-to-face or through a telehealth medical appointment between the PCP/physician and the member. </a:t>
          </a:r>
        </a:p>
      </dgm:t>
    </dgm:pt>
    <dgm:pt modelId="{8B8573FD-A2C2-4BD9-8C80-CCFC1CFD477D}" type="parTrans" cxnId="{75CB1416-F479-4124-8BD7-CB886EA1804A}">
      <dgm:prSet/>
      <dgm:spPr/>
      <dgm:t>
        <a:bodyPr/>
        <a:lstStyle/>
        <a:p>
          <a:endParaRPr lang="es-ES"/>
        </a:p>
      </dgm:t>
    </dgm:pt>
    <dgm:pt modelId="{E9D34D8F-9D1A-47F0-A21F-64F617D1F195}" type="sibTrans" cxnId="{75CB1416-F479-4124-8BD7-CB886EA1804A}">
      <dgm:prSet/>
      <dgm:spPr/>
      <dgm:t>
        <a:bodyPr/>
        <a:lstStyle/>
        <a:p>
          <a:endParaRPr lang="es-ES"/>
        </a:p>
      </dgm:t>
    </dgm:pt>
    <dgm:pt modelId="{3D3A2E2A-23E1-4E83-8821-413D40D0279D}">
      <dgm:prSet custT="1"/>
      <dgm:spPr/>
      <dgm:t>
        <a:bodyPr/>
        <a:lstStyle/>
        <a:p>
          <a:pPr algn="just"/>
          <a:r>
            <a:rPr lang="en-US" sz="1800" noProof="0" dirty="0">
              <a:latin typeface="Gill Sans MT" panose="020B0502020104020203" pitchFamily="34" charset="0"/>
            </a:rPr>
            <a:t>The Care Plan and Risk Assessment are accessible to the members of the ICT.   </a:t>
          </a:r>
        </a:p>
      </dgm:t>
    </dgm:pt>
    <dgm:pt modelId="{CAA1C091-8EBC-4C95-B7F1-610E784EA9B8}" type="parTrans" cxnId="{7DC878A5-2D4D-43D0-9F98-8A3115397BDE}">
      <dgm:prSet/>
      <dgm:spPr/>
      <dgm:t>
        <a:bodyPr/>
        <a:lstStyle/>
        <a:p>
          <a:endParaRPr lang="es-ES"/>
        </a:p>
      </dgm:t>
    </dgm:pt>
    <dgm:pt modelId="{38AF0E53-4FF3-4ABA-B077-6E017DF63C8C}" type="sibTrans" cxnId="{7DC878A5-2D4D-43D0-9F98-8A3115397BDE}">
      <dgm:prSet/>
      <dgm:spPr/>
      <dgm:t>
        <a:bodyPr/>
        <a:lstStyle/>
        <a:p>
          <a:endParaRPr lang="es-ES"/>
        </a:p>
      </dgm:t>
    </dgm:pt>
    <dgm:pt modelId="{B213521D-8CF2-4041-90AF-582BA2976E7B}">
      <dgm:prSet custT="1"/>
      <dgm:spPr/>
      <dgm:t>
        <a:bodyPr/>
        <a:lstStyle/>
        <a:p>
          <a:pPr algn="just"/>
          <a:r>
            <a:rPr lang="en-US" sz="1800" b="0" i="0" noProof="0" dirty="0">
              <a:latin typeface="Gill Sans MT" panose="020B0502020104020203" pitchFamily="34" charset="0"/>
            </a:rPr>
            <a:t>When it is not possible for the PCP and the patient to meet to complete the CHRA, MCS Classicare provides alternate resources to assist the patient in completing the HRA and receive a care plan.</a:t>
          </a:r>
          <a:endParaRPr lang="en-US" sz="1800" noProof="0" dirty="0">
            <a:latin typeface="Gill Sans MT" panose="020B0502020104020203" pitchFamily="34" charset="0"/>
          </a:endParaRPr>
        </a:p>
      </dgm:t>
    </dgm:pt>
    <dgm:pt modelId="{A9854219-F53A-4BA8-AD42-EA61DB3BB1EB}" type="parTrans" cxnId="{5C22D982-EBB1-416F-8299-35A379D8B06F}">
      <dgm:prSet/>
      <dgm:spPr/>
      <dgm:t>
        <a:bodyPr/>
        <a:lstStyle/>
        <a:p>
          <a:endParaRPr lang="en-US"/>
        </a:p>
      </dgm:t>
    </dgm:pt>
    <dgm:pt modelId="{F1C5C79B-539D-4C88-95CA-6EC1128B6083}" type="sibTrans" cxnId="{5C22D982-EBB1-416F-8299-35A379D8B06F}">
      <dgm:prSet/>
      <dgm:spPr/>
      <dgm:t>
        <a:bodyPr/>
        <a:lstStyle/>
        <a:p>
          <a:endParaRPr lang="en-US"/>
        </a:p>
      </dgm:t>
    </dgm:pt>
    <dgm:pt modelId="{34DC2CEA-F61E-45B7-BE49-CF3D3A586856}" type="pres">
      <dgm:prSet presAssocID="{F7A35330-3152-4E0C-A3B0-E3E3999D96F2}" presName="vert0" presStyleCnt="0">
        <dgm:presLayoutVars>
          <dgm:dir/>
          <dgm:animOne val="branch"/>
          <dgm:animLvl val="lvl"/>
        </dgm:presLayoutVars>
      </dgm:prSet>
      <dgm:spPr/>
    </dgm:pt>
    <dgm:pt modelId="{CB23C35A-23FB-4EBD-83F6-10EC90525A37}" type="pres">
      <dgm:prSet presAssocID="{B3ADF1AE-2450-4AF5-8CFA-06A6710FA360}" presName="thickLine" presStyleLbl="alignNode1" presStyleIdx="0" presStyleCnt="6"/>
      <dgm:spPr/>
    </dgm:pt>
    <dgm:pt modelId="{8C1AFD5A-9BE4-4535-B6D9-1E70536B7D5B}" type="pres">
      <dgm:prSet presAssocID="{B3ADF1AE-2450-4AF5-8CFA-06A6710FA360}" presName="horz1" presStyleCnt="0"/>
      <dgm:spPr/>
    </dgm:pt>
    <dgm:pt modelId="{E49149D6-7664-4325-B113-A42154D23835}" type="pres">
      <dgm:prSet presAssocID="{B3ADF1AE-2450-4AF5-8CFA-06A6710FA360}" presName="tx1" presStyleLbl="revTx" presStyleIdx="0" presStyleCnt="6"/>
      <dgm:spPr/>
    </dgm:pt>
    <dgm:pt modelId="{AEB11827-DE9A-4232-8FA4-FC49584BC74E}" type="pres">
      <dgm:prSet presAssocID="{B3ADF1AE-2450-4AF5-8CFA-06A6710FA360}" presName="vert1" presStyleCnt="0"/>
      <dgm:spPr/>
    </dgm:pt>
    <dgm:pt modelId="{E5105E4F-FFF2-4577-A764-ABA4080BB788}" type="pres">
      <dgm:prSet presAssocID="{43A4E26C-A861-4561-AE3B-806E8ADF0C79}" presName="thickLine" presStyleLbl="alignNode1" presStyleIdx="1" presStyleCnt="6"/>
      <dgm:spPr/>
    </dgm:pt>
    <dgm:pt modelId="{1BB247D3-EB7B-40A5-BD16-8D5C421464AE}" type="pres">
      <dgm:prSet presAssocID="{43A4E26C-A861-4561-AE3B-806E8ADF0C79}" presName="horz1" presStyleCnt="0"/>
      <dgm:spPr/>
    </dgm:pt>
    <dgm:pt modelId="{10D9BE3B-C74B-463D-96AF-DBE767DB4758}" type="pres">
      <dgm:prSet presAssocID="{43A4E26C-A861-4561-AE3B-806E8ADF0C79}" presName="tx1" presStyleLbl="revTx" presStyleIdx="1" presStyleCnt="6"/>
      <dgm:spPr/>
    </dgm:pt>
    <dgm:pt modelId="{0FF377FE-D108-41F8-8AFC-2E60C06C2F16}" type="pres">
      <dgm:prSet presAssocID="{43A4E26C-A861-4561-AE3B-806E8ADF0C79}" presName="vert1" presStyleCnt="0"/>
      <dgm:spPr/>
    </dgm:pt>
    <dgm:pt modelId="{7A226A17-B9BA-48AC-898F-3E5A21A35F99}" type="pres">
      <dgm:prSet presAssocID="{1AF4025B-7117-4AE4-98EB-2D22A6D2833E}" presName="thickLine" presStyleLbl="alignNode1" presStyleIdx="2" presStyleCnt="6"/>
      <dgm:spPr/>
    </dgm:pt>
    <dgm:pt modelId="{95A2B33F-C547-4421-B117-2103C2326869}" type="pres">
      <dgm:prSet presAssocID="{1AF4025B-7117-4AE4-98EB-2D22A6D2833E}" presName="horz1" presStyleCnt="0"/>
      <dgm:spPr/>
    </dgm:pt>
    <dgm:pt modelId="{4C260B7D-E43E-437D-85B3-23D9B660777A}" type="pres">
      <dgm:prSet presAssocID="{1AF4025B-7117-4AE4-98EB-2D22A6D2833E}" presName="tx1" presStyleLbl="revTx" presStyleIdx="2" presStyleCnt="6"/>
      <dgm:spPr/>
    </dgm:pt>
    <dgm:pt modelId="{8D256F97-61FB-4AA5-8CB1-4F75AD12A693}" type="pres">
      <dgm:prSet presAssocID="{1AF4025B-7117-4AE4-98EB-2D22A6D2833E}" presName="vert1" presStyleCnt="0"/>
      <dgm:spPr/>
    </dgm:pt>
    <dgm:pt modelId="{2FB8A1CB-3835-4F21-ADDE-E749ABC0226D}" type="pres">
      <dgm:prSet presAssocID="{86251FF3-1684-418A-B984-622EF31D9462}" presName="thickLine" presStyleLbl="alignNode1" presStyleIdx="3" presStyleCnt="6"/>
      <dgm:spPr/>
    </dgm:pt>
    <dgm:pt modelId="{C478573D-4911-4EA5-B46A-AA18E74977A0}" type="pres">
      <dgm:prSet presAssocID="{86251FF3-1684-418A-B984-622EF31D9462}" presName="horz1" presStyleCnt="0"/>
      <dgm:spPr/>
    </dgm:pt>
    <dgm:pt modelId="{5B739D82-80F8-4BAF-92B0-16D2DE7F82C0}" type="pres">
      <dgm:prSet presAssocID="{86251FF3-1684-418A-B984-622EF31D9462}" presName="tx1" presStyleLbl="revTx" presStyleIdx="3" presStyleCnt="6"/>
      <dgm:spPr/>
    </dgm:pt>
    <dgm:pt modelId="{AEFC808B-4BFC-487F-882F-EA1378FDCC61}" type="pres">
      <dgm:prSet presAssocID="{86251FF3-1684-418A-B984-622EF31D9462}" presName="vert1" presStyleCnt="0"/>
      <dgm:spPr/>
    </dgm:pt>
    <dgm:pt modelId="{C4D16FB7-8504-4E10-93B4-14F3FD44B6FF}" type="pres">
      <dgm:prSet presAssocID="{3D3A2E2A-23E1-4E83-8821-413D40D0279D}" presName="thickLine" presStyleLbl="alignNode1" presStyleIdx="4" presStyleCnt="6"/>
      <dgm:spPr/>
    </dgm:pt>
    <dgm:pt modelId="{39CE1CA8-27FA-4937-B1B8-99F26D6F3E09}" type="pres">
      <dgm:prSet presAssocID="{3D3A2E2A-23E1-4E83-8821-413D40D0279D}" presName="horz1" presStyleCnt="0"/>
      <dgm:spPr/>
    </dgm:pt>
    <dgm:pt modelId="{DF448E80-1B08-4F87-9DB2-B6FC6190AE02}" type="pres">
      <dgm:prSet presAssocID="{3D3A2E2A-23E1-4E83-8821-413D40D0279D}" presName="tx1" presStyleLbl="revTx" presStyleIdx="4" presStyleCnt="6"/>
      <dgm:spPr/>
    </dgm:pt>
    <dgm:pt modelId="{C786EB39-1F13-4F85-ADEE-AEE54B7BE60C}" type="pres">
      <dgm:prSet presAssocID="{3D3A2E2A-23E1-4E83-8821-413D40D0279D}" presName="vert1" presStyleCnt="0"/>
      <dgm:spPr/>
    </dgm:pt>
    <dgm:pt modelId="{6348F00E-3304-4B2F-88CE-FB37BEC975B0}" type="pres">
      <dgm:prSet presAssocID="{B213521D-8CF2-4041-90AF-582BA2976E7B}" presName="thickLine" presStyleLbl="alignNode1" presStyleIdx="5" presStyleCnt="6"/>
      <dgm:spPr/>
    </dgm:pt>
    <dgm:pt modelId="{A93F18B8-3DD1-4F97-9E18-8D87E722C2B2}" type="pres">
      <dgm:prSet presAssocID="{B213521D-8CF2-4041-90AF-582BA2976E7B}" presName="horz1" presStyleCnt="0"/>
      <dgm:spPr/>
    </dgm:pt>
    <dgm:pt modelId="{C2904FFA-5C1E-47C8-9ACE-341C73EE975F}" type="pres">
      <dgm:prSet presAssocID="{B213521D-8CF2-4041-90AF-582BA2976E7B}" presName="tx1" presStyleLbl="revTx" presStyleIdx="5" presStyleCnt="6"/>
      <dgm:spPr/>
    </dgm:pt>
    <dgm:pt modelId="{6AF7B44E-2F52-45A3-B0D4-228B6FF4E802}" type="pres">
      <dgm:prSet presAssocID="{B213521D-8CF2-4041-90AF-582BA2976E7B}" presName="vert1" presStyleCnt="0"/>
      <dgm:spPr/>
    </dgm:pt>
  </dgm:ptLst>
  <dgm:cxnLst>
    <dgm:cxn modelId="{11BA7603-AB4D-4137-AAE6-42B70FFE28AB}" type="presOf" srcId="{86251FF3-1684-418A-B984-622EF31D9462}" destId="{5B739D82-80F8-4BAF-92B0-16D2DE7F82C0}" srcOrd="0" destOrd="0" presId="urn:microsoft.com/office/officeart/2008/layout/LinedList"/>
    <dgm:cxn modelId="{9076FA06-027C-458E-8729-137479B1FC21}" type="presOf" srcId="{B3ADF1AE-2450-4AF5-8CFA-06A6710FA360}" destId="{E49149D6-7664-4325-B113-A42154D23835}" srcOrd="0" destOrd="0" presId="urn:microsoft.com/office/officeart/2008/layout/LinedList"/>
    <dgm:cxn modelId="{2B2B1B10-536A-4627-A249-7554FEB827D6}" srcId="{F7A35330-3152-4E0C-A3B0-E3E3999D96F2}" destId="{B3ADF1AE-2450-4AF5-8CFA-06A6710FA360}" srcOrd="0" destOrd="0" parTransId="{164FD7E2-3A78-43FB-BD08-7FFB03C1E0CD}" sibTransId="{117ED7AB-55EF-49A9-95C5-641A705E9F61}"/>
    <dgm:cxn modelId="{75CB1416-F479-4124-8BD7-CB886EA1804A}" srcId="{F7A35330-3152-4E0C-A3B0-E3E3999D96F2}" destId="{86251FF3-1684-418A-B984-622EF31D9462}" srcOrd="3" destOrd="0" parTransId="{8B8573FD-A2C2-4BD9-8C80-CCFC1CFD477D}" sibTransId="{E9D34D8F-9D1A-47F0-A21F-64F617D1F195}"/>
    <dgm:cxn modelId="{6AA11829-44EF-49D8-8140-9526CCAE4377}" srcId="{F7A35330-3152-4E0C-A3B0-E3E3999D96F2}" destId="{43A4E26C-A861-4561-AE3B-806E8ADF0C79}" srcOrd="1" destOrd="0" parTransId="{28A490E9-E76D-47BB-B8BF-C7CD277A3026}" sibTransId="{D85F23DA-FF95-4C80-82CD-BCEB08B230C2}"/>
    <dgm:cxn modelId="{59657129-EA72-4479-B0EB-E94BDE5C0869}" srcId="{F7A35330-3152-4E0C-A3B0-E3E3999D96F2}" destId="{1AF4025B-7117-4AE4-98EB-2D22A6D2833E}" srcOrd="2" destOrd="0" parTransId="{E9E51BB3-0289-4527-8E46-8C7EE08852BB}" sibTransId="{C2D42C71-014A-4FD9-9B8B-F2EE38059CEE}"/>
    <dgm:cxn modelId="{1C866137-8C30-44C4-866C-312F5D5BA081}" type="presOf" srcId="{43A4E26C-A861-4561-AE3B-806E8ADF0C79}" destId="{10D9BE3B-C74B-463D-96AF-DBE767DB4758}" srcOrd="0" destOrd="0" presId="urn:microsoft.com/office/officeart/2008/layout/LinedList"/>
    <dgm:cxn modelId="{F5C0EF76-2BE3-46D0-9F32-DBA421ADC1BA}" type="presOf" srcId="{1AF4025B-7117-4AE4-98EB-2D22A6D2833E}" destId="{4C260B7D-E43E-437D-85B3-23D9B660777A}" srcOrd="0" destOrd="0" presId="urn:microsoft.com/office/officeart/2008/layout/LinedList"/>
    <dgm:cxn modelId="{5C22D982-EBB1-416F-8299-35A379D8B06F}" srcId="{F7A35330-3152-4E0C-A3B0-E3E3999D96F2}" destId="{B213521D-8CF2-4041-90AF-582BA2976E7B}" srcOrd="5" destOrd="0" parTransId="{A9854219-F53A-4BA8-AD42-EA61DB3BB1EB}" sibTransId="{F1C5C79B-539D-4C88-95CA-6EC1128B6083}"/>
    <dgm:cxn modelId="{8C71D18E-8CF6-4BB6-A7BE-6315B81B3996}" type="presOf" srcId="{B213521D-8CF2-4041-90AF-582BA2976E7B}" destId="{C2904FFA-5C1E-47C8-9ACE-341C73EE975F}" srcOrd="0" destOrd="0" presId="urn:microsoft.com/office/officeart/2008/layout/LinedList"/>
    <dgm:cxn modelId="{F44368A1-9566-4E43-BC6B-FA982EFA64C8}" type="presOf" srcId="{3D3A2E2A-23E1-4E83-8821-413D40D0279D}" destId="{DF448E80-1B08-4F87-9DB2-B6FC6190AE02}" srcOrd="0" destOrd="0" presId="urn:microsoft.com/office/officeart/2008/layout/LinedList"/>
    <dgm:cxn modelId="{7DC878A5-2D4D-43D0-9F98-8A3115397BDE}" srcId="{F7A35330-3152-4E0C-A3B0-E3E3999D96F2}" destId="{3D3A2E2A-23E1-4E83-8821-413D40D0279D}" srcOrd="4" destOrd="0" parTransId="{CAA1C091-8EBC-4C95-B7F1-610E784EA9B8}" sibTransId="{38AF0E53-4FF3-4ABA-B077-6E017DF63C8C}"/>
    <dgm:cxn modelId="{770F01C8-A2F2-4927-A050-C4292FCA9F9C}" type="presOf" srcId="{F7A35330-3152-4E0C-A3B0-E3E3999D96F2}" destId="{34DC2CEA-F61E-45B7-BE49-CF3D3A586856}" srcOrd="0" destOrd="0" presId="urn:microsoft.com/office/officeart/2008/layout/LinedList"/>
    <dgm:cxn modelId="{B5C1D1B1-8962-40DB-AB08-51D5201CECBE}" type="presParOf" srcId="{34DC2CEA-F61E-45B7-BE49-CF3D3A586856}" destId="{CB23C35A-23FB-4EBD-83F6-10EC90525A37}" srcOrd="0" destOrd="0" presId="urn:microsoft.com/office/officeart/2008/layout/LinedList"/>
    <dgm:cxn modelId="{95F45EF9-DC21-46E7-9666-9D1D420D0528}" type="presParOf" srcId="{34DC2CEA-F61E-45B7-BE49-CF3D3A586856}" destId="{8C1AFD5A-9BE4-4535-B6D9-1E70536B7D5B}" srcOrd="1" destOrd="0" presId="urn:microsoft.com/office/officeart/2008/layout/LinedList"/>
    <dgm:cxn modelId="{76870006-F59C-4048-B715-E1C0AC9BF2A1}" type="presParOf" srcId="{8C1AFD5A-9BE4-4535-B6D9-1E70536B7D5B}" destId="{E49149D6-7664-4325-B113-A42154D23835}" srcOrd="0" destOrd="0" presId="urn:microsoft.com/office/officeart/2008/layout/LinedList"/>
    <dgm:cxn modelId="{9FF67163-8D08-4F5F-87A2-2FB9B14300AA}" type="presParOf" srcId="{8C1AFD5A-9BE4-4535-B6D9-1E70536B7D5B}" destId="{AEB11827-DE9A-4232-8FA4-FC49584BC74E}" srcOrd="1" destOrd="0" presId="urn:microsoft.com/office/officeart/2008/layout/LinedList"/>
    <dgm:cxn modelId="{1DFAA4B6-2785-4848-9B5F-57870E4EA8A3}" type="presParOf" srcId="{34DC2CEA-F61E-45B7-BE49-CF3D3A586856}" destId="{E5105E4F-FFF2-4577-A764-ABA4080BB788}" srcOrd="2" destOrd="0" presId="urn:microsoft.com/office/officeart/2008/layout/LinedList"/>
    <dgm:cxn modelId="{6947407D-225F-4F61-92FA-1B9948DF4EAE}" type="presParOf" srcId="{34DC2CEA-F61E-45B7-BE49-CF3D3A586856}" destId="{1BB247D3-EB7B-40A5-BD16-8D5C421464AE}" srcOrd="3" destOrd="0" presId="urn:microsoft.com/office/officeart/2008/layout/LinedList"/>
    <dgm:cxn modelId="{C4E128CC-8242-460D-8595-9D380A2A8A06}" type="presParOf" srcId="{1BB247D3-EB7B-40A5-BD16-8D5C421464AE}" destId="{10D9BE3B-C74B-463D-96AF-DBE767DB4758}" srcOrd="0" destOrd="0" presId="urn:microsoft.com/office/officeart/2008/layout/LinedList"/>
    <dgm:cxn modelId="{FD20024D-6F8D-41C9-8625-6E564C85AA47}" type="presParOf" srcId="{1BB247D3-EB7B-40A5-BD16-8D5C421464AE}" destId="{0FF377FE-D108-41F8-8AFC-2E60C06C2F16}" srcOrd="1" destOrd="0" presId="urn:microsoft.com/office/officeart/2008/layout/LinedList"/>
    <dgm:cxn modelId="{5F798B7B-542E-4E5A-BF81-936BA336E912}" type="presParOf" srcId="{34DC2CEA-F61E-45B7-BE49-CF3D3A586856}" destId="{7A226A17-B9BA-48AC-898F-3E5A21A35F99}" srcOrd="4" destOrd="0" presId="urn:microsoft.com/office/officeart/2008/layout/LinedList"/>
    <dgm:cxn modelId="{75973B03-F091-4E12-9CD2-C83837CFDFAA}" type="presParOf" srcId="{34DC2CEA-F61E-45B7-BE49-CF3D3A586856}" destId="{95A2B33F-C547-4421-B117-2103C2326869}" srcOrd="5" destOrd="0" presId="urn:microsoft.com/office/officeart/2008/layout/LinedList"/>
    <dgm:cxn modelId="{5326095C-0FE4-46DC-BEF9-43CB63BF17AC}" type="presParOf" srcId="{95A2B33F-C547-4421-B117-2103C2326869}" destId="{4C260B7D-E43E-437D-85B3-23D9B660777A}" srcOrd="0" destOrd="0" presId="urn:microsoft.com/office/officeart/2008/layout/LinedList"/>
    <dgm:cxn modelId="{E11260AC-7BD2-41A6-B7BC-92C6943F84D8}" type="presParOf" srcId="{95A2B33F-C547-4421-B117-2103C2326869}" destId="{8D256F97-61FB-4AA5-8CB1-4F75AD12A693}" srcOrd="1" destOrd="0" presId="urn:microsoft.com/office/officeart/2008/layout/LinedList"/>
    <dgm:cxn modelId="{DFD5FDC2-2D49-4A7E-AFC1-5290788F2DAE}" type="presParOf" srcId="{34DC2CEA-F61E-45B7-BE49-CF3D3A586856}" destId="{2FB8A1CB-3835-4F21-ADDE-E749ABC0226D}" srcOrd="6" destOrd="0" presId="urn:microsoft.com/office/officeart/2008/layout/LinedList"/>
    <dgm:cxn modelId="{31FA5765-4BCA-42DD-A493-B0F4DF607F62}" type="presParOf" srcId="{34DC2CEA-F61E-45B7-BE49-CF3D3A586856}" destId="{C478573D-4911-4EA5-B46A-AA18E74977A0}" srcOrd="7" destOrd="0" presId="urn:microsoft.com/office/officeart/2008/layout/LinedList"/>
    <dgm:cxn modelId="{90218ABB-8033-4009-9685-D7CF98B35438}" type="presParOf" srcId="{C478573D-4911-4EA5-B46A-AA18E74977A0}" destId="{5B739D82-80F8-4BAF-92B0-16D2DE7F82C0}" srcOrd="0" destOrd="0" presId="urn:microsoft.com/office/officeart/2008/layout/LinedList"/>
    <dgm:cxn modelId="{4030C94B-9B7A-4CB8-AE24-CE047DFD63AE}" type="presParOf" srcId="{C478573D-4911-4EA5-B46A-AA18E74977A0}" destId="{AEFC808B-4BFC-487F-882F-EA1378FDCC61}" srcOrd="1" destOrd="0" presId="urn:microsoft.com/office/officeart/2008/layout/LinedList"/>
    <dgm:cxn modelId="{37730D8D-4FD3-49DB-8036-C3321F3F01E1}" type="presParOf" srcId="{34DC2CEA-F61E-45B7-BE49-CF3D3A586856}" destId="{C4D16FB7-8504-4E10-93B4-14F3FD44B6FF}" srcOrd="8" destOrd="0" presId="urn:microsoft.com/office/officeart/2008/layout/LinedList"/>
    <dgm:cxn modelId="{A8CF4BFB-DD07-4FD1-AC0A-717E365B9197}" type="presParOf" srcId="{34DC2CEA-F61E-45B7-BE49-CF3D3A586856}" destId="{39CE1CA8-27FA-4937-B1B8-99F26D6F3E09}" srcOrd="9" destOrd="0" presId="urn:microsoft.com/office/officeart/2008/layout/LinedList"/>
    <dgm:cxn modelId="{7C4E0041-7896-43AE-B4BA-26E359E6949D}" type="presParOf" srcId="{39CE1CA8-27FA-4937-B1B8-99F26D6F3E09}" destId="{DF448E80-1B08-4F87-9DB2-B6FC6190AE02}" srcOrd="0" destOrd="0" presId="urn:microsoft.com/office/officeart/2008/layout/LinedList"/>
    <dgm:cxn modelId="{0CC06718-2793-4FF8-B5BC-66CDAD9956C7}" type="presParOf" srcId="{39CE1CA8-27FA-4937-B1B8-99F26D6F3E09}" destId="{C786EB39-1F13-4F85-ADEE-AEE54B7BE60C}" srcOrd="1" destOrd="0" presId="urn:microsoft.com/office/officeart/2008/layout/LinedList"/>
    <dgm:cxn modelId="{DD51E367-C9AF-49FC-99CB-CC4229859E2B}" type="presParOf" srcId="{34DC2CEA-F61E-45B7-BE49-CF3D3A586856}" destId="{6348F00E-3304-4B2F-88CE-FB37BEC975B0}" srcOrd="10" destOrd="0" presId="urn:microsoft.com/office/officeart/2008/layout/LinedList"/>
    <dgm:cxn modelId="{4A4DC617-8189-4A80-BFB6-D9E3D7EFDABA}" type="presParOf" srcId="{34DC2CEA-F61E-45B7-BE49-CF3D3A586856}" destId="{A93F18B8-3DD1-4F97-9E18-8D87E722C2B2}" srcOrd="11" destOrd="0" presId="urn:microsoft.com/office/officeart/2008/layout/LinedList"/>
    <dgm:cxn modelId="{E4099339-85E3-4280-AC40-1315B5F7A846}" type="presParOf" srcId="{A93F18B8-3DD1-4F97-9E18-8D87E722C2B2}" destId="{C2904FFA-5C1E-47C8-9ACE-341C73EE975F}" srcOrd="0" destOrd="0" presId="urn:microsoft.com/office/officeart/2008/layout/LinedList"/>
    <dgm:cxn modelId="{D591937E-87A0-4DD9-A816-4DDB844602BB}" type="presParOf" srcId="{A93F18B8-3DD1-4F97-9E18-8D87E722C2B2}" destId="{6AF7B44E-2F52-45A3-B0D4-228B6FF4E8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E283DE-42DE-4640-9E28-798D38A21C1D}"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s-PR"/>
        </a:p>
      </dgm:t>
    </dgm:pt>
    <dgm:pt modelId="{308D1BF7-6487-4E90-82C7-CCA896697D28}">
      <dgm:prSet custT="1"/>
      <dgm:spPr>
        <a:solidFill>
          <a:srgbClr val="96C93E"/>
        </a:solidFill>
        <a:ln w="19050" cap="flat" cmpd="sng" algn="ctr">
          <a:noFill/>
          <a:prstDash val="solid"/>
          <a:miter lim="800000"/>
        </a:ln>
        <a:effectLst>
          <a:outerShdw blurRad="50800" dist="38100" dir="5400000" algn="t" rotWithShape="0">
            <a:prstClr val="black">
              <a:alpha val="40000"/>
            </a:prstClr>
          </a:outerShdw>
        </a:effectLst>
      </dgm:spPr>
      <dgm:t>
        <a:bodyPr spcFirstLastPara="0" vert="horz" wrap="square" lIns="128016" tIns="73152" rIns="128016" bIns="73152" numCol="1" spcCol="1270" anchor="ctr" anchorCtr="0"/>
        <a:lstStyle/>
        <a:p>
          <a:pPr marL="0" lvl="0" indent="0" algn="ctr" defTabSz="800100">
            <a:lnSpc>
              <a:spcPct val="90000"/>
            </a:lnSpc>
            <a:spcBef>
              <a:spcPct val="0"/>
            </a:spcBef>
            <a:spcAft>
              <a:spcPct val="35000"/>
            </a:spcAft>
            <a:buNone/>
          </a:pPr>
          <a:r>
            <a:rPr lang="en-US" sz="1800" b="1" kern="1200" noProof="0" dirty="0">
              <a:solidFill>
                <a:prstClr val="black"/>
              </a:solidFill>
              <a:latin typeface="Gill Sans MT" panose="020B0502020104020203" pitchFamily="34" charset="0"/>
              <a:ea typeface="+mn-ea"/>
              <a:cs typeface="+mn-cs"/>
            </a:rPr>
            <a:t>Alternative ICT:</a:t>
          </a:r>
        </a:p>
      </dgm:t>
    </dgm:pt>
    <dgm:pt modelId="{0D3C5CF4-AD70-4FA1-922E-ECA154D7294E}" type="parTrans" cxnId="{085B1F26-6478-4550-8392-C2034C2149E9}">
      <dgm:prSet/>
      <dgm:spPr/>
      <dgm:t>
        <a:bodyPr/>
        <a:lstStyle/>
        <a:p>
          <a:endParaRPr lang="es-PR" sz="1600">
            <a:latin typeface="Gill Sans MT" panose="020B0502020104020203" pitchFamily="34" charset="0"/>
          </a:endParaRPr>
        </a:p>
      </dgm:t>
    </dgm:pt>
    <dgm:pt modelId="{6176ABC1-2409-4AD8-B10F-9EC6D24084CD}" type="sibTrans" cxnId="{085B1F26-6478-4550-8392-C2034C2149E9}">
      <dgm:prSet/>
      <dgm:spPr/>
      <dgm:t>
        <a:bodyPr/>
        <a:lstStyle/>
        <a:p>
          <a:endParaRPr lang="es-PR" sz="1600">
            <a:latin typeface="Gill Sans MT" panose="020B0502020104020203" pitchFamily="34" charset="0"/>
          </a:endParaRPr>
        </a:p>
      </dgm:t>
    </dgm:pt>
    <dgm:pt modelId="{872A5D95-A0DF-4671-B691-47C13D2DC726}">
      <dgm:prSet custT="1"/>
      <dgm:spPr>
        <a:solidFill>
          <a:srgbClr val="005432"/>
        </a:solidFill>
        <a:ln w="19050" cap="flat" cmpd="sng" algn="ctr">
          <a:solidFill>
            <a:srgbClr val="4EA72E">
              <a:hueOff val="0"/>
              <a:satOff val="0"/>
              <a:lumOff val="0"/>
              <a:alphaOff val="0"/>
            </a:srgbClr>
          </a:solidFill>
          <a:prstDash val="solid"/>
          <a:miter lim="800000"/>
        </a:ln>
        <a:effectLst>
          <a:outerShdw blurRad="50800" dist="38100" dir="5400000" algn="t" rotWithShape="0">
            <a:prstClr val="black">
              <a:alpha val="40000"/>
            </a:prstClr>
          </a:outerShdw>
        </a:effectLst>
      </dgm:spPr>
      <dgm:t>
        <a:bodyPr spcFirstLastPara="0" vert="horz" wrap="square" lIns="128016" tIns="73152" rIns="128016" bIns="73152" numCol="1" spcCol="1270" anchor="ctr" anchorCtr="0"/>
        <a:lstStyle/>
        <a:p>
          <a:pPr marL="0" lvl="0" indent="0" algn="ctr" defTabSz="800100">
            <a:lnSpc>
              <a:spcPct val="90000"/>
            </a:lnSpc>
            <a:spcBef>
              <a:spcPct val="0"/>
            </a:spcBef>
            <a:spcAft>
              <a:spcPct val="35000"/>
            </a:spcAft>
            <a:buNone/>
          </a:pPr>
          <a:r>
            <a:rPr lang="en-US" sz="1800" b="1" kern="1200" noProof="0" dirty="0">
              <a:solidFill>
                <a:srgbClr val="C6E5CE"/>
              </a:solidFill>
              <a:latin typeface="Gill Sans MT" panose="020B0502020104020203" pitchFamily="34" charset="0"/>
              <a:ea typeface="+mn-ea"/>
              <a:cs typeface="+mn-cs"/>
            </a:rPr>
            <a:t>ICT Complex: </a:t>
          </a:r>
        </a:p>
      </dgm:t>
    </dgm:pt>
    <dgm:pt modelId="{76DEEE3D-0317-40AA-9D35-33E3787DD1C3}" type="parTrans" cxnId="{15C89DEF-54B8-4443-AAAA-75B699AA1DD9}">
      <dgm:prSet/>
      <dgm:spPr/>
      <dgm:t>
        <a:bodyPr/>
        <a:lstStyle/>
        <a:p>
          <a:endParaRPr lang="es-PR" sz="1600">
            <a:latin typeface="Gill Sans MT" panose="020B0502020104020203" pitchFamily="34" charset="0"/>
          </a:endParaRPr>
        </a:p>
      </dgm:t>
    </dgm:pt>
    <dgm:pt modelId="{0A9932FC-6C49-44D7-8010-E5C2CD4E9D91}" type="sibTrans" cxnId="{15C89DEF-54B8-4443-AAAA-75B699AA1DD9}">
      <dgm:prSet/>
      <dgm:spPr/>
      <dgm:t>
        <a:bodyPr/>
        <a:lstStyle/>
        <a:p>
          <a:endParaRPr lang="es-PR" sz="1600">
            <a:latin typeface="Gill Sans MT" panose="020B0502020104020203" pitchFamily="34" charset="0"/>
          </a:endParaRPr>
        </a:p>
      </dgm:t>
    </dgm:pt>
    <dgm:pt modelId="{F7D1DBEC-3D1F-4BA6-BB84-7392821BEE79}">
      <dgm:prSet custT="1"/>
      <dgm:spPr>
        <a:noFill/>
        <a:ln>
          <a:noFill/>
        </a:ln>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This alternative ICT is composed of an MCS physician and a care manager. </a:t>
          </a:r>
        </a:p>
      </dgm:t>
    </dgm:pt>
    <dgm:pt modelId="{C3ABC983-277F-46A2-872D-1D5EE9BCD027}" type="parTrans" cxnId="{F9E3280D-37E7-42CF-8C94-C48D4536F52E}">
      <dgm:prSet/>
      <dgm:spPr/>
      <dgm:t>
        <a:bodyPr/>
        <a:lstStyle/>
        <a:p>
          <a:endParaRPr lang="es-PR" sz="1600">
            <a:latin typeface="Gill Sans MT" panose="020B0502020104020203" pitchFamily="34" charset="0"/>
          </a:endParaRPr>
        </a:p>
      </dgm:t>
    </dgm:pt>
    <dgm:pt modelId="{F473A8FD-C27E-4248-9B6A-993513CE5256}" type="sibTrans" cxnId="{F9E3280D-37E7-42CF-8C94-C48D4536F52E}">
      <dgm:prSet/>
      <dgm:spPr/>
      <dgm:t>
        <a:bodyPr/>
        <a:lstStyle/>
        <a:p>
          <a:endParaRPr lang="es-PR" sz="1600">
            <a:latin typeface="Gill Sans MT" panose="020B0502020104020203" pitchFamily="34" charset="0"/>
          </a:endParaRPr>
        </a:p>
      </dgm:t>
    </dgm:pt>
    <dgm:pt modelId="{58CA1101-83EA-428D-A911-AE671F3A032A}">
      <dgm:prSet custT="1"/>
      <dgm:spPr/>
      <dgm:t>
        <a:bodyPr/>
        <a:lstStyle/>
        <a:p>
          <a:pPr algn="l"/>
          <a:endParaRPr lang="en-US" sz="1600" noProof="0" dirty="0">
            <a:latin typeface="Gill Sans MT" panose="020B0502020104020203" pitchFamily="34" charset="0"/>
          </a:endParaRPr>
        </a:p>
      </dgm:t>
    </dgm:pt>
    <dgm:pt modelId="{B36A63B4-99D0-465D-98DD-36EF033A79B8}" type="parTrans" cxnId="{9774139E-D28F-4A92-AFA0-241DED9CF782}">
      <dgm:prSet/>
      <dgm:spPr/>
      <dgm:t>
        <a:bodyPr/>
        <a:lstStyle/>
        <a:p>
          <a:endParaRPr lang="en-US"/>
        </a:p>
      </dgm:t>
    </dgm:pt>
    <dgm:pt modelId="{647F3027-9E69-4D79-B985-C52392324B65}" type="sibTrans" cxnId="{9774139E-D28F-4A92-AFA0-241DED9CF782}">
      <dgm:prSet/>
      <dgm:spPr/>
      <dgm:t>
        <a:bodyPr/>
        <a:lstStyle/>
        <a:p>
          <a:endParaRPr lang="en-US"/>
        </a:p>
      </dgm:t>
    </dgm:pt>
    <dgm:pt modelId="{73DC2447-09AB-48C5-AB9D-E0E4ADB79CD1}">
      <dgm:prSet custT="1"/>
      <dgm:spPr>
        <a:noFill/>
        <a:ln>
          <a:noFill/>
        </a:ln>
      </dgm:spPr>
      <dgm:t>
        <a:bodyPr/>
        <a:lstStyle/>
        <a:p>
          <a:pPr algn="l"/>
          <a:endParaRPr lang="en-US" sz="1600" noProof="0" dirty="0">
            <a:latin typeface="Gill Sans MT" panose="020B0502020104020203" pitchFamily="34" charset="0"/>
          </a:endParaRPr>
        </a:p>
      </dgm:t>
    </dgm:pt>
    <dgm:pt modelId="{016A199C-3762-40BB-B1BB-8A4E22C0618E}" type="parTrans" cxnId="{617F9178-1C26-47AF-9602-21B7DF6E848C}">
      <dgm:prSet/>
      <dgm:spPr/>
      <dgm:t>
        <a:bodyPr/>
        <a:lstStyle/>
        <a:p>
          <a:endParaRPr lang="es-PR"/>
        </a:p>
      </dgm:t>
    </dgm:pt>
    <dgm:pt modelId="{B224B1A6-AD83-458D-BF2B-E847D80199FA}" type="sibTrans" cxnId="{617F9178-1C26-47AF-9602-21B7DF6E848C}">
      <dgm:prSet/>
      <dgm:spPr/>
      <dgm:t>
        <a:bodyPr/>
        <a:lstStyle/>
        <a:p>
          <a:endParaRPr lang="es-PR"/>
        </a:p>
      </dgm:t>
    </dgm:pt>
    <dgm:pt modelId="{40E528B5-6497-4B19-8941-8C644355B9C8}">
      <dgm:prSet custT="1"/>
      <dgm:spPr>
        <a:noFill/>
        <a:ln>
          <a:noFill/>
        </a:ln>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If for any reason the member and the PCP cannot meet to discuss the ICP, then the alternate ICT will meet on behalf of the PCP and the member. </a:t>
          </a:r>
        </a:p>
      </dgm:t>
    </dgm:pt>
    <dgm:pt modelId="{6185DE40-5735-4E12-A781-A2ECA217EA69}" type="parTrans" cxnId="{8F883091-43ED-47FB-BBBC-F7251A6C65EB}">
      <dgm:prSet/>
      <dgm:spPr/>
      <dgm:t>
        <a:bodyPr/>
        <a:lstStyle/>
        <a:p>
          <a:endParaRPr lang="en-US"/>
        </a:p>
      </dgm:t>
    </dgm:pt>
    <dgm:pt modelId="{B6F42A8A-581F-4C8D-9890-77C2B9F3144D}" type="sibTrans" cxnId="{8F883091-43ED-47FB-BBBC-F7251A6C65EB}">
      <dgm:prSet/>
      <dgm:spPr/>
      <dgm:t>
        <a:bodyPr/>
        <a:lstStyle/>
        <a:p>
          <a:endParaRPr lang="en-US"/>
        </a:p>
      </dgm:t>
    </dgm:pt>
    <dgm:pt modelId="{2F39CD2E-2D1A-43A9-ABBC-50B3843F1692}">
      <dgm:prSet custT="1"/>
      <dgm:spPr>
        <a:noFill/>
        <a:ln>
          <a:noFill/>
        </a:ln>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endParaRPr lang="en-US" sz="1600" kern="1200" noProof="0" dirty="0">
            <a:solidFill>
              <a:prstClr val="black">
                <a:hueOff val="0"/>
                <a:satOff val="0"/>
                <a:lumOff val="0"/>
                <a:alphaOff val="0"/>
              </a:prstClr>
            </a:solidFill>
            <a:highlight>
              <a:srgbClr val="FFFF00"/>
            </a:highlight>
            <a:latin typeface="Gill Sans MT" panose="020B0502020104020203" pitchFamily="34" charset="0"/>
            <a:ea typeface="+mn-ea"/>
            <a:cs typeface="+mn-cs"/>
          </a:endParaRPr>
        </a:p>
      </dgm:t>
    </dgm:pt>
    <dgm:pt modelId="{5B060E2D-5879-44EF-BC16-62DFAB0D79B1}" type="parTrans" cxnId="{26B6FFE0-B78D-4AFF-BCC6-41B93A884CF4}">
      <dgm:prSet/>
      <dgm:spPr/>
      <dgm:t>
        <a:bodyPr/>
        <a:lstStyle/>
        <a:p>
          <a:endParaRPr lang="en-US"/>
        </a:p>
      </dgm:t>
    </dgm:pt>
    <dgm:pt modelId="{6B7ED843-3154-48FB-8447-BA77D01399EC}" type="sibTrans" cxnId="{26B6FFE0-B78D-4AFF-BCC6-41B93A884CF4}">
      <dgm:prSet/>
      <dgm:spPr/>
      <dgm:t>
        <a:bodyPr/>
        <a:lstStyle/>
        <a:p>
          <a:endParaRPr lang="en-US"/>
        </a:p>
      </dgm:t>
    </dgm:pt>
    <dgm:pt modelId="{8DF65AB3-C815-49BD-B40C-45E252667F6A}">
      <dgm:prSet custT="1"/>
      <dgm:spPr>
        <a:noFill/>
        <a:ln>
          <a:noFill/>
        </a:ln>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The alternative ICT may discuss in the meeting the members care plans.</a:t>
          </a:r>
        </a:p>
      </dgm:t>
    </dgm:pt>
    <dgm:pt modelId="{5F344E3D-1712-4C68-8786-0F78B402C83A}" type="parTrans" cxnId="{5C30092C-2F7D-417F-8B88-077BF7351A7A}">
      <dgm:prSet/>
      <dgm:spPr/>
      <dgm:t>
        <a:bodyPr/>
        <a:lstStyle/>
        <a:p>
          <a:endParaRPr lang="en-US"/>
        </a:p>
      </dgm:t>
    </dgm:pt>
    <dgm:pt modelId="{54883830-4C76-4AC9-8B7C-F13752BFD088}" type="sibTrans" cxnId="{5C30092C-2F7D-417F-8B88-077BF7351A7A}">
      <dgm:prSet/>
      <dgm:spPr/>
      <dgm:t>
        <a:bodyPr/>
        <a:lstStyle/>
        <a:p>
          <a:endParaRPr lang="en-US"/>
        </a:p>
      </dgm:t>
    </dgm:pt>
    <dgm:pt modelId="{F22AE033-3E29-474B-80EB-39A00141E69C}">
      <dgm:prSet custT="1"/>
      <dgm:spPr>
        <a:noFill/>
        <a:ln>
          <a:noFill/>
        </a:ln>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endParaRPr lang="en-US" sz="1600" kern="1200" noProof="0" dirty="0">
            <a:solidFill>
              <a:prstClr val="black">
                <a:hueOff val="0"/>
                <a:satOff val="0"/>
                <a:lumOff val="0"/>
                <a:alphaOff val="0"/>
              </a:prstClr>
            </a:solidFill>
            <a:latin typeface="Gill Sans MT" panose="020B0502020104020203" pitchFamily="34" charset="0"/>
            <a:ea typeface="+mn-ea"/>
            <a:cs typeface="+mn-cs"/>
          </a:endParaRPr>
        </a:p>
      </dgm:t>
    </dgm:pt>
    <dgm:pt modelId="{CFC570E3-1EC6-41CF-BF98-4399232EE5CC}" type="parTrans" cxnId="{AAF04C59-ABF2-43CF-B60B-FA6B6BCEB439}">
      <dgm:prSet/>
      <dgm:spPr/>
      <dgm:t>
        <a:bodyPr/>
        <a:lstStyle/>
        <a:p>
          <a:endParaRPr lang="en-US"/>
        </a:p>
      </dgm:t>
    </dgm:pt>
    <dgm:pt modelId="{D04C01B2-E977-4D92-A50A-C036D3B55B76}" type="sibTrans" cxnId="{AAF04C59-ABF2-43CF-B60B-FA6B6BCEB439}">
      <dgm:prSet/>
      <dgm:spPr/>
      <dgm:t>
        <a:bodyPr/>
        <a:lstStyle/>
        <a:p>
          <a:endParaRPr lang="en-US"/>
        </a:p>
      </dgm:t>
    </dgm:pt>
    <dgm:pt modelId="{FAD69CF4-BFCB-413A-AABE-1B8EA69D2697}">
      <dgm:prSet custT="1"/>
      <dgm:spPr>
        <a:noFill/>
        <a:ln>
          <a:noFill/>
        </a:ln>
      </dgm:spPr>
      <dgm:t>
        <a:bodyPr/>
        <a:lstStyle/>
        <a:p>
          <a:pPr algn="l"/>
          <a:r>
            <a:rPr lang="en-US" sz="1600" noProof="0" dirty="0">
              <a:latin typeface="Gill Sans MT" panose="020B0502020104020203" pitchFamily="34" charset="0"/>
            </a:rPr>
            <a:t>In consideration of those beneficiaries engaged in care management and identified as requiring the most complex care coordination, the Complex Care Management Team and other core participants interact and have group discussions as often as needed to address the needs of the most challenging cases that have been referred by care managers, mental health coordinators/behavioral health counselors, PCPs, or by other participants on the Complex Care Management Team.</a:t>
          </a:r>
        </a:p>
      </dgm:t>
    </dgm:pt>
    <dgm:pt modelId="{440393E4-99FE-4CEE-879E-35BB21F77F61}" type="parTrans" cxnId="{26845094-D5D7-4096-BFD5-E835FEBDC27E}">
      <dgm:prSet/>
      <dgm:spPr/>
      <dgm:t>
        <a:bodyPr/>
        <a:lstStyle/>
        <a:p>
          <a:endParaRPr lang="en-US"/>
        </a:p>
      </dgm:t>
    </dgm:pt>
    <dgm:pt modelId="{1EEC583C-781B-4CD2-B71A-7727F13C03F0}" type="sibTrans" cxnId="{26845094-D5D7-4096-BFD5-E835FEBDC27E}">
      <dgm:prSet/>
      <dgm:spPr/>
      <dgm:t>
        <a:bodyPr/>
        <a:lstStyle/>
        <a:p>
          <a:endParaRPr lang="en-US"/>
        </a:p>
      </dgm:t>
    </dgm:pt>
    <dgm:pt modelId="{24752D57-9C72-4921-BFE7-8DEA57A3B994}" type="pres">
      <dgm:prSet presAssocID="{A0E283DE-42DE-4640-9E28-798D38A21C1D}" presName="Name0" presStyleCnt="0">
        <dgm:presLayoutVars>
          <dgm:dir/>
          <dgm:animLvl val="lvl"/>
          <dgm:resizeHandles val="exact"/>
        </dgm:presLayoutVars>
      </dgm:prSet>
      <dgm:spPr/>
    </dgm:pt>
    <dgm:pt modelId="{B84E34FB-B050-4409-8FC4-4882E2DE804B}" type="pres">
      <dgm:prSet presAssocID="{308D1BF7-6487-4E90-82C7-CCA896697D28}" presName="composite" presStyleCnt="0"/>
      <dgm:spPr/>
    </dgm:pt>
    <dgm:pt modelId="{22373FD1-3925-41DC-B3E7-6C69A58C182A}" type="pres">
      <dgm:prSet presAssocID="{308D1BF7-6487-4E90-82C7-CCA896697D28}" presName="parTx" presStyleLbl="alignNode1" presStyleIdx="0" presStyleCnt="2">
        <dgm:presLayoutVars>
          <dgm:chMax val="0"/>
          <dgm:chPref val="0"/>
          <dgm:bulletEnabled val="1"/>
        </dgm:presLayoutVars>
      </dgm:prSet>
      <dgm:spPr>
        <a:xfrm>
          <a:off x="42937" y="485514"/>
          <a:ext cx="2718707" cy="407407"/>
        </a:xfrm>
        <a:prstGeom prst="rect">
          <a:avLst/>
        </a:prstGeom>
      </dgm:spPr>
    </dgm:pt>
    <dgm:pt modelId="{BD9EFE29-AA87-4638-92BF-06FA579251A3}" type="pres">
      <dgm:prSet presAssocID="{308D1BF7-6487-4E90-82C7-CCA896697D28}" presName="desTx" presStyleLbl="alignAccFollowNode1" presStyleIdx="0" presStyleCnt="2" custScaleX="102798" custScaleY="95368" custLinFactNeighborX="1159" custLinFactNeighborY="-2841">
        <dgm:presLayoutVars>
          <dgm:bulletEnabled val="1"/>
        </dgm:presLayoutVars>
      </dgm:prSet>
      <dgm:spPr/>
    </dgm:pt>
    <dgm:pt modelId="{E482DCF4-C3A8-46A5-8D95-59A827012D06}" type="pres">
      <dgm:prSet presAssocID="{6176ABC1-2409-4AD8-B10F-9EC6D24084CD}" presName="space" presStyleCnt="0"/>
      <dgm:spPr/>
    </dgm:pt>
    <dgm:pt modelId="{488D4F68-2058-4B13-88B6-767F53DE4446}" type="pres">
      <dgm:prSet presAssocID="{872A5D95-A0DF-4671-B691-47C13D2DC726}" presName="composite" presStyleCnt="0"/>
      <dgm:spPr/>
    </dgm:pt>
    <dgm:pt modelId="{4B173894-5716-4D75-B3C0-FBB6D997B01E}" type="pres">
      <dgm:prSet presAssocID="{872A5D95-A0DF-4671-B691-47C13D2DC726}" presName="parTx" presStyleLbl="alignNode1" presStyleIdx="1" presStyleCnt="2" custScaleX="122452" custScaleY="100739" custLinFactNeighborY="6926">
        <dgm:presLayoutVars>
          <dgm:chMax val="0"/>
          <dgm:chPref val="0"/>
          <dgm:bulletEnabled val="1"/>
        </dgm:presLayoutVars>
      </dgm:prSet>
      <dgm:spPr>
        <a:xfrm>
          <a:off x="3276358" y="482389"/>
          <a:ext cx="3329111" cy="410418"/>
        </a:xfrm>
        <a:prstGeom prst="rect">
          <a:avLst/>
        </a:prstGeom>
      </dgm:spPr>
    </dgm:pt>
    <dgm:pt modelId="{EF80630D-05D5-433D-A962-332B0A303467}" type="pres">
      <dgm:prSet presAssocID="{872A5D95-A0DF-4671-B691-47C13D2DC726}" presName="desTx" presStyleLbl="alignAccFollowNode1" presStyleIdx="1" presStyleCnt="2" custScaleX="129546" custLinFactNeighborY="2475">
        <dgm:presLayoutVars>
          <dgm:bulletEnabled val="1"/>
        </dgm:presLayoutVars>
      </dgm:prSet>
      <dgm:spPr/>
    </dgm:pt>
  </dgm:ptLst>
  <dgm:cxnLst>
    <dgm:cxn modelId="{F9E3280D-37E7-42CF-8C94-C48D4536F52E}" srcId="{308D1BF7-6487-4E90-82C7-CCA896697D28}" destId="{F7D1DBEC-3D1F-4BA6-BB84-7392821BEE79}" srcOrd="0" destOrd="0" parTransId="{C3ABC983-277F-46A2-872D-1D5EE9BCD027}" sibTransId="{F473A8FD-C27E-4248-9B6A-993513CE5256}"/>
    <dgm:cxn modelId="{780E4613-E237-4A59-821A-C9CBF47651EF}" type="presOf" srcId="{73DC2447-09AB-48C5-AB9D-E0E4ADB79CD1}" destId="{EF80630D-05D5-433D-A962-332B0A303467}" srcOrd="0" destOrd="1" presId="urn:microsoft.com/office/officeart/2005/8/layout/hList1"/>
    <dgm:cxn modelId="{085B1F26-6478-4550-8392-C2034C2149E9}" srcId="{A0E283DE-42DE-4640-9E28-798D38A21C1D}" destId="{308D1BF7-6487-4E90-82C7-CCA896697D28}" srcOrd="0" destOrd="0" parTransId="{0D3C5CF4-AD70-4FA1-922E-ECA154D7294E}" sibTransId="{6176ABC1-2409-4AD8-B10F-9EC6D24084CD}"/>
    <dgm:cxn modelId="{3C24102B-18F2-43CA-87A6-40B85285CEA0}" type="presOf" srcId="{872A5D95-A0DF-4671-B691-47C13D2DC726}" destId="{4B173894-5716-4D75-B3C0-FBB6D997B01E}" srcOrd="0" destOrd="0" presId="urn:microsoft.com/office/officeart/2005/8/layout/hList1"/>
    <dgm:cxn modelId="{5C30092C-2F7D-417F-8B88-077BF7351A7A}" srcId="{308D1BF7-6487-4E90-82C7-CCA896697D28}" destId="{8DF65AB3-C815-49BD-B40C-45E252667F6A}" srcOrd="4" destOrd="0" parTransId="{5F344E3D-1712-4C68-8786-0F78B402C83A}" sibTransId="{54883830-4C76-4AC9-8B7C-F13752BFD088}"/>
    <dgm:cxn modelId="{14E08930-0DCF-44C4-8F0C-797DE6BD9198}" type="presOf" srcId="{2F39CD2E-2D1A-43A9-ABBC-50B3843F1692}" destId="{BD9EFE29-AA87-4638-92BF-06FA579251A3}" srcOrd="0" destOrd="1" presId="urn:microsoft.com/office/officeart/2005/8/layout/hList1"/>
    <dgm:cxn modelId="{F7AB1A3C-6E47-49BC-BEE1-1BB338EF281F}" type="presOf" srcId="{58CA1101-83EA-428D-A911-AE671F3A032A}" destId="{EF80630D-05D5-433D-A962-332B0A303467}" srcOrd="0" destOrd="2" presId="urn:microsoft.com/office/officeart/2005/8/layout/hList1"/>
    <dgm:cxn modelId="{AAF04C59-ABF2-43CF-B60B-FA6B6BCEB439}" srcId="{308D1BF7-6487-4E90-82C7-CCA896697D28}" destId="{F22AE033-3E29-474B-80EB-39A00141E69C}" srcOrd="3" destOrd="0" parTransId="{CFC570E3-1EC6-41CF-BF98-4399232EE5CC}" sibTransId="{D04C01B2-E977-4D92-A50A-C036D3B55B76}"/>
    <dgm:cxn modelId="{77BC965A-8A71-4B6F-A1BE-9239DFDF678A}" type="presOf" srcId="{F7D1DBEC-3D1F-4BA6-BB84-7392821BEE79}" destId="{BD9EFE29-AA87-4638-92BF-06FA579251A3}" srcOrd="0" destOrd="0" presId="urn:microsoft.com/office/officeart/2005/8/layout/hList1"/>
    <dgm:cxn modelId="{0CAA475B-84C2-4BEC-92D6-06709DC44D46}" type="presOf" srcId="{8DF65AB3-C815-49BD-B40C-45E252667F6A}" destId="{BD9EFE29-AA87-4638-92BF-06FA579251A3}" srcOrd="0" destOrd="4" presId="urn:microsoft.com/office/officeart/2005/8/layout/hList1"/>
    <dgm:cxn modelId="{5316C65B-330A-459F-A97F-200AD9B16697}" type="presOf" srcId="{308D1BF7-6487-4E90-82C7-CCA896697D28}" destId="{22373FD1-3925-41DC-B3E7-6C69A58C182A}" srcOrd="0" destOrd="0" presId="urn:microsoft.com/office/officeart/2005/8/layout/hList1"/>
    <dgm:cxn modelId="{7CD9C061-FE79-42FE-8134-D0E1B147B4AE}" type="presOf" srcId="{FAD69CF4-BFCB-413A-AABE-1B8EA69D2697}" destId="{EF80630D-05D5-433D-A962-332B0A303467}" srcOrd="0" destOrd="0" presId="urn:microsoft.com/office/officeart/2005/8/layout/hList1"/>
    <dgm:cxn modelId="{617F9178-1C26-47AF-9602-21B7DF6E848C}" srcId="{872A5D95-A0DF-4671-B691-47C13D2DC726}" destId="{73DC2447-09AB-48C5-AB9D-E0E4ADB79CD1}" srcOrd="1" destOrd="0" parTransId="{016A199C-3762-40BB-B1BB-8A4E22C0618E}" sibTransId="{B224B1A6-AD83-458D-BF2B-E847D80199FA}"/>
    <dgm:cxn modelId="{8F883091-43ED-47FB-BBBC-F7251A6C65EB}" srcId="{308D1BF7-6487-4E90-82C7-CCA896697D28}" destId="{40E528B5-6497-4B19-8941-8C644355B9C8}" srcOrd="2" destOrd="0" parTransId="{6185DE40-5735-4E12-A781-A2ECA217EA69}" sibTransId="{B6F42A8A-581F-4C8D-9890-77C2B9F3144D}"/>
    <dgm:cxn modelId="{26845094-D5D7-4096-BFD5-E835FEBDC27E}" srcId="{872A5D95-A0DF-4671-B691-47C13D2DC726}" destId="{FAD69CF4-BFCB-413A-AABE-1B8EA69D2697}" srcOrd="0" destOrd="0" parTransId="{440393E4-99FE-4CEE-879E-35BB21F77F61}" sibTransId="{1EEC583C-781B-4CD2-B71A-7727F13C03F0}"/>
    <dgm:cxn modelId="{D784DD96-C8B2-4979-A636-F0DBA645AC0C}" type="presOf" srcId="{A0E283DE-42DE-4640-9E28-798D38A21C1D}" destId="{24752D57-9C72-4921-BFE7-8DEA57A3B994}" srcOrd="0" destOrd="0" presId="urn:microsoft.com/office/officeart/2005/8/layout/hList1"/>
    <dgm:cxn modelId="{9774139E-D28F-4A92-AFA0-241DED9CF782}" srcId="{872A5D95-A0DF-4671-B691-47C13D2DC726}" destId="{58CA1101-83EA-428D-A911-AE671F3A032A}" srcOrd="2" destOrd="0" parTransId="{B36A63B4-99D0-465D-98DD-36EF033A79B8}" sibTransId="{647F3027-9E69-4D79-B985-C52392324B65}"/>
    <dgm:cxn modelId="{AF1D26C3-F7AE-46C4-A585-1B5191C68152}" type="presOf" srcId="{F22AE033-3E29-474B-80EB-39A00141E69C}" destId="{BD9EFE29-AA87-4638-92BF-06FA579251A3}" srcOrd="0" destOrd="3" presId="urn:microsoft.com/office/officeart/2005/8/layout/hList1"/>
    <dgm:cxn modelId="{4F1596DF-5AA2-4731-9A6A-A03DA3E501E5}" type="presOf" srcId="{40E528B5-6497-4B19-8941-8C644355B9C8}" destId="{BD9EFE29-AA87-4638-92BF-06FA579251A3}" srcOrd="0" destOrd="2" presId="urn:microsoft.com/office/officeart/2005/8/layout/hList1"/>
    <dgm:cxn modelId="{26B6FFE0-B78D-4AFF-BCC6-41B93A884CF4}" srcId="{308D1BF7-6487-4E90-82C7-CCA896697D28}" destId="{2F39CD2E-2D1A-43A9-ABBC-50B3843F1692}" srcOrd="1" destOrd="0" parTransId="{5B060E2D-5879-44EF-BC16-62DFAB0D79B1}" sibTransId="{6B7ED843-3154-48FB-8447-BA77D01399EC}"/>
    <dgm:cxn modelId="{15C89DEF-54B8-4443-AAAA-75B699AA1DD9}" srcId="{A0E283DE-42DE-4640-9E28-798D38A21C1D}" destId="{872A5D95-A0DF-4671-B691-47C13D2DC726}" srcOrd="1" destOrd="0" parTransId="{76DEEE3D-0317-40AA-9D35-33E3787DD1C3}" sibTransId="{0A9932FC-6C49-44D7-8010-E5C2CD4E9D91}"/>
    <dgm:cxn modelId="{03ADECB9-388F-4CA8-99A5-7388E255DAD5}" type="presParOf" srcId="{24752D57-9C72-4921-BFE7-8DEA57A3B994}" destId="{B84E34FB-B050-4409-8FC4-4882E2DE804B}" srcOrd="0" destOrd="0" presId="urn:microsoft.com/office/officeart/2005/8/layout/hList1"/>
    <dgm:cxn modelId="{B9608149-DD41-450E-A42B-258B2BC887D7}" type="presParOf" srcId="{B84E34FB-B050-4409-8FC4-4882E2DE804B}" destId="{22373FD1-3925-41DC-B3E7-6C69A58C182A}" srcOrd="0" destOrd="0" presId="urn:microsoft.com/office/officeart/2005/8/layout/hList1"/>
    <dgm:cxn modelId="{B0810460-F527-42C0-A7E8-C877C75CE32A}" type="presParOf" srcId="{B84E34FB-B050-4409-8FC4-4882E2DE804B}" destId="{BD9EFE29-AA87-4638-92BF-06FA579251A3}" srcOrd="1" destOrd="0" presId="urn:microsoft.com/office/officeart/2005/8/layout/hList1"/>
    <dgm:cxn modelId="{500C4145-26C2-429E-ABBB-D594F684FF18}" type="presParOf" srcId="{24752D57-9C72-4921-BFE7-8DEA57A3B994}" destId="{E482DCF4-C3A8-46A5-8D95-59A827012D06}" srcOrd="1" destOrd="0" presId="urn:microsoft.com/office/officeart/2005/8/layout/hList1"/>
    <dgm:cxn modelId="{5A62CDED-07A1-46F7-A2F5-B4ECAE8F39B1}" type="presParOf" srcId="{24752D57-9C72-4921-BFE7-8DEA57A3B994}" destId="{488D4F68-2058-4B13-88B6-767F53DE4446}" srcOrd="2" destOrd="0" presId="urn:microsoft.com/office/officeart/2005/8/layout/hList1"/>
    <dgm:cxn modelId="{9D369C73-A60E-4AC8-9DA9-1C672D31B50B}" type="presParOf" srcId="{488D4F68-2058-4B13-88B6-767F53DE4446}" destId="{4B173894-5716-4D75-B3C0-FBB6D997B01E}" srcOrd="0" destOrd="0" presId="urn:microsoft.com/office/officeart/2005/8/layout/hList1"/>
    <dgm:cxn modelId="{0FF6773E-CED7-4985-B9E5-61E965DEE968}" type="presParOf" srcId="{488D4F68-2058-4B13-88B6-767F53DE4446}" destId="{EF80630D-05D5-433D-A962-332B0A30346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EB50B6-B577-442A-8D5C-45508F26FE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FD8EF5FC-FB46-41C8-B4FE-F188200541A3}">
      <dgm:prSet custT="1"/>
      <dgm:spPr>
        <a:xfrm>
          <a:off x="4848426" y="195783"/>
          <a:ext cx="4310514" cy="2327952"/>
        </a:xfrm>
        <a:prstGeom prst="roundRect">
          <a:avLst/>
        </a:prstGeom>
        <a:noFill/>
        <a:ln w="19050" cap="flat" cmpd="sng" algn="ctr">
          <a:solidFill>
            <a:srgbClr val="00A160"/>
          </a:solidFill>
          <a:prstDash val="dash"/>
          <a:miter lim="800000"/>
        </a:ln>
        <a:effectLst/>
      </dgm:spPr>
      <dgm:t>
        <a:bodyPr/>
        <a:lstStyle/>
        <a:p>
          <a:pPr>
            <a:buNone/>
          </a:pPr>
          <a:r>
            <a:rPr lang="en-US" sz="1800" baseline="0" noProof="0" dirty="0">
              <a:solidFill>
                <a:sysClr val="windowText" lastClr="000000"/>
              </a:solidFill>
              <a:latin typeface="Gill Sans MT" panose="020B0502020104020203" pitchFamily="34" charset="0"/>
              <a:ea typeface="+mn-ea"/>
              <a:cs typeface="+mn-cs"/>
            </a:rPr>
            <a:t>The member or member’s representative, along with his/her primary care physician (PCP), are the ICT.</a:t>
          </a:r>
        </a:p>
      </dgm:t>
    </dgm:pt>
    <dgm:pt modelId="{B5A36D11-2FD4-43E3-AB68-B1789017310A}" type="parTrans" cxnId="{32E35231-F50A-4E99-A3AE-8B2DA1388E40}">
      <dgm:prSet/>
      <dgm:spPr/>
      <dgm:t>
        <a:bodyPr/>
        <a:lstStyle/>
        <a:p>
          <a:endParaRPr lang="es-ES"/>
        </a:p>
      </dgm:t>
    </dgm:pt>
    <dgm:pt modelId="{896B0763-FC48-4C19-B06D-CD49157FD455}" type="sibTrans" cxnId="{32E35231-F50A-4E99-A3AE-8B2DA1388E40}">
      <dgm:prSet/>
      <dgm:spPr/>
      <dgm:t>
        <a:bodyPr/>
        <a:lstStyle/>
        <a:p>
          <a:endParaRPr lang="es-ES"/>
        </a:p>
      </dgm:t>
    </dgm:pt>
    <dgm:pt modelId="{3D56435F-4654-400E-A18D-E13FD3047E58}">
      <dgm:prSet custT="1"/>
      <dgm:spPr>
        <a:xfrm>
          <a:off x="9939541" y="214081"/>
          <a:ext cx="4314859" cy="2327952"/>
        </a:xfrm>
        <a:prstGeom prst="roundRect">
          <a:avLst/>
        </a:prstGeom>
        <a:noFill/>
        <a:ln w="19050" cap="flat" cmpd="sng" algn="ctr">
          <a:solidFill>
            <a:srgbClr val="96C93E"/>
          </a:solidFill>
          <a:prstDash val="solid"/>
          <a:miter lim="800000"/>
        </a:ln>
        <a:effectLst/>
      </dgm:spPr>
      <dgm:t>
        <a:bodyPr/>
        <a:lstStyle/>
        <a:p>
          <a:pPr>
            <a:buNone/>
          </a:pPr>
          <a:r>
            <a:rPr lang="en-US" sz="1800" baseline="0" noProof="0" dirty="0">
              <a:solidFill>
                <a:sysClr val="windowText" lastClr="000000"/>
              </a:solidFill>
              <a:latin typeface="Gill Sans MT" panose="020B0502020104020203" pitchFamily="34" charset="0"/>
              <a:ea typeface="+mn-ea"/>
              <a:cs typeface="+mn-cs"/>
            </a:rPr>
            <a:t>In addition to the member and family/caregivers and the member’s PCP, other team members may be added from the various disciplines that deliver or coordinate services that address specific chronic care needs. </a:t>
          </a:r>
        </a:p>
      </dgm:t>
    </dgm:pt>
    <dgm:pt modelId="{DCD888B8-528E-44D5-A802-AF63EBBAFB0B}" type="parTrans" cxnId="{9CBF9CDE-C8B0-4738-8FC0-9A603E5E9A90}">
      <dgm:prSet/>
      <dgm:spPr/>
      <dgm:t>
        <a:bodyPr/>
        <a:lstStyle/>
        <a:p>
          <a:endParaRPr lang="es-ES"/>
        </a:p>
      </dgm:t>
    </dgm:pt>
    <dgm:pt modelId="{E10F4BC3-327A-430C-8493-70435D2EBA6C}" type="sibTrans" cxnId="{9CBF9CDE-C8B0-4738-8FC0-9A603E5E9A90}">
      <dgm:prSet/>
      <dgm:spPr/>
      <dgm:t>
        <a:bodyPr/>
        <a:lstStyle/>
        <a:p>
          <a:endParaRPr lang="es-ES"/>
        </a:p>
      </dgm:t>
    </dgm:pt>
    <dgm:pt modelId="{B6382602-5147-4FE3-A75B-66059A5EEBCA}">
      <dgm:prSet custT="1"/>
      <dgm:spPr>
        <a:xfrm>
          <a:off x="10042553" y="2699775"/>
          <a:ext cx="4251151" cy="2327952"/>
        </a:xfrm>
        <a:prstGeom prst="roundRect">
          <a:avLst/>
        </a:prstGeom>
        <a:noFill/>
        <a:ln w="19050" cap="flat" cmpd="sng" algn="ctr">
          <a:solidFill>
            <a:srgbClr val="00A160"/>
          </a:solidFill>
          <a:prstDash val="dash"/>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800" kern="1200" baseline="0" noProof="0" dirty="0">
              <a:solidFill>
                <a:prstClr val="black"/>
              </a:solidFill>
              <a:latin typeface="Gill Sans MT" panose="020B0502020104020203" pitchFamily="34" charset="0"/>
              <a:ea typeface="+mn-ea"/>
              <a:cs typeface="+mn-cs"/>
            </a:rPr>
            <a:t>Considering the medical, functional, cognitive, psychosocial, and behavioral health needs of members, MCS Classicare uses an integrated approach to care coordination that may incorporate the following: the MCS Care Management team, various components of the provider's network, as well as programs and resources available in the community. </a:t>
          </a:r>
        </a:p>
      </dgm:t>
    </dgm:pt>
    <dgm:pt modelId="{FA29DD37-50E3-47F5-8128-94DD53EFA04A}" type="parTrans" cxnId="{E2BF54DF-8435-46B0-B85A-870FFA498270}">
      <dgm:prSet/>
      <dgm:spPr/>
      <dgm:t>
        <a:bodyPr/>
        <a:lstStyle/>
        <a:p>
          <a:endParaRPr lang="es-ES"/>
        </a:p>
      </dgm:t>
    </dgm:pt>
    <dgm:pt modelId="{17E80D6C-C563-4679-8858-60F6656AE252}" type="sibTrans" cxnId="{E2BF54DF-8435-46B0-B85A-870FFA498270}">
      <dgm:prSet/>
      <dgm:spPr/>
      <dgm:t>
        <a:bodyPr/>
        <a:lstStyle/>
        <a:p>
          <a:endParaRPr lang="es-ES"/>
        </a:p>
      </dgm:t>
    </dgm:pt>
    <dgm:pt modelId="{3C56C321-2308-4212-A6A4-3131E123645A}">
      <dgm:prSet custT="1"/>
      <dgm:spPr>
        <a:xfrm>
          <a:off x="4824371" y="2719532"/>
          <a:ext cx="4380274" cy="2327952"/>
        </a:xfrm>
        <a:prstGeom prst="roundRect">
          <a:avLst/>
        </a:prstGeom>
        <a:noFill/>
        <a:ln w="19050" cap="flat" cmpd="sng" algn="ctr">
          <a:solidFill>
            <a:srgbClr val="96C93E"/>
          </a:solidFill>
          <a:prstDash val="solid"/>
          <a:miter lim="800000"/>
        </a:ln>
        <a:effectLst/>
      </dgm:spPr>
      <dgm:t>
        <a:bodyPr/>
        <a:lstStyle/>
        <a:p>
          <a:pPr>
            <a:buNone/>
          </a:pPr>
          <a:r>
            <a:rPr lang="en-US" sz="1800" baseline="0" noProof="0" dirty="0">
              <a:solidFill>
                <a:sysClr val="windowText" lastClr="000000"/>
              </a:solidFill>
              <a:latin typeface="Gill Sans MT" panose="020B0502020104020203" pitchFamily="34" charset="0"/>
              <a:ea typeface="+mn-ea"/>
              <a:cs typeface="+mn-cs"/>
            </a:rPr>
            <a:t>The ICT is responsible for developing an ICP that includes measurable goals/objectives, measurable outcomes, as well as all appropriate services for the member based upon assessments, discussions with the member, recommendations by Care Management or any input from providers as applicable. </a:t>
          </a:r>
        </a:p>
      </dgm:t>
    </dgm:pt>
    <dgm:pt modelId="{A4E13CB7-07CD-43B6-BA92-0DA58FDAFE5C}" type="parTrans" cxnId="{468FB39F-58C3-4B77-8D6F-DBF582FFE182}">
      <dgm:prSet/>
      <dgm:spPr/>
      <dgm:t>
        <a:bodyPr/>
        <a:lstStyle/>
        <a:p>
          <a:endParaRPr lang="es-ES"/>
        </a:p>
      </dgm:t>
    </dgm:pt>
    <dgm:pt modelId="{DC3B28D0-59AD-4289-8787-055BFAB9F269}" type="sibTrans" cxnId="{468FB39F-58C3-4B77-8D6F-DBF582FFE182}">
      <dgm:prSet/>
      <dgm:spPr/>
      <dgm:t>
        <a:bodyPr/>
        <a:lstStyle/>
        <a:p>
          <a:endParaRPr lang="es-ES"/>
        </a:p>
      </dgm:t>
    </dgm:pt>
    <dgm:pt modelId="{2A2C96C0-B052-45C5-A70D-099E902980DD}" type="pres">
      <dgm:prSet presAssocID="{0EEB50B6-B577-442A-8D5C-45508F26FE3B}" presName="diagram" presStyleCnt="0">
        <dgm:presLayoutVars>
          <dgm:dir/>
          <dgm:resizeHandles val="exact"/>
        </dgm:presLayoutVars>
      </dgm:prSet>
      <dgm:spPr/>
    </dgm:pt>
    <dgm:pt modelId="{072D934A-1A8F-44C5-B6CB-CAA4359BEF54}" type="pres">
      <dgm:prSet presAssocID="{FD8EF5FC-FB46-41C8-B4FE-F188200541A3}" presName="node" presStyleLbl="node1" presStyleIdx="0" presStyleCnt="4" custScaleX="111098" custLinFactX="10211" custLinFactNeighborX="100000" custLinFactNeighborY="8333">
        <dgm:presLayoutVars>
          <dgm:bulletEnabled val="1"/>
        </dgm:presLayoutVars>
      </dgm:prSet>
      <dgm:spPr>
        <a:prstGeom prst="roundRect">
          <a:avLst/>
        </a:prstGeom>
      </dgm:spPr>
    </dgm:pt>
    <dgm:pt modelId="{B6168C0C-649F-404B-B9AA-183CE6D9BEC7}" type="pres">
      <dgm:prSet presAssocID="{896B0763-FC48-4C19-B06D-CD49157FD455}" presName="sibTrans" presStyleCnt="0"/>
      <dgm:spPr/>
    </dgm:pt>
    <dgm:pt modelId="{9CBA60B6-76C5-4405-BE45-A77DE33D9B34}" type="pres">
      <dgm:prSet presAssocID="{3D56435F-4654-400E-A18D-E13FD3047E58}" presName="node" presStyleLbl="node1" presStyleIdx="1" presStyleCnt="4" custScaleX="111210" custLinFactX="20330" custLinFactNeighborX="100000" custLinFactNeighborY="9119">
        <dgm:presLayoutVars>
          <dgm:bulletEnabled val="1"/>
        </dgm:presLayoutVars>
      </dgm:prSet>
      <dgm:spPr>
        <a:prstGeom prst="roundRect">
          <a:avLst/>
        </a:prstGeom>
      </dgm:spPr>
    </dgm:pt>
    <dgm:pt modelId="{65C27A5D-DE6B-4C45-832D-F243B7DA0C20}" type="pres">
      <dgm:prSet presAssocID="{E10F4BC3-327A-430C-8493-70435D2EBA6C}" presName="sibTrans" presStyleCnt="0"/>
      <dgm:spPr/>
    </dgm:pt>
    <dgm:pt modelId="{DBAD740E-CF30-4257-AB37-97996860417C}" type="pres">
      <dgm:prSet presAssocID="{B6382602-5147-4FE3-A75B-66059A5EEBCA}" presName="node" presStyleLbl="node1" presStyleIdx="2" presStyleCnt="4" custScaleX="109568" custLinFactY="15895" custLinFactNeighborX="1775" custLinFactNeighborY="100000">
        <dgm:presLayoutVars>
          <dgm:bulletEnabled val="1"/>
        </dgm:presLayoutVars>
      </dgm:prSet>
      <dgm:spPr>
        <a:xfrm>
          <a:off x="7714004" y="2107224"/>
          <a:ext cx="3029630" cy="1817778"/>
        </a:xfrm>
        <a:prstGeom prst="roundRect">
          <a:avLst/>
        </a:prstGeom>
      </dgm:spPr>
    </dgm:pt>
    <dgm:pt modelId="{4956D5E8-E386-4C15-B13E-EF358F3C44C0}" type="pres">
      <dgm:prSet presAssocID="{17E80D6C-C563-4679-8858-60F6656AE252}" presName="sibTrans" presStyleCnt="0"/>
      <dgm:spPr/>
    </dgm:pt>
    <dgm:pt modelId="{7131CC02-9DC7-4B10-B4FA-BE9C1B6E71A3}" type="pres">
      <dgm:prSet presAssocID="{3C56C321-2308-4212-A6A4-3131E123645A}" presName="node" presStyleLbl="node1" presStyleIdx="3" presStyleCnt="4" custScaleX="112896" custLinFactNeighborX="-9899" custLinFactNeighborY="77">
        <dgm:presLayoutVars>
          <dgm:bulletEnabled val="1"/>
        </dgm:presLayoutVars>
      </dgm:prSet>
      <dgm:spPr>
        <a:prstGeom prst="roundRect">
          <a:avLst/>
        </a:prstGeom>
      </dgm:spPr>
    </dgm:pt>
  </dgm:ptLst>
  <dgm:cxnLst>
    <dgm:cxn modelId="{FD78C112-43EE-4E72-9E55-1EE50D54F1D6}" type="presOf" srcId="{B6382602-5147-4FE3-A75B-66059A5EEBCA}" destId="{DBAD740E-CF30-4257-AB37-97996860417C}" srcOrd="0" destOrd="0" presId="urn:microsoft.com/office/officeart/2005/8/layout/default"/>
    <dgm:cxn modelId="{DD72D82C-FE9A-48D9-8428-D6B9F222A469}" type="presOf" srcId="{0EEB50B6-B577-442A-8D5C-45508F26FE3B}" destId="{2A2C96C0-B052-45C5-A70D-099E902980DD}" srcOrd="0" destOrd="0" presId="urn:microsoft.com/office/officeart/2005/8/layout/default"/>
    <dgm:cxn modelId="{32E35231-F50A-4E99-A3AE-8B2DA1388E40}" srcId="{0EEB50B6-B577-442A-8D5C-45508F26FE3B}" destId="{FD8EF5FC-FB46-41C8-B4FE-F188200541A3}" srcOrd="0" destOrd="0" parTransId="{B5A36D11-2FD4-43E3-AB68-B1789017310A}" sibTransId="{896B0763-FC48-4C19-B06D-CD49157FD455}"/>
    <dgm:cxn modelId="{BC60C072-A71F-4366-BBAB-71A382F05052}" type="presOf" srcId="{3D56435F-4654-400E-A18D-E13FD3047E58}" destId="{9CBA60B6-76C5-4405-BE45-A77DE33D9B34}" srcOrd="0" destOrd="0" presId="urn:microsoft.com/office/officeart/2005/8/layout/default"/>
    <dgm:cxn modelId="{8E950C78-0A98-41AE-B8D4-8345D9451023}" type="presOf" srcId="{3C56C321-2308-4212-A6A4-3131E123645A}" destId="{7131CC02-9DC7-4B10-B4FA-BE9C1B6E71A3}" srcOrd="0" destOrd="0" presId="urn:microsoft.com/office/officeart/2005/8/layout/default"/>
    <dgm:cxn modelId="{468FB39F-58C3-4B77-8D6F-DBF582FFE182}" srcId="{0EEB50B6-B577-442A-8D5C-45508F26FE3B}" destId="{3C56C321-2308-4212-A6A4-3131E123645A}" srcOrd="3" destOrd="0" parTransId="{A4E13CB7-07CD-43B6-BA92-0DA58FDAFE5C}" sibTransId="{DC3B28D0-59AD-4289-8787-055BFAB9F269}"/>
    <dgm:cxn modelId="{5EF92DBB-3B39-4190-A14B-4BD6F7A9F102}" type="presOf" srcId="{FD8EF5FC-FB46-41C8-B4FE-F188200541A3}" destId="{072D934A-1A8F-44C5-B6CB-CAA4359BEF54}" srcOrd="0" destOrd="0" presId="urn:microsoft.com/office/officeart/2005/8/layout/default"/>
    <dgm:cxn modelId="{9CBF9CDE-C8B0-4738-8FC0-9A603E5E9A90}" srcId="{0EEB50B6-B577-442A-8D5C-45508F26FE3B}" destId="{3D56435F-4654-400E-A18D-E13FD3047E58}" srcOrd="1" destOrd="0" parTransId="{DCD888B8-528E-44D5-A802-AF63EBBAFB0B}" sibTransId="{E10F4BC3-327A-430C-8493-70435D2EBA6C}"/>
    <dgm:cxn modelId="{E2BF54DF-8435-46B0-B85A-870FFA498270}" srcId="{0EEB50B6-B577-442A-8D5C-45508F26FE3B}" destId="{B6382602-5147-4FE3-A75B-66059A5EEBCA}" srcOrd="2" destOrd="0" parTransId="{FA29DD37-50E3-47F5-8128-94DD53EFA04A}" sibTransId="{17E80D6C-C563-4679-8858-60F6656AE252}"/>
    <dgm:cxn modelId="{78606A55-82BE-45DB-8967-72A0F7F21F12}" type="presParOf" srcId="{2A2C96C0-B052-45C5-A70D-099E902980DD}" destId="{072D934A-1A8F-44C5-B6CB-CAA4359BEF54}" srcOrd="0" destOrd="0" presId="urn:microsoft.com/office/officeart/2005/8/layout/default"/>
    <dgm:cxn modelId="{1421DA92-7572-4722-9047-9B369910269E}" type="presParOf" srcId="{2A2C96C0-B052-45C5-A70D-099E902980DD}" destId="{B6168C0C-649F-404B-B9AA-183CE6D9BEC7}" srcOrd="1" destOrd="0" presId="urn:microsoft.com/office/officeart/2005/8/layout/default"/>
    <dgm:cxn modelId="{9FF2DCFC-F52B-4789-A29D-CFAC321F47A9}" type="presParOf" srcId="{2A2C96C0-B052-45C5-A70D-099E902980DD}" destId="{9CBA60B6-76C5-4405-BE45-A77DE33D9B34}" srcOrd="2" destOrd="0" presId="urn:microsoft.com/office/officeart/2005/8/layout/default"/>
    <dgm:cxn modelId="{6795D4B5-64BE-433A-AFD6-DC74BE4DE9B5}" type="presParOf" srcId="{2A2C96C0-B052-45C5-A70D-099E902980DD}" destId="{65C27A5D-DE6B-4C45-832D-F243B7DA0C20}" srcOrd="3" destOrd="0" presId="urn:microsoft.com/office/officeart/2005/8/layout/default"/>
    <dgm:cxn modelId="{A5314FA5-EEFF-44A9-B90C-A1F227CF5EF0}" type="presParOf" srcId="{2A2C96C0-B052-45C5-A70D-099E902980DD}" destId="{DBAD740E-CF30-4257-AB37-97996860417C}" srcOrd="4" destOrd="0" presId="urn:microsoft.com/office/officeart/2005/8/layout/default"/>
    <dgm:cxn modelId="{81420AFE-295D-4846-88F6-EBB5120E8661}" type="presParOf" srcId="{2A2C96C0-B052-45C5-A70D-099E902980DD}" destId="{4956D5E8-E386-4C15-B13E-EF358F3C44C0}" srcOrd="5" destOrd="0" presId="urn:microsoft.com/office/officeart/2005/8/layout/default"/>
    <dgm:cxn modelId="{1F3529D2-296D-4CD3-AF10-9E07D881528E}" type="presParOf" srcId="{2A2C96C0-B052-45C5-A70D-099E902980DD}" destId="{7131CC02-9DC7-4B10-B4FA-BE9C1B6E71A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920894-28A9-4932-8A11-BBD2D69AFFEB}"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s-PR"/>
        </a:p>
      </dgm:t>
    </dgm:pt>
    <dgm:pt modelId="{B7585CA8-020E-4125-8C95-FEB1FE56AA78}">
      <dgm:prSet custT="1"/>
      <dgm:spPr>
        <a:solidFill>
          <a:srgbClr val="96C9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noProof="0" dirty="0">
              <a:solidFill>
                <a:schemeClr val="tx1"/>
              </a:solidFill>
              <a:latin typeface="Gill Sans MT" panose="020B0502020104020203" pitchFamily="34" charset="0"/>
            </a:rPr>
            <a:t>Care transition to a lower level: </a:t>
          </a:r>
        </a:p>
      </dgm:t>
    </dgm:pt>
    <dgm:pt modelId="{E1893854-3646-4290-812D-6307E0D0685D}" type="parTrans" cxnId="{BCC5E397-0D99-41C1-8998-71A0209AF0B9}">
      <dgm:prSet/>
      <dgm:spPr/>
      <dgm:t>
        <a:bodyPr/>
        <a:lstStyle/>
        <a:p>
          <a:endParaRPr lang="es-PR">
            <a:latin typeface="Gill Sans MT" panose="020B0502020104020203" pitchFamily="34" charset="0"/>
          </a:endParaRPr>
        </a:p>
      </dgm:t>
    </dgm:pt>
    <dgm:pt modelId="{5D817BEA-F12C-48F4-B20B-4DA8370F23A1}" type="sibTrans" cxnId="{BCC5E397-0D99-41C1-8998-71A0209AF0B9}">
      <dgm:prSet/>
      <dgm:spPr/>
      <dgm:t>
        <a:bodyPr/>
        <a:lstStyle/>
        <a:p>
          <a:endParaRPr lang="es-PR">
            <a:latin typeface="Gill Sans MT" panose="020B0502020104020203" pitchFamily="34" charset="0"/>
          </a:endParaRPr>
        </a:p>
      </dgm:t>
    </dgm:pt>
    <dgm:pt modelId="{E9224EFA-0048-43BE-BDC7-13EADA49D047}">
      <dgm:prSet custT="1"/>
      <dgm:spPr>
        <a:solidFill>
          <a:srgbClr val="FFFFFF">
            <a:alpha val="90000"/>
          </a:srgbClr>
        </a:solidFill>
        <a:ln>
          <a:solidFill>
            <a:srgbClr val="96C93E">
              <a:alpha val="90000"/>
            </a:srgbClr>
          </a:solidFill>
        </a:ln>
      </dgm:spPr>
      <dgm:t>
        <a:bodyPr/>
        <a:lstStyle/>
        <a:p>
          <a:r>
            <a:rPr lang="en-US" sz="1800" noProof="0" dirty="0">
              <a:solidFill>
                <a:schemeClr val="tx1"/>
              </a:solidFill>
              <a:latin typeface="Gill Sans MT" panose="020B0502020104020203" pitchFamily="34" charset="0"/>
            </a:rPr>
            <a:t>Example: from the hospital setting to a rehab facility and then to the member’s home.</a:t>
          </a:r>
          <a:endParaRPr lang="en-US" sz="1800" noProof="0" dirty="0">
            <a:latin typeface="Gill Sans MT" panose="020B0502020104020203" pitchFamily="34" charset="0"/>
          </a:endParaRPr>
        </a:p>
      </dgm:t>
    </dgm:pt>
    <dgm:pt modelId="{FDB6A2A3-0886-45E9-8435-C8D0EBED2EA0}" type="parTrans" cxnId="{B3D0BF36-BCF9-453D-97BD-8BF9AC01F0BA}">
      <dgm:prSet/>
      <dgm:spPr/>
      <dgm:t>
        <a:bodyPr/>
        <a:lstStyle/>
        <a:p>
          <a:endParaRPr lang="es-PR">
            <a:latin typeface="Gill Sans MT" panose="020B0502020104020203" pitchFamily="34" charset="0"/>
          </a:endParaRPr>
        </a:p>
      </dgm:t>
    </dgm:pt>
    <dgm:pt modelId="{00D4D584-95AB-42A6-8351-118B38089839}" type="sibTrans" cxnId="{B3D0BF36-BCF9-453D-97BD-8BF9AC01F0BA}">
      <dgm:prSet/>
      <dgm:spPr/>
      <dgm:t>
        <a:bodyPr/>
        <a:lstStyle/>
        <a:p>
          <a:endParaRPr lang="es-PR">
            <a:latin typeface="Gill Sans MT" panose="020B0502020104020203" pitchFamily="34" charset="0"/>
          </a:endParaRPr>
        </a:p>
      </dgm:t>
    </dgm:pt>
    <dgm:pt modelId="{ADC97306-97E1-420B-857F-2975BF26FF23}">
      <dgm:prSet custT="1"/>
      <dgm:spPr>
        <a:solidFill>
          <a:srgbClr val="0054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noProof="0" dirty="0">
              <a:solidFill>
                <a:srgbClr val="C6E5CE"/>
              </a:solidFill>
              <a:latin typeface="Gill Sans MT" panose="020B0502020104020203" pitchFamily="34" charset="0"/>
            </a:rPr>
            <a:t>Care transition to increase level: </a:t>
          </a:r>
        </a:p>
      </dgm:t>
    </dgm:pt>
    <dgm:pt modelId="{039A7534-7C0C-4C20-A3A1-C6F0D9F7C9B7}" type="parTrans" cxnId="{F85BAA2F-6700-4EDC-AF64-005DE6547B14}">
      <dgm:prSet/>
      <dgm:spPr/>
      <dgm:t>
        <a:bodyPr/>
        <a:lstStyle/>
        <a:p>
          <a:endParaRPr lang="es-PR">
            <a:latin typeface="Gill Sans MT" panose="020B0502020104020203" pitchFamily="34" charset="0"/>
          </a:endParaRPr>
        </a:p>
      </dgm:t>
    </dgm:pt>
    <dgm:pt modelId="{4BE24688-5E32-4037-8AD9-41C5ACF93D78}" type="sibTrans" cxnId="{F85BAA2F-6700-4EDC-AF64-005DE6547B14}">
      <dgm:prSet/>
      <dgm:spPr/>
      <dgm:t>
        <a:bodyPr/>
        <a:lstStyle/>
        <a:p>
          <a:endParaRPr lang="es-PR">
            <a:latin typeface="Gill Sans MT" panose="020B0502020104020203" pitchFamily="34" charset="0"/>
          </a:endParaRPr>
        </a:p>
      </dgm:t>
    </dgm:pt>
    <dgm:pt modelId="{95998643-F2CB-439B-A51A-B7465509E6FB}">
      <dgm:prSet custT="1"/>
      <dgm:spPr>
        <a:solidFill>
          <a:srgbClr val="FFFFFF">
            <a:alpha val="90000"/>
          </a:srgbClr>
        </a:solidFill>
        <a:ln>
          <a:solidFill>
            <a:srgbClr val="96C93E">
              <a:alpha val="90000"/>
            </a:srgbClr>
          </a:solidFill>
        </a:ln>
      </dgm:spPr>
      <dgm:t>
        <a:bodyPr/>
        <a:lstStyle/>
        <a:p>
          <a:r>
            <a:rPr lang="en-US" sz="1800" noProof="0" dirty="0">
              <a:latin typeface="Gill Sans MT" panose="020B0502020104020203" pitchFamily="34" charset="0"/>
            </a:rPr>
            <a:t>Example: from the member’s home to a hospital setting</a:t>
          </a:r>
        </a:p>
      </dgm:t>
    </dgm:pt>
    <dgm:pt modelId="{CF04B797-399F-4003-B69C-C244E535F808}" type="parTrans" cxnId="{3DB13961-A347-4D62-99E1-AC6A1B276B42}">
      <dgm:prSet/>
      <dgm:spPr/>
      <dgm:t>
        <a:bodyPr/>
        <a:lstStyle/>
        <a:p>
          <a:endParaRPr lang="es-PR">
            <a:latin typeface="Gill Sans MT" panose="020B0502020104020203" pitchFamily="34" charset="0"/>
          </a:endParaRPr>
        </a:p>
      </dgm:t>
    </dgm:pt>
    <dgm:pt modelId="{764D44A9-ACBE-4AFB-BB42-52B475F11734}" type="sibTrans" cxnId="{3DB13961-A347-4D62-99E1-AC6A1B276B42}">
      <dgm:prSet/>
      <dgm:spPr/>
      <dgm:t>
        <a:bodyPr/>
        <a:lstStyle/>
        <a:p>
          <a:endParaRPr lang="es-PR">
            <a:latin typeface="Gill Sans MT" panose="020B0502020104020203" pitchFamily="34" charset="0"/>
          </a:endParaRPr>
        </a:p>
      </dgm:t>
    </dgm:pt>
    <dgm:pt modelId="{8F75964C-2C96-490C-9407-BEF4B6234D56}" type="pres">
      <dgm:prSet presAssocID="{DA920894-28A9-4932-8A11-BBD2D69AFFEB}" presName="Name0" presStyleCnt="0">
        <dgm:presLayoutVars>
          <dgm:dir/>
          <dgm:animLvl val="lvl"/>
          <dgm:resizeHandles val="exact"/>
        </dgm:presLayoutVars>
      </dgm:prSet>
      <dgm:spPr/>
    </dgm:pt>
    <dgm:pt modelId="{D5D288DC-74F3-473A-A048-8DCB0B9CFC2E}" type="pres">
      <dgm:prSet presAssocID="{B7585CA8-020E-4125-8C95-FEB1FE56AA78}" presName="composite" presStyleCnt="0"/>
      <dgm:spPr/>
    </dgm:pt>
    <dgm:pt modelId="{901DB1A8-5BED-4151-9D40-81FC21DD132E}" type="pres">
      <dgm:prSet presAssocID="{B7585CA8-020E-4125-8C95-FEB1FE56AA78}" presName="parTx" presStyleLbl="alignNode1" presStyleIdx="0" presStyleCnt="2">
        <dgm:presLayoutVars>
          <dgm:chMax val="0"/>
          <dgm:chPref val="0"/>
          <dgm:bulletEnabled val="1"/>
        </dgm:presLayoutVars>
      </dgm:prSet>
      <dgm:spPr/>
    </dgm:pt>
    <dgm:pt modelId="{5AFFEA60-F81A-48AE-85FF-EF971553B2BC}" type="pres">
      <dgm:prSet presAssocID="{B7585CA8-020E-4125-8C95-FEB1FE56AA78}" presName="desTx" presStyleLbl="alignAccFollowNode1" presStyleIdx="0" presStyleCnt="2">
        <dgm:presLayoutVars>
          <dgm:bulletEnabled val="1"/>
        </dgm:presLayoutVars>
      </dgm:prSet>
      <dgm:spPr>
        <a:prstGeom prst="round2SameRect">
          <a:avLst/>
        </a:prstGeom>
      </dgm:spPr>
    </dgm:pt>
    <dgm:pt modelId="{6E71F5B3-B55C-44C2-9811-C4AE9AB4AAC3}" type="pres">
      <dgm:prSet presAssocID="{5D817BEA-F12C-48F4-B20B-4DA8370F23A1}" presName="space" presStyleCnt="0"/>
      <dgm:spPr/>
    </dgm:pt>
    <dgm:pt modelId="{0A8C7D1C-3B43-4414-B0CC-8E828AB67ECE}" type="pres">
      <dgm:prSet presAssocID="{ADC97306-97E1-420B-857F-2975BF26FF23}" presName="composite" presStyleCnt="0"/>
      <dgm:spPr/>
    </dgm:pt>
    <dgm:pt modelId="{54DFC48D-3F11-4D22-9B02-EBE904B500FE}" type="pres">
      <dgm:prSet presAssocID="{ADC97306-97E1-420B-857F-2975BF26FF23}" presName="parTx" presStyleLbl="alignNode1" presStyleIdx="1" presStyleCnt="2">
        <dgm:presLayoutVars>
          <dgm:chMax val="0"/>
          <dgm:chPref val="0"/>
          <dgm:bulletEnabled val="1"/>
        </dgm:presLayoutVars>
      </dgm:prSet>
      <dgm:spPr/>
    </dgm:pt>
    <dgm:pt modelId="{A1F72E88-6A0A-448C-8665-C3F636298951}" type="pres">
      <dgm:prSet presAssocID="{ADC97306-97E1-420B-857F-2975BF26FF23}" presName="desTx" presStyleLbl="alignAccFollowNode1" presStyleIdx="1" presStyleCnt="2">
        <dgm:presLayoutVars>
          <dgm:bulletEnabled val="1"/>
        </dgm:presLayoutVars>
      </dgm:prSet>
      <dgm:spPr>
        <a:prstGeom prst="round2SameRect">
          <a:avLst/>
        </a:prstGeom>
      </dgm:spPr>
    </dgm:pt>
  </dgm:ptLst>
  <dgm:cxnLst>
    <dgm:cxn modelId="{F85BAA2F-6700-4EDC-AF64-005DE6547B14}" srcId="{DA920894-28A9-4932-8A11-BBD2D69AFFEB}" destId="{ADC97306-97E1-420B-857F-2975BF26FF23}" srcOrd="1" destOrd="0" parTransId="{039A7534-7C0C-4C20-A3A1-C6F0D9F7C9B7}" sibTransId="{4BE24688-5E32-4037-8AD9-41C5ACF93D78}"/>
    <dgm:cxn modelId="{B3D0BF36-BCF9-453D-97BD-8BF9AC01F0BA}" srcId="{B7585CA8-020E-4125-8C95-FEB1FE56AA78}" destId="{E9224EFA-0048-43BE-BDC7-13EADA49D047}" srcOrd="0" destOrd="0" parTransId="{FDB6A2A3-0886-45E9-8435-C8D0EBED2EA0}" sibTransId="{00D4D584-95AB-42A6-8351-118B38089839}"/>
    <dgm:cxn modelId="{C04E883D-3867-40EE-9791-0D8645F6B905}" type="presOf" srcId="{E9224EFA-0048-43BE-BDC7-13EADA49D047}" destId="{5AFFEA60-F81A-48AE-85FF-EF971553B2BC}" srcOrd="0" destOrd="0" presId="urn:microsoft.com/office/officeart/2005/8/layout/hList1"/>
    <dgm:cxn modelId="{CEC5BC45-E65B-461A-9CDF-17D4C8DC0351}" type="presOf" srcId="{B7585CA8-020E-4125-8C95-FEB1FE56AA78}" destId="{901DB1A8-5BED-4151-9D40-81FC21DD132E}" srcOrd="0" destOrd="0" presId="urn:microsoft.com/office/officeart/2005/8/layout/hList1"/>
    <dgm:cxn modelId="{3DB13961-A347-4D62-99E1-AC6A1B276B42}" srcId="{ADC97306-97E1-420B-857F-2975BF26FF23}" destId="{95998643-F2CB-439B-A51A-B7465509E6FB}" srcOrd="0" destOrd="0" parTransId="{CF04B797-399F-4003-B69C-C244E535F808}" sibTransId="{764D44A9-ACBE-4AFB-BB42-52B475F11734}"/>
    <dgm:cxn modelId="{A6ABCC6F-8BA9-4C5E-91B5-334C3BCCDEBA}" type="presOf" srcId="{95998643-F2CB-439B-A51A-B7465509E6FB}" destId="{A1F72E88-6A0A-448C-8665-C3F636298951}" srcOrd="0" destOrd="0" presId="urn:microsoft.com/office/officeart/2005/8/layout/hList1"/>
    <dgm:cxn modelId="{BCC5E397-0D99-41C1-8998-71A0209AF0B9}" srcId="{DA920894-28A9-4932-8A11-BBD2D69AFFEB}" destId="{B7585CA8-020E-4125-8C95-FEB1FE56AA78}" srcOrd="0" destOrd="0" parTransId="{E1893854-3646-4290-812D-6307E0D0685D}" sibTransId="{5D817BEA-F12C-48F4-B20B-4DA8370F23A1}"/>
    <dgm:cxn modelId="{D9E7D0E9-FA47-4989-9FEB-D3BCDC79A22E}" type="presOf" srcId="{ADC97306-97E1-420B-857F-2975BF26FF23}" destId="{54DFC48D-3F11-4D22-9B02-EBE904B500FE}" srcOrd="0" destOrd="0" presId="urn:microsoft.com/office/officeart/2005/8/layout/hList1"/>
    <dgm:cxn modelId="{7EC7A1FA-9789-4B67-824B-50A2A89ADDA4}" type="presOf" srcId="{DA920894-28A9-4932-8A11-BBD2D69AFFEB}" destId="{8F75964C-2C96-490C-9407-BEF4B6234D56}" srcOrd="0" destOrd="0" presId="urn:microsoft.com/office/officeart/2005/8/layout/hList1"/>
    <dgm:cxn modelId="{8EB5BAEB-E497-477C-9380-E24DE59E1B30}" type="presParOf" srcId="{8F75964C-2C96-490C-9407-BEF4B6234D56}" destId="{D5D288DC-74F3-473A-A048-8DCB0B9CFC2E}" srcOrd="0" destOrd="0" presId="urn:microsoft.com/office/officeart/2005/8/layout/hList1"/>
    <dgm:cxn modelId="{164C8279-DCCA-4741-A471-01365C59B9BB}" type="presParOf" srcId="{D5D288DC-74F3-473A-A048-8DCB0B9CFC2E}" destId="{901DB1A8-5BED-4151-9D40-81FC21DD132E}" srcOrd="0" destOrd="0" presId="urn:microsoft.com/office/officeart/2005/8/layout/hList1"/>
    <dgm:cxn modelId="{6E90AEA1-DD65-4CB9-848F-CD1DA369DBDD}" type="presParOf" srcId="{D5D288DC-74F3-473A-A048-8DCB0B9CFC2E}" destId="{5AFFEA60-F81A-48AE-85FF-EF971553B2BC}" srcOrd="1" destOrd="0" presId="urn:microsoft.com/office/officeart/2005/8/layout/hList1"/>
    <dgm:cxn modelId="{7409DF7E-BB23-4ECF-8334-A639B25A81E1}" type="presParOf" srcId="{8F75964C-2C96-490C-9407-BEF4B6234D56}" destId="{6E71F5B3-B55C-44C2-9811-C4AE9AB4AAC3}" srcOrd="1" destOrd="0" presId="urn:microsoft.com/office/officeart/2005/8/layout/hList1"/>
    <dgm:cxn modelId="{C5A14555-6793-4547-8A04-A6D5B1EE6D88}" type="presParOf" srcId="{8F75964C-2C96-490C-9407-BEF4B6234D56}" destId="{0A8C7D1C-3B43-4414-B0CC-8E828AB67ECE}" srcOrd="2" destOrd="0" presId="urn:microsoft.com/office/officeart/2005/8/layout/hList1"/>
    <dgm:cxn modelId="{33E345F2-F85C-4D73-BFC2-8ABFC47318F9}" type="presParOf" srcId="{0A8C7D1C-3B43-4414-B0CC-8E828AB67ECE}" destId="{54DFC48D-3F11-4D22-9B02-EBE904B500FE}" srcOrd="0" destOrd="0" presId="urn:microsoft.com/office/officeart/2005/8/layout/hList1"/>
    <dgm:cxn modelId="{7F14518A-255B-47A7-B35D-33EDC3B038DF}" type="presParOf" srcId="{0A8C7D1C-3B43-4414-B0CC-8E828AB67ECE}" destId="{A1F72E88-6A0A-448C-8665-C3F636298951}" srcOrd="1" destOrd="0" presId="urn:microsoft.com/office/officeart/2005/8/layout/hLis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6B3EA-E71D-4146-8BD4-5628E963A857}">
      <dsp:nvSpPr>
        <dsp:cNvPr id="0" name=""/>
        <dsp:cNvSpPr/>
      </dsp:nvSpPr>
      <dsp:spPr>
        <a:xfrm>
          <a:off x="2028" y="2205"/>
          <a:ext cx="5165377" cy="3503131"/>
        </a:xfrm>
        <a:prstGeom prst="roundRect">
          <a:avLst>
            <a:gd name="adj" fmla="val 5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0" tIns="0" rIns="640080" bIns="182880" numCol="1" spcCol="1270" anchor="ctr" anchorCtr="0">
          <a:noAutofit/>
        </a:bodyPr>
        <a:lstStyle/>
        <a:p>
          <a:pPr marL="0" lvl="0" indent="0" algn="ctr" defTabSz="889000">
            <a:lnSpc>
              <a:spcPct val="90000"/>
            </a:lnSpc>
            <a:spcBef>
              <a:spcPct val="0"/>
            </a:spcBef>
            <a:spcAft>
              <a:spcPct val="35000"/>
            </a:spcAft>
            <a:buNone/>
          </a:pPr>
          <a:r>
            <a:rPr lang="en-US" sz="2000" b="1" i="0" kern="1200" noProof="0" dirty="0">
              <a:solidFill>
                <a:schemeClr val="tx1"/>
              </a:solidFill>
              <a:effectLst/>
              <a:latin typeface="Gill Sans MT" panose="020B0502020104020203" pitchFamily="34" charset="0"/>
            </a:rPr>
            <a:t>2003</a:t>
          </a:r>
          <a:endParaRPr lang="en-US" sz="2400" b="1" i="0" kern="1200" noProof="0" dirty="0">
            <a:solidFill>
              <a:schemeClr val="tx1"/>
            </a:solidFill>
            <a:effectLst/>
            <a:latin typeface="Gill Sans MT" panose="020B0502020104020203" pitchFamily="34" charset="0"/>
          </a:endParaRPr>
        </a:p>
      </dsp:txBody>
      <dsp:txXfrm rot="16200000">
        <a:off x="-917718" y="921951"/>
        <a:ext cx="2872567" cy="1033075"/>
      </dsp:txXfrm>
    </dsp:sp>
    <dsp:sp modelId="{83A50930-01FD-46F1-93A6-B3301A26BB4E}">
      <dsp:nvSpPr>
        <dsp:cNvPr id="0" name=""/>
        <dsp:cNvSpPr/>
      </dsp:nvSpPr>
      <dsp:spPr>
        <a:xfrm>
          <a:off x="1035103" y="2205"/>
          <a:ext cx="3848206" cy="35031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just" defTabSz="800100">
            <a:lnSpc>
              <a:spcPct val="90000"/>
            </a:lnSpc>
            <a:spcBef>
              <a:spcPct val="0"/>
            </a:spcBef>
            <a:spcAft>
              <a:spcPct val="35000"/>
            </a:spcAft>
            <a:buNone/>
          </a:pPr>
          <a:endParaRPr lang="en-US" sz="1800" kern="1200" noProof="0" dirty="0">
            <a:latin typeface="Gill Sans MT" panose="020B0502020104020203" pitchFamily="34" charset="0"/>
          </a:endParaRPr>
        </a:p>
        <a:p>
          <a:pPr marL="0" lvl="0" indent="0" algn="just" defTabSz="8001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Under the </a:t>
          </a:r>
          <a:r>
            <a:rPr lang="en-US" sz="1600" i="1" kern="1200" noProof="0" dirty="0">
              <a:solidFill>
                <a:schemeClr val="tx1"/>
              </a:solidFill>
              <a:latin typeface="Gill Sans MT" panose="020B0502020104020203" pitchFamily="34" charset="0"/>
            </a:rPr>
            <a:t>Medicare Modernization Act</a:t>
          </a:r>
          <a:r>
            <a:rPr lang="en-US" sz="1600" kern="1200" noProof="0" dirty="0">
              <a:solidFill>
                <a:schemeClr val="tx1"/>
              </a:solidFill>
              <a:latin typeface="Gill Sans MT" panose="020B0502020104020203" pitchFamily="34" charset="0"/>
            </a:rPr>
            <a:t>, the U.S. Congress developed the Special Needs Plan (SNP) as part of the requirements for </a:t>
          </a:r>
          <a:r>
            <a:rPr lang="en-US" sz="1600" i="1" kern="1200" noProof="0" dirty="0">
              <a:solidFill>
                <a:schemeClr val="tx1"/>
              </a:solidFill>
              <a:latin typeface="Gill Sans MT" panose="020B0502020104020203" pitchFamily="34" charset="0"/>
            </a:rPr>
            <a:t>Medicare Advantage plans (MA).</a:t>
          </a:r>
        </a:p>
        <a:p>
          <a:pPr marL="0" lvl="0" indent="0" algn="just" defTabSz="800100">
            <a:lnSpc>
              <a:spcPct val="90000"/>
            </a:lnSpc>
            <a:spcBef>
              <a:spcPct val="0"/>
            </a:spcBef>
            <a:spcAft>
              <a:spcPct val="35000"/>
            </a:spcAft>
            <a:buNone/>
          </a:pPr>
          <a:endParaRPr lang="en-US" sz="1800" i="1" kern="1200" noProof="0" dirty="0">
            <a:latin typeface="Gill Sans MT" panose="020B0502020104020203" pitchFamily="34" charset="0"/>
          </a:endParaRPr>
        </a:p>
        <a:p>
          <a:pPr marL="0" lvl="0" indent="0" algn="l" defTabSz="711200">
            <a:lnSpc>
              <a:spcPct val="90000"/>
            </a:lnSpc>
            <a:spcBef>
              <a:spcPct val="0"/>
            </a:spcBef>
            <a:spcAft>
              <a:spcPct val="35000"/>
            </a:spcAft>
            <a:buNone/>
          </a:pPr>
          <a:r>
            <a:rPr lang="en-US" sz="1600" kern="1200" noProof="0" dirty="0">
              <a:latin typeface="Gill Sans MT" panose="020B0502020104020203" pitchFamily="34" charset="0"/>
            </a:rPr>
            <a:t>SNPs are classified in three categories:</a:t>
          </a:r>
        </a:p>
        <a:p>
          <a:pPr lvl="0" defTabSz="711200">
            <a:lnSpc>
              <a:spcPct val="90000"/>
            </a:lnSpc>
            <a:spcBef>
              <a:spcPct val="0"/>
            </a:spcBef>
            <a:spcAft>
              <a:spcPct val="35000"/>
            </a:spcAft>
            <a:buNone/>
          </a:pPr>
          <a:r>
            <a:rPr lang="en-US" sz="1600" kern="1200" noProof="0" dirty="0">
              <a:latin typeface="Gill Sans MT" panose="020B0502020104020203" pitchFamily="34" charset="0"/>
            </a:rPr>
            <a:t>1. Dual Eligible (D-SNP)</a:t>
          </a:r>
        </a:p>
        <a:p>
          <a:pPr lvl="0" defTabSz="711200">
            <a:lnSpc>
              <a:spcPct val="90000"/>
            </a:lnSpc>
            <a:spcBef>
              <a:spcPct val="0"/>
            </a:spcBef>
            <a:spcAft>
              <a:spcPct val="35000"/>
            </a:spcAft>
            <a:buNone/>
          </a:pPr>
          <a:r>
            <a:rPr lang="en-US" sz="1600" kern="1200" noProof="0" dirty="0">
              <a:latin typeface="Gill Sans MT" panose="020B0502020104020203" pitchFamily="34" charset="0"/>
            </a:rPr>
            <a:t>2. Chronic Diseases (C-SNP)</a:t>
          </a:r>
        </a:p>
        <a:p>
          <a:pPr lvl="0" defTabSz="711200">
            <a:lnSpc>
              <a:spcPct val="90000"/>
            </a:lnSpc>
            <a:spcBef>
              <a:spcPct val="0"/>
            </a:spcBef>
            <a:spcAft>
              <a:spcPct val="35000"/>
            </a:spcAft>
            <a:buNone/>
          </a:pPr>
          <a:r>
            <a:rPr lang="en-US" sz="1600" kern="1200" noProof="0" dirty="0">
              <a:latin typeface="Gill Sans MT" panose="020B0502020104020203" pitchFamily="34" charset="0"/>
            </a:rPr>
            <a:t>3. Institutionalized Individuals (I-SNP)</a:t>
          </a:r>
          <a:endParaRPr lang="en-US" sz="1600" i="1" kern="1200" noProof="0" dirty="0">
            <a:latin typeface="Gill Sans MT" panose="020B0502020104020203" pitchFamily="34" charset="0"/>
          </a:endParaRPr>
        </a:p>
        <a:p>
          <a:pPr marL="0" lvl="0" indent="0" algn="l" defTabSz="711200">
            <a:lnSpc>
              <a:spcPct val="90000"/>
            </a:lnSpc>
            <a:spcBef>
              <a:spcPct val="0"/>
            </a:spcBef>
            <a:spcAft>
              <a:spcPct val="35000"/>
            </a:spcAft>
            <a:buNone/>
          </a:pPr>
          <a:endParaRPr lang="en-US" sz="1600" kern="1200" noProof="0" dirty="0">
            <a:latin typeface="Gill Sans MT" panose="020B0502020104020203" pitchFamily="34" charset="0"/>
          </a:endParaRPr>
        </a:p>
      </dsp:txBody>
      <dsp:txXfrm>
        <a:off x="1035103" y="2205"/>
        <a:ext cx="3848206" cy="3503131"/>
      </dsp:txXfrm>
    </dsp:sp>
    <dsp:sp modelId="{D18B2461-F2DB-4968-B7C6-F2B7701F60BF}">
      <dsp:nvSpPr>
        <dsp:cNvPr id="0" name=""/>
        <dsp:cNvSpPr/>
      </dsp:nvSpPr>
      <dsp:spPr>
        <a:xfrm>
          <a:off x="5348194" y="2205"/>
          <a:ext cx="5165377" cy="3495255"/>
        </a:xfrm>
        <a:prstGeom prst="roundRect">
          <a:avLst>
            <a:gd name="adj" fmla="val 5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0" tIns="0" rIns="1600200" bIns="182880" numCol="1" spcCol="1270" anchor="t" anchorCtr="0">
          <a:noAutofit/>
        </a:bodyPr>
        <a:lstStyle/>
        <a:p>
          <a:pPr marL="0" lvl="0" indent="0" algn="ctr" defTabSz="889000">
            <a:lnSpc>
              <a:spcPct val="90000"/>
            </a:lnSpc>
            <a:spcBef>
              <a:spcPct val="0"/>
            </a:spcBef>
            <a:spcAft>
              <a:spcPct val="35000"/>
            </a:spcAft>
            <a:buNone/>
          </a:pPr>
          <a:r>
            <a:rPr lang="en-US" sz="2000" b="1" i="0" kern="1200" noProof="0" dirty="0">
              <a:solidFill>
                <a:schemeClr val="tx1"/>
              </a:solidFill>
              <a:effectLst/>
              <a:latin typeface="Gill Sans MT" panose="020B0502020104020203" pitchFamily="34" charset="0"/>
            </a:rPr>
            <a:t>2012</a:t>
          </a:r>
          <a:endParaRPr lang="en-US" sz="2400" b="1" i="0" kern="1200" noProof="0" dirty="0">
            <a:solidFill>
              <a:schemeClr val="tx1"/>
            </a:solidFill>
            <a:effectLst/>
            <a:latin typeface="Gill Sans MT" panose="020B0502020104020203" pitchFamily="34" charset="0"/>
          </a:endParaRPr>
        </a:p>
      </dsp:txBody>
      <dsp:txXfrm rot="16200000">
        <a:off x="4431677" y="918722"/>
        <a:ext cx="2866109" cy="1033075"/>
      </dsp:txXfrm>
    </dsp:sp>
    <dsp:sp modelId="{DBEFA3D1-558A-4F1A-870C-B1C5822FCFA3}">
      <dsp:nvSpPr>
        <dsp:cNvPr id="0" name=""/>
        <dsp:cNvSpPr/>
      </dsp:nvSpPr>
      <dsp:spPr>
        <a:xfrm rot="5400000">
          <a:off x="5054393" y="3343783"/>
          <a:ext cx="639254" cy="774806"/>
        </a:xfrm>
        <a:prstGeom prst="flowChartExtra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19C408-44E7-4245-9F8D-609D9A2E4C61}">
      <dsp:nvSpPr>
        <dsp:cNvPr id="0" name=""/>
        <dsp:cNvSpPr/>
      </dsp:nvSpPr>
      <dsp:spPr>
        <a:xfrm>
          <a:off x="6381269" y="2205"/>
          <a:ext cx="3848206" cy="34952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algn="just" defTabSz="800100">
            <a:lnSpc>
              <a:spcPct val="90000"/>
            </a:lnSpc>
            <a:spcBef>
              <a:spcPct val="0"/>
            </a:spcBef>
            <a:spcAft>
              <a:spcPct val="35000"/>
            </a:spcAft>
            <a:buNone/>
          </a:pPr>
          <a:endParaRPr lang="en-US" sz="1800" kern="1200" noProof="0" dirty="0">
            <a:latin typeface="Gill Sans MT" panose="020B0502020104020203" pitchFamily="34" charset="0"/>
          </a:endParaRPr>
        </a:p>
        <a:p>
          <a:pPr marL="0" lvl="0" indent="0" algn="just" defTabSz="800100">
            <a:lnSpc>
              <a:spcPct val="90000"/>
            </a:lnSpc>
            <a:spcBef>
              <a:spcPct val="0"/>
            </a:spcBef>
            <a:spcAft>
              <a:spcPct val="35000"/>
            </a:spcAft>
            <a:buNone/>
          </a:pPr>
          <a:r>
            <a:rPr lang="en-US" sz="1600" b="0" kern="1200" noProof="0" dirty="0">
              <a:solidFill>
                <a:schemeClr val="tx1"/>
              </a:solidFill>
              <a:latin typeface="Gill Sans MT" panose="020B0502020104020203" pitchFamily="34" charset="0"/>
            </a:rPr>
            <a:t>The Affordable Care Act </a:t>
          </a:r>
          <a:r>
            <a:rPr lang="en-US" sz="1600" kern="1200" noProof="0" dirty="0">
              <a:latin typeface="Gill Sans MT" panose="020B0502020104020203" pitchFamily="34" charset="0"/>
            </a:rPr>
            <a:t>amended Section 1859(f)(7) of the Social Security Act</a:t>
          </a:r>
        </a:p>
        <a:p>
          <a:pPr marL="0" lvl="0" indent="0" algn="just" defTabSz="711200">
            <a:lnSpc>
              <a:spcPct val="90000"/>
            </a:lnSpc>
            <a:spcBef>
              <a:spcPct val="0"/>
            </a:spcBef>
            <a:spcAft>
              <a:spcPct val="35000"/>
            </a:spcAft>
            <a:buNone/>
          </a:pPr>
          <a:endParaRPr lang="en-US" sz="1600" kern="1200" noProof="0" dirty="0">
            <a:latin typeface="Gill Sans MT" panose="020B0502020104020203" pitchFamily="34" charset="0"/>
          </a:endParaRPr>
        </a:p>
        <a:p>
          <a:pPr marL="0" lvl="0" indent="0" algn="just" defTabSz="711200">
            <a:lnSpc>
              <a:spcPct val="100000"/>
            </a:lnSpc>
            <a:spcBef>
              <a:spcPct val="0"/>
            </a:spcBef>
            <a:spcAft>
              <a:spcPct val="35000"/>
            </a:spcAft>
            <a:buNone/>
          </a:pPr>
          <a:r>
            <a:rPr lang="en-US" sz="1600" kern="1200" noProof="0" dirty="0">
              <a:solidFill>
                <a:schemeClr val="tx1"/>
              </a:solidFill>
              <a:latin typeface="Gill Sans MT" panose="020B0502020104020203" pitchFamily="34" charset="0"/>
            </a:rPr>
            <a:t>Requires that all MA plans offering SNPs plans submit a </a:t>
          </a:r>
          <a:r>
            <a:rPr lang="en-US" sz="1600" b="0" kern="1200" noProof="0" dirty="0">
              <a:solidFill>
                <a:schemeClr val="tx1"/>
              </a:solidFill>
              <a:latin typeface="Gill Sans MT" panose="020B0502020104020203" pitchFamily="34" charset="0"/>
            </a:rPr>
            <a:t>Model of Care (MOC) </a:t>
          </a:r>
          <a:r>
            <a:rPr lang="en-US" sz="1600" kern="1200" noProof="0" dirty="0">
              <a:solidFill>
                <a:schemeClr val="tx1"/>
              </a:solidFill>
              <a:latin typeface="Gill Sans MT" panose="020B0502020104020203" pitchFamily="34" charset="0"/>
            </a:rPr>
            <a:t>to CMS for the evaluation and approval of NCQA (</a:t>
          </a:r>
          <a:r>
            <a:rPr lang="en-US" sz="1600" i="1" kern="1200" noProof="0" dirty="0">
              <a:solidFill>
                <a:schemeClr val="tx1"/>
              </a:solidFill>
              <a:latin typeface="Gill Sans MT" panose="020B0502020104020203" pitchFamily="34" charset="0"/>
            </a:rPr>
            <a:t>National Committee for Quality Assurance</a:t>
          </a:r>
          <a:r>
            <a:rPr lang="en-US" sz="1600" kern="1200" noProof="0" dirty="0">
              <a:solidFill>
                <a:schemeClr val="tx1"/>
              </a:solidFill>
              <a:latin typeface="Gill Sans MT" panose="020B0502020104020203" pitchFamily="34" charset="0"/>
            </a:rPr>
            <a:t>) that ensures compliance with CMS guidelines. </a:t>
          </a:r>
          <a:endParaRPr lang="en-US" sz="1600" kern="1200" noProof="0" dirty="0">
            <a:latin typeface="Gill Sans MT" panose="020B0502020104020203" pitchFamily="34" charset="0"/>
          </a:endParaRPr>
        </a:p>
      </dsp:txBody>
      <dsp:txXfrm>
        <a:off x="6381269" y="2205"/>
        <a:ext cx="3848206" cy="34952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04BFF-B907-4679-B81A-B36A01B9B78E}">
      <dsp:nvSpPr>
        <dsp:cNvPr id="0" name=""/>
        <dsp:cNvSpPr/>
      </dsp:nvSpPr>
      <dsp:spPr>
        <a:xfrm>
          <a:off x="0" y="28815"/>
          <a:ext cx="5802729" cy="622685"/>
        </a:xfrm>
        <a:prstGeom prst="roundRect">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chemeClr val="tx1"/>
              </a:solidFill>
              <a:latin typeface="Gill Sans MT" panose="020B0502020104020203" pitchFamily="34" charset="0"/>
            </a:rPr>
            <a:t>Use of clinical guidelines and transition of care protocols</a:t>
          </a:r>
        </a:p>
      </dsp:txBody>
      <dsp:txXfrm>
        <a:off x="30397" y="59212"/>
        <a:ext cx="5741935" cy="561891"/>
      </dsp:txXfrm>
    </dsp:sp>
    <dsp:sp modelId="{DCD7ABA6-51F4-B847-B7F1-D0C84BA4D85A}">
      <dsp:nvSpPr>
        <dsp:cNvPr id="0" name=""/>
        <dsp:cNvSpPr/>
      </dsp:nvSpPr>
      <dsp:spPr>
        <a:xfrm>
          <a:off x="0" y="779538"/>
          <a:ext cx="580272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solidFill>
                <a:prstClr val="black">
                  <a:hueOff val="0"/>
                  <a:satOff val="0"/>
                  <a:lumOff val="0"/>
                  <a:alphaOff val="0"/>
                </a:prstClr>
              </a:solidFill>
              <a:effectLst/>
              <a:latin typeface="Gill Sans MT" panose="020B0502020104020203" pitchFamily="34" charset="0"/>
              <a:ea typeface="+mn-ea"/>
              <a:cs typeface="+mn-cs"/>
            </a:rPr>
            <a:t>Clinical guides example:</a:t>
          </a:r>
        </a:p>
        <a:p>
          <a:pPr marL="171450" lvl="1" indent="-171450" algn="l" defTabSz="711200">
            <a:lnSpc>
              <a:spcPct val="90000"/>
            </a:lnSpc>
            <a:spcBef>
              <a:spcPct val="0"/>
            </a:spcBef>
            <a:spcAft>
              <a:spcPct val="20000"/>
            </a:spcAft>
            <a:buNone/>
          </a:pPr>
          <a:r>
            <a:rPr lang="en-US" sz="1600" kern="1200" noProof="0" dirty="0">
              <a:solidFill>
                <a:prstClr val="black">
                  <a:hueOff val="0"/>
                  <a:satOff val="0"/>
                  <a:lumOff val="0"/>
                  <a:alphaOff val="0"/>
                </a:prstClr>
              </a:solidFill>
              <a:effectLst/>
              <a:latin typeface="Gill Sans MT" panose="020B0502020104020203" pitchFamily="34" charset="0"/>
              <a:ea typeface="+mn-ea"/>
              <a:cs typeface="+mn-cs"/>
            </a:rPr>
            <a:t>	diabetes,  asthma, cancer, among others</a:t>
          </a:r>
        </a:p>
      </dsp:txBody>
      <dsp:txXfrm>
        <a:off x="0" y="779538"/>
        <a:ext cx="5802729" cy="1076400"/>
      </dsp:txXfrm>
    </dsp:sp>
    <dsp:sp modelId="{A64583D6-4556-4080-BF46-CCA37F95D730}">
      <dsp:nvSpPr>
        <dsp:cNvPr id="0" name=""/>
        <dsp:cNvSpPr/>
      </dsp:nvSpPr>
      <dsp:spPr>
        <a:xfrm>
          <a:off x="0" y="1750903"/>
          <a:ext cx="5802729" cy="577079"/>
        </a:xfrm>
        <a:prstGeom prst="roundRect">
          <a:avLst/>
        </a:prstGeom>
        <a:solidFill>
          <a:srgbClr val="42C461"/>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prstClr val="black">
                  <a:hueOff val="0"/>
                  <a:satOff val="0"/>
                  <a:lumOff val="0"/>
                  <a:alphaOff val="0"/>
                </a:prstClr>
              </a:solidFill>
              <a:latin typeface="Gill Sans MT" panose="020B0502020104020203" pitchFamily="34" charset="0"/>
              <a:ea typeface="+mn-ea"/>
              <a:cs typeface="+mn-cs"/>
            </a:rPr>
            <a:t>Participate in required MOC training</a:t>
          </a:r>
        </a:p>
      </dsp:txBody>
      <dsp:txXfrm>
        <a:off x="28171" y="1779074"/>
        <a:ext cx="5746387" cy="520737"/>
      </dsp:txXfrm>
    </dsp:sp>
    <dsp:sp modelId="{215C668F-7558-4B4C-A476-B26C3323199D}">
      <dsp:nvSpPr>
        <dsp:cNvPr id="0" name=""/>
        <dsp:cNvSpPr/>
      </dsp:nvSpPr>
      <dsp:spPr>
        <a:xfrm>
          <a:off x="0" y="2433017"/>
          <a:ext cx="5802729" cy="151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latin typeface="Gill Sans MT" panose="020B0502020104020203" pitchFamily="34" charset="0"/>
            </a:rPr>
            <a:t>Network providers </a:t>
          </a:r>
        </a:p>
        <a:p>
          <a:pPr marL="171450" lvl="1" indent="-171450" algn="l" defTabSz="711200">
            <a:lnSpc>
              <a:spcPct val="90000"/>
            </a:lnSpc>
            <a:spcBef>
              <a:spcPct val="0"/>
            </a:spcBef>
            <a:spcAft>
              <a:spcPct val="20000"/>
            </a:spcAft>
            <a:buChar char="•"/>
          </a:pPr>
          <a:r>
            <a:rPr lang="en-US" sz="1600" kern="1200" noProof="0" dirty="0">
              <a:latin typeface="Gill Sans MT" panose="020B0502020104020203" pitchFamily="34" charset="0"/>
            </a:rPr>
            <a:t>Out of Network providers</a:t>
          </a:r>
        </a:p>
        <a:p>
          <a:pPr marL="171450" lvl="1" indent="-171450" algn="l" defTabSz="711200">
            <a:lnSpc>
              <a:spcPct val="90000"/>
            </a:lnSpc>
            <a:spcBef>
              <a:spcPct val="0"/>
            </a:spcBef>
            <a:spcAft>
              <a:spcPct val="20000"/>
            </a:spcAft>
            <a:buChar char="•"/>
          </a:pPr>
          <a:r>
            <a:rPr lang="en-US" sz="1600" kern="1200" noProof="0" dirty="0">
              <a:latin typeface="Gill Sans MT" panose="020B0502020104020203" pitchFamily="34" charset="0"/>
            </a:rPr>
            <a:t>Providers contracted by the delegated entities</a:t>
          </a:r>
        </a:p>
        <a:p>
          <a:pPr marL="171450" lvl="1" indent="-171450" algn="l" defTabSz="711200">
            <a:lnSpc>
              <a:spcPct val="90000"/>
            </a:lnSpc>
            <a:spcBef>
              <a:spcPct val="0"/>
            </a:spcBef>
            <a:spcAft>
              <a:spcPct val="20000"/>
            </a:spcAft>
            <a:buChar char="•"/>
          </a:pPr>
          <a:r>
            <a:rPr lang="en-US" sz="1600" kern="1200" noProof="0" dirty="0">
              <a:solidFill>
                <a:schemeClr val="tx1"/>
              </a:solidFill>
              <a:latin typeface="Gill Sans MT" panose="020B0502020104020203" pitchFamily="34" charset="0"/>
            </a:rPr>
            <a:t>Providers staff</a:t>
          </a:r>
        </a:p>
        <a:p>
          <a:pPr marL="342900" lvl="2" indent="-171450" algn="l" defTabSz="711200">
            <a:lnSpc>
              <a:spcPct val="90000"/>
            </a:lnSpc>
            <a:spcBef>
              <a:spcPct val="0"/>
            </a:spcBef>
            <a:spcAft>
              <a:spcPct val="20000"/>
            </a:spcAft>
            <a:buFont typeface="Wingdings" panose="05000000000000000000" pitchFamily="2" charset="2"/>
            <a:buChar char="ü"/>
          </a:pPr>
          <a:r>
            <a:rPr lang="en-US" sz="1600" kern="1200" noProof="0" dirty="0">
              <a:solidFill>
                <a:schemeClr val="tx1"/>
              </a:solidFill>
              <a:latin typeface="Gill Sans MT" panose="020B0502020104020203" pitchFamily="34" charset="0"/>
            </a:rPr>
            <a:t>Providers staff may include care coordination, administrative, or other clinical or support staff.</a:t>
          </a:r>
        </a:p>
      </dsp:txBody>
      <dsp:txXfrm>
        <a:off x="0" y="2433017"/>
        <a:ext cx="5802729" cy="15136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8EFE1-67F0-482F-8290-472A6519D438}">
      <dsp:nvSpPr>
        <dsp:cNvPr id="0" name=""/>
        <dsp:cNvSpPr/>
      </dsp:nvSpPr>
      <dsp:spPr>
        <a:xfrm>
          <a:off x="373159" y="0"/>
          <a:ext cx="4734181" cy="4045790"/>
        </a:xfrm>
        <a:prstGeom prst="diamond">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3379C-434E-49C5-A60E-D26F2F46FA32}">
      <dsp:nvSpPr>
        <dsp:cNvPr id="0" name=""/>
        <dsp:cNvSpPr/>
      </dsp:nvSpPr>
      <dsp:spPr>
        <a:xfrm>
          <a:off x="496360" y="362962"/>
          <a:ext cx="2222160" cy="1642471"/>
        </a:xfrm>
        <a:prstGeom prst="roundRect">
          <a:avLst/>
        </a:prstGeom>
        <a:solidFill>
          <a:srgbClr val="00A261"/>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600" b="1" kern="1200" noProof="0" dirty="0">
              <a:solidFill>
                <a:schemeClr val="tx1"/>
              </a:solidFill>
              <a:latin typeface="Gill Sans MT" panose="020B0502020104020203" pitchFamily="34" charset="0"/>
            </a:rPr>
            <a:t>Primary physicians</a:t>
          </a:r>
        </a:p>
        <a:p>
          <a:pPr marL="0" marR="0" lvl="0" indent="0" algn="ctr" defTabSz="914400" eaLnBrk="1" fontAlgn="ctr" latinLnBrk="0" hangingPunct="1">
            <a:lnSpc>
              <a:spcPct val="100000"/>
            </a:lnSpc>
            <a:spcBef>
              <a:spcPts val="0"/>
            </a:spcBef>
            <a:spcAft>
              <a:spcPts val="0"/>
            </a:spcAft>
            <a:buClrTx/>
            <a:buSzTx/>
            <a:buFontTx/>
            <a:buNone/>
            <a:tabLst/>
            <a:defRPr/>
          </a:pPr>
          <a:r>
            <a:rPr lang="en-US" sz="1600" b="1" kern="1200" noProof="0" dirty="0">
              <a:solidFill>
                <a:schemeClr val="tx1"/>
              </a:solidFill>
              <a:latin typeface="Gill Sans MT" panose="020B0502020104020203" pitchFamily="34" charset="0"/>
            </a:rPr>
            <a:t>(PCP)</a:t>
          </a:r>
        </a:p>
      </dsp:txBody>
      <dsp:txXfrm>
        <a:off x="576539" y="443141"/>
        <a:ext cx="2061802" cy="1482113"/>
      </dsp:txXfrm>
    </dsp:sp>
    <dsp:sp modelId="{D20EB35B-C7DC-4121-B46A-1C4FF5317B45}">
      <dsp:nvSpPr>
        <dsp:cNvPr id="0" name=""/>
        <dsp:cNvSpPr/>
      </dsp:nvSpPr>
      <dsp:spPr>
        <a:xfrm>
          <a:off x="2806018" y="362962"/>
          <a:ext cx="2222160" cy="1642471"/>
        </a:xfrm>
        <a:prstGeom prst="roundRect">
          <a:avLst/>
        </a:prstGeom>
        <a:solidFill>
          <a:srgbClr val="96C93D"/>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fontAlgn="ctr">
            <a:lnSpc>
              <a:spcPct val="90000"/>
            </a:lnSpc>
            <a:spcBef>
              <a:spcPct val="0"/>
            </a:spcBef>
            <a:spcAft>
              <a:spcPts val="0"/>
            </a:spcAft>
            <a:buNone/>
          </a:pPr>
          <a:r>
            <a:rPr lang="en-US" sz="1600" b="1" kern="1200" noProof="0" dirty="0">
              <a:solidFill>
                <a:schemeClr val="tx1"/>
              </a:solidFill>
              <a:latin typeface="Gill Sans MT" panose="020B0502020104020203" pitchFamily="34" charset="0"/>
            </a:rPr>
            <a:t>Specialist physician</a:t>
          </a:r>
        </a:p>
        <a:p>
          <a:pPr marL="0" lvl="0" indent="0" algn="ctr" defTabSz="711200" fontAlgn="ctr">
            <a:lnSpc>
              <a:spcPct val="90000"/>
            </a:lnSpc>
            <a:spcBef>
              <a:spcPct val="0"/>
            </a:spcBef>
            <a:spcAft>
              <a:spcPts val="0"/>
            </a:spcAft>
            <a:buNone/>
          </a:pPr>
          <a:r>
            <a:rPr lang="en-US" sz="1600" b="1" kern="1200" noProof="0" dirty="0">
              <a:solidFill>
                <a:schemeClr val="tx1"/>
              </a:solidFill>
              <a:latin typeface="Gill Sans MT" panose="020B0502020104020203" pitchFamily="34" charset="0"/>
            </a:rPr>
            <a:t>(internal medicine, cardiology, endocrinology, among others)</a:t>
          </a:r>
        </a:p>
      </dsp:txBody>
      <dsp:txXfrm>
        <a:off x="2886197" y="443141"/>
        <a:ext cx="2061802" cy="1482113"/>
      </dsp:txXfrm>
    </dsp:sp>
    <dsp:sp modelId="{3DC97911-1D9D-4B01-ABDA-64B33575BBDE}">
      <dsp:nvSpPr>
        <dsp:cNvPr id="0" name=""/>
        <dsp:cNvSpPr/>
      </dsp:nvSpPr>
      <dsp:spPr>
        <a:xfrm>
          <a:off x="470246" y="2059984"/>
          <a:ext cx="2222160" cy="1642471"/>
        </a:xfrm>
        <a:prstGeom prst="roundRect">
          <a:avLst/>
        </a:prstGeom>
        <a:solidFill>
          <a:srgbClr val="0E6937"/>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fontAlgn="ctr">
            <a:lnSpc>
              <a:spcPct val="90000"/>
            </a:lnSpc>
            <a:spcBef>
              <a:spcPct val="0"/>
            </a:spcBef>
            <a:spcAft>
              <a:spcPts val="0"/>
            </a:spcAft>
            <a:buNone/>
          </a:pPr>
          <a:r>
            <a:rPr lang="en-US" sz="1600" b="1" kern="1200" noProof="0" dirty="0">
              <a:solidFill>
                <a:srgbClr val="C6E5CE"/>
              </a:solidFill>
              <a:latin typeface="Gill Sans MT" panose="020B0502020104020203" pitchFamily="34" charset="0"/>
              <a:ea typeface="+mn-ea"/>
              <a:cs typeface="+mn-cs"/>
            </a:rPr>
            <a:t>Mental health experts</a:t>
          </a:r>
        </a:p>
      </dsp:txBody>
      <dsp:txXfrm>
        <a:off x="550425" y="2140163"/>
        <a:ext cx="2061802" cy="1482113"/>
      </dsp:txXfrm>
    </dsp:sp>
    <dsp:sp modelId="{D8B3FE04-6FB5-456D-961D-B9984113D28C}">
      <dsp:nvSpPr>
        <dsp:cNvPr id="0" name=""/>
        <dsp:cNvSpPr/>
      </dsp:nvSpPr>
      <dsp:spPr>
        <a:xfrm>
          <a:off x="2831626" y="2051275"/>
          <a:ext cx="2222160" cy="1642471"/>
        </a:xfrm>
        <a:prstGeom prst="roundRect">
          <a:avLst/>
        </a:prstGeom>
        <a:solidFill>
          <a:srgbClr val="C6E5CE"/>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fontAlgn="ctr">
            <a:lnSpc>
              <a:spcPct val="90000"/>
            </a:lnSpc>
            <a:spcBef>
              <a:spcPct val="0"/>
            </a:spcBef>
            <a:spcAft>
              <a:spcPts val="0"/>
            </a:spcAft>
            <a:buNone/>
          </a:pPr>
          <a:r>
            <a:rPr lang="en-US" sz="1600" b="1" kern="1200" noProof="0" dirty="0">
              <a:solidFill>
                <a:schemeClr val="tx1"/>
              </a:solidFill>
              <a:latin typeface="Gill Sans MT" panose="020B0502020104020203" pitchFamily="34" charset="0"/>
            </a:rPr>
            <a:t>Other professionals</a:t>
          </a:r>
        </a:p>
      </dsp:txBody>
      <dsp:txXfrm>
        <a:off x="2911805" y="2131454"/>
        <a:ext cx="2061802" cy="14821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437B6-A393-4BCF-85C9-BB82908A96AC}">
      <dsp:nvSpPr>
        <dsp:cNvPr id="0" name=""/>
        <dsp:cNvSpPr/>
      </dsp:nvSpPr>
      <dsp:spPr>
        <a:xfrm>
          <a:off x="1008049" y="844"/>
          <a:ext cx="2401696" cy="1441017"/>
        </a:xfrm>
        <a:prstGeom prst="roundRect">
          <a:avLst/>
        </a:prstGeom>
        <a:noFill/>
        <a:ln w="38100" cap="flat" cmpd="sng" algn="ctr">
          <a:solidFill>
            <a:srgbClr val="00A26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Integrate the primary care physician or other providers in the member’s care management.</a:t>
          </a:r>
          <a:endParaRPr lang="en-US" sz="1600" kern="1200" noProof="0" dirty="0">
            <a:solidFill>
              <a:schemeClr val="tx1"/>
            </a:solidFill>
            <a:latin typeface="Gill Sans MT" panose="020B0502020104020203" pitchFamily="34" charset="0"/>
            <a:ea typeface="+mn-ea"/>
            <a:cs typeface="+mn-cs"/>
          </a:endParaRPr>
        </a:p>
      </dsp:txBody>
      <dsp:txXfrm>
        <a:off x="1078394" y="71189"/>
        <a:ext cx="2261006" cy="1300327"/>
      </dsp:txXfrm>
    </dsp:sp>
    <dsp:sp modelId="{34F452E6-1502-43EE-AA0B-EC371F21DBB9}">
      <dsp:nvSpPr>
        <dsp:cNvPr id="0" name=""/>
        <dsp:cNvSpPr/>
      </dsp:nvSpPr>
      <dsp:spPr>
        <a:xfrm>
          <a:off x="3649915" y="844"/>
          <a:ext cx="2401696" cy="1441017"/>
        </a:xfrm>
        <a:prstGeom prst="roundRect">
          <a:avLst/>
        </a:prstGeom>
        <a:noFill/>
        <a:ln w="38100" cap="flat" cmpd="sng" algn="ctr">
          <a:solidFill>
            <a:srgbClr val="00A26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Use the clinical practice guidelines adopted by MCS (available in </a:t>
          </a:r>
          <a:r>
            <a:rPr lang="en-US" sz="1600" kern="1200" noProof="0" dirty="0" err="1">
              <a:solidFill>
                <a:schemeClr val="tx1"/>
              </a:solidFill>
              <a:latin typeface="Gill Sans MT" panose="020B0502020104020203" pitchFamily="34" charset="0"/>
            </a:rPr>
            <a:t>Provinet</a:t>
          </a:r>
          <a:r>
            <a:rPr lang="en-US" sz="1600" kern="1200" noProof="0" dirty="0">
              <a:solidFill>
                <a:schemeClr val="tx1"/>
              </a:solidFill>
              <a:latin typeface="Gill Sans MT" panose="020B0502020104020203" pitchFamily="34" charset="0"/>
            </a:rPr>
            <a:t>).</a:t>
          </a:r>
          <a:endParaRPr lang="en-US" sz="1600" kern="1200" noProof="0" dirty="0">
            <a:solidFill>
              <a:schemeClr val="tx1"/>
            </a:solidFill>
            <a:latin typeface="Gill Sans MT" panose="020B0502020104020203" pitchFamily="34" charset="0"/>
            <a:ea typeface="+mn-ea"/>
            <a:cs typeface="+mn-cs"/>
          </a:endParaRPr>
        </a:p>
      </dsp:txBody>
      <dsp:txXfrm>
        <a:off x="3720260" y="71189"/>
        <a:ext cx="2261006" cy="1300327"/>
      </dsp:txXfrm>
    </dsp:sp>
    <dsp:sp modelId="{0A85F2F9-3064-4F2B-AC9B-2D9E0C89E23E}">
      <dsp:nvSpPr>
        <dsp:cNvPr id="0" name=""/>
        <dsp:cNvSpPr/>
      </dsp:nvSpPr>
      <dsp:spPr>
        <a:xfrm>
          <a:off x="6291781" y="844"/>
          <a:ext cx="2401696" cy="1441017"/>
        </a:xfrm>
        <a:prstGeom prst="roundRect">
          <a:avLst/>
        </a:prstGeom>
        <a:noFill/>
        <a:ln w="38100" cap="flat" cmpd="sng" algn="ctr">
          <a:solidFill>
            <a:srgbClr val="00A26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Review and update the Individual Care Plan. Communicate, update, and address concerns or preferences with member. </a:t>
          </a:r>
          <a:endParaRPr lang="en-US" sz="1600" kern="1200" noProof="0" dirty="0">
            <a:solidFill>
              <a:schemeClr val="tx1"/>
            </a:solidFill>
            <a:latin typeface="Gill Sans MT" panose="020B0502020104020203" pitchFamily="34" charset="0"/>
            <a:ea typeface="+mn-ea"/>
            <a:cs typeface="+mn-cs"/>
          </a:endParaRPr>
        </a:p>
      </dsp:txBody>
      <dsp:txXfrm>
        <a:off x="6362126" y="71189"/>
        <a:ext cx="2261006" cy="1300327"/>
      </dsp:txXfrm>
    </dsp:sp>
    <dsp:sp modelId="{3BDEB6CA-C9BD-428B-B34B-F1EC5EFCF153}">
      <dsp:nvSpPr>
        <dsp:cNvPr id="0" name=""/>
        <dsp:cNvSpPr/>
      </dsp:nvSpPr>
      <dsp:spPr>
        <a:xfrm>
          <a:off x="1008049" y="1682032"/>
          <a:ext cx="2401696" cy="1441017"/>
        </a:xfrm>
        <a:prstGeom prst="roundRect">
          <a:avLst/>
        </a:prstGeom>
        <a:noFill/>
        <a:ln w="38100" cap="flat" cmpd="sng" algn="ctr">
          <a:solidFill>
            <a:srgbClr val="96C93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Provide services on time, guaranteeing quality in the continuity of care, treatment, and services to the member.</a:t>
          </a:r>
          <a:endParaRPr lang="en-US" sz="1600" kern="1200" noProof="0" dirty="0">
            <a:solidFill>
              <a:schemeClr val="tx1"/>
            </a:solidFill>
            <a:latin typeface="Gill Sans MT" panose="020B0502020104020203" pitchFamily="34" charset="0"/>
            <a:ea typeface="+mn-ea"/>
            <a:cs typeface="+mn-cs"/>
          </a:endParaRPr>
        </a:p>
      </dsp:txBody>
      <dsp:txXfrm>
        <a:off x="1078394" y="1752377"/>
        <a:ext cx="2261006" cy="1300327"/>
      </dsp:txXfrm>
    </dsp:sp>
    <dsp:sp modelId="{E4F14383-E385-489E-BFFB-1AD8419FA997}">
      <dsp:nvSpPr>
        <dsp:cNvPr id="0" name=""/>
        <dsp:cNvSpPr/>
      </dsp:nvSpPr>
      <dsp:spPr>
        <a:xfrm>
          <a:off x="3649915" y="1682032"/>
          <a:ext cx="2401696" cy="1441017"/>
        </a:xfrm>
        <a:prstGeom prst="roundRect">
          <a:avLst/>
        </a:prstGeom>
        <a:noFill/>
        <a:ln w="38100" cap="flat" cmpd="sng" algn="ctr">
          <a:solidFill>
            <a:srgbClr val="96C93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Notify the health plan of any barrier that affects access to services or the care transition process.</a:t>
          </a:r>
          <a:r>
            <a:rPr lang="en-US" sz="1600" kern="1200" noProof="0" dirty="0">
              <a:latin typeface="Gill Sans MT" panose="020B0502020104020203" pitchFamily="34" charset="0"/>
            </a:rPr>
            <a:t>.</a:t>
          </a:r>
          <a:endParaRPr lang="en-US" sz="1600" kern="1200" noProof="0" dirty="0">
            <a:solidFill>
              <a:schemeClr val="tx1"/>
            </a:solidFill>
            <a:latin typeface="Gill Sans MT" panose="020B0502020104020203" pitchFamily="34" charset="0"/>
            <a:ea typeface="+mn-ea"/>
            <a:cs typeface="+mn-cs"/>
          </a:endParaRPr>
        </a:p>
      </dsp:txBody>
      <dsp:txXfrm>
        <a:off x="3720260" y="1752377"/>
        <a:ext cx="2261006" cy="1300327"/>
      </dsp:txXfrm>
    </dsp:sp>
    <dsp:sp modelId="{60D0CE96-A306-4361-8FC7-4A27B509E2B8}">
      <dsp:nvSpPr>
        <dsp:cNvPr id="0" name=""/>
        <dsp:cNvSpPr/>
      </dsp:nvSpPr>
      <dsp:spPr>
        <a:xfrm>
          <a:off x="6291781" y="1682032"/>
          <a:ext cx="2401696" cy="1441017"/>
        </a:xfrm>
        <a:prstGeom prst="roundRect">
          <a:avLst/>
        </a:prstGeom>
        <a:noFill/>
        <a:ln w="38100" cap="flat" cmpd="sng" algn="ctr">
          <a:solidFill>
            <a:srgbClr val="96C93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Participate in the patient’s care planning and encourage their participation in the care process.</a:t>
          </a:r>
          <a:endParaRPr lang="en-US" sz="1600" kern="1200" noProof="0" dirty="0">
            <a:solidFill>
              <a:schemeClr val="tx1"/>
            </a:solidFill>
            <a:latin typeface="Gill Sans MT" panose="020B0502020104020203" pitchFamily="34" charset="0"/>
            <a:ea typeface="+mn-ea"/>
            <a:cs typeface="+mn-cs"/>
          </a:endParaRPr>
        </a:p>
      </dsp:txBody>
      <dsp:txXfrm>
        <a:off x="6362126" y="1752377"/>
        <a:ext cx="2261006" cy="1300327"/>
      </dsp:txXfrm>
    </dsp:sp>
    <dsp:sp modelId="{B0B30531-97A4-4ED2-8906-FF6C554EB8A9}">
      <dsp:nvSpPr>
        <dsp:cNvPr id="0" name=""/>
        <dsp:cNvSpPr/>
      </dsp:nvSpPr>
      <dsp:spPr>
        <a:xfrm>
          <a:off x="2328982" y="3363219"/>
          <a:ext cx="2401696" cy="1441017"/>
        </a:xfrm>
        <a:prstGeom prst="roundRect">
          <a:avLst/>
        </a:prstGeom>
        <a:noFill/>
        <a:ln w="38100" cap="flat" cmpd="sng" algn="ctr">
          <a:solidFill>
            <a:srgbClr val="0E69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noProof="0" dirty="0">
            <a:solidFill>
              <a:schemeClr val="tx1"/>
            </a:solidFill>
            <a:latin typeface="Gill Sans MT" panose="020B0502020104020203" pitchFamily="34" charset="0"/>
          </a:endParaRPr>
        </a:p>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Participate as a member of the Interdisciplinary Care Team and maintain communication with the team and the caregiver.</a:t>
          </a:r>
        </a:p>
        <a:p>
          <a:pPr marL="0" lvl="0" indent="0" algn="ctr" defTabSz="711200">
            <a:lnSpc>
              <a:spcPct val="90000"/>
            </a:lnSpc>
            <a:spcBef>
              <a:spcPct val="0"/>
            </a:spcBef>
            <a:spcAft>
              <a:spcPct val="35000"/>
            </a:spcAft>
            <a:buNone/>
          </a:pPr>
          <a:endParaRPr lang="en-US" sz="1600" kern="1200" noProof="0" dirty="0">
            <a:solidFill>
              <a:schemeClr val="tx1"/>
            </a:solidFill>
            <a:latin typeface="Gill Sans MT" panose="020B0502020104020203" pitchFamily="34" charset="0"/>
          </a:endParaRPr>
        </a:p>
      </dsp:txBody>
      <dsp:txXfrm>
        <a:off x="2399327" y="3433564"/>
        <a:ext cx="2261006" cy="1300327"/>
      </dsp:txXfrm>
    </dsp:sp>
    <dsp:sp modelId="{6C964C21-4D8E-4E4F-B5AF-E5F7CF013BE9}">
      <dsp:nvSpPr>
        <dsp:cNvPr id="0" name=""/>
        <dsp:cNvSpPr/>
      </dsp:nvSpPr>
      <dsp:spPr>
        <a:xfrm>
          <a:off x="4970848" y="3363219"/>
          <a:ext cx="2401696" cy="1441017"/>
        </a:xfrm>
        <a:prstGeom prst="roundRect">
          <a:avLst/>
        </a:prstGeom>
        <a:noFill/>
        <a:ln w="38100" cap="flat" cmpd="sng" algn="ctr">
          <a:solidFill>
            <a:srgbClr val="0E69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noProof="0" dirty="0">
            <a:solidFill>
              <a:schemeClr val="tx1"/>
            </a:solidFill>
            <a:latin typeface="Gill Sans MT" panose="020B0502020104020203" pitchFamily="34" charset="0"/>
          </a:endParaRPr>
        </a:p>
        <a:p>
          <a:pPr marL="0" lvl="0" indent="0" algn="ctr" defTabSz="711200">
            <a:lnSpc>
              <a:spcPct val="90000"/>
            </a:lnSpc>
            <a:spcBef>
              <a:spcPct val="0"/>
            </a:spcBef>
            <a:spcAft>
              <a:spcPct val="35000"/>
            </a:spcAft>
            <a:buNone/>
          </a:pPr>
          <a:r>
            <a:rPr lang="en-US" sz="1600" kern="1200" noProof="0" dirty="0">
              <a:solidFill>
                <a:schemeClr val="tx1"/>
              </a:solidFill>
              <a:latin typeface="Gill Sans MT" panose="020B0502020104020203" pitchFamily="34" charset="0"/>
            </a:rPr>
            <a:t>Lead the member to a healthy lifestyle offering preventing care and providing education about their condition. </a:t>
          </a:r>
        </a:p>
        <a:p>
          <a:pPr marL="0" lvl="0" indent="0" algn="ctr" defTabSz="711200">
            <a:lnSpc>
              <a:spcPct val="90000"/>
            </a:lnSpc>
            <a:spcBef>
              <a:spcPct val="0"/>
            </a:spcBef>
            <a:spcAft>
              <a:spcPct val="35000"/>
            </a:spcAft>
            <a:buNone/>
          </a:pPr>
          <a:endParaRPr lang="en-US" sz="1600" kern="1200" noProof="0" dirty="0">
            <a:solidFill>
              <a:schemeClr val="tx1"/>
            </a:solidFill>
            <a:latin typeface="Gill Sans MT" panose="020B0502020104020203" pitchFamily="34" charset="0"/>
          </a:endParaRPr>
        </a:p>
      </dsp:txBody>
      <dsp:txXfrm>
        <a:off x="5041193" y="3433564"/>
        <a:ext cx="2261006" cy="13003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A4609-9E50-45CF-BDCF-892BD66AC1D5}">
      <dsp:nvSpPr>
        <dsp:cNvPr id="0" name=""/>
        <dsp:cNvSpPr/>
      </dsp:nvSpPr>
      <dsp:spPr>
        <a:xfrm>
          <a:off x="0" y="76654"/>
          <a:ext cx="10484317" cy="368912"/>
        </a:xfrm>
        <a:prstGeom prst="roundRect">
          <a:avLst/>
        </a:prstGeom>
        <a:solidFill>
          <a:schemeClr val="accent2">
            <a:lumMod val="20000"/>
            <a:lumOff val="80000"/>
          </a:schemeClr>
        </a:solidFill>
        <a:ln w="19050" cap="flat" cmpd="sng" algn="ctr">
          <a:solidFill>
            <a:schemeClr val="accent6"/>
          </a:solid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0" lang="en-US" sz="20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rPr>
            <a:t>Through </a:t>
          </a:r>
          <a:r>
            <a:rPr kumimoji="0" lang="en-US" sz="2000" b="0" i="0" u="none" strike="noStrike" kern="1200" cap="none" spc="0" normalizeH="0" baseline="0" noProof="0" dirty="0" err="1">
              <a:ln>
                <a:noFill/>
              </a:ln>
              <a:solidFill>
                <a:schemeClr val="tx1"/>
              </a:solidFill>
              <a:effectLst/>
              <a:uLnTx/>
              <a:uFillTx/>
              <a:latin typeface="Gill Sans MT" panose="020B0502020104020203" pitchFamily="34" charset="0"/>
              <a:ea typeface="+mn-ea"/>
              <a:cs typeface="+mn-cs"/>
            </a:rPr>
            <a:t>Provinet</a:t>
          </a:r>
          <a:r>
            <a:rPr kumimoji="0" lang="en-US" sz="20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rPr>
            <a:t>, the provider has access to:</a:t>
          </a:r>
          <a:endParaRPr lang="en-US" sz="2000" kern="1200" noProof="0" dirty="0">
            <a:solidFill>
              <a:schemeClr val="tx1"/>
            </a:solidFill>
            <a:latin typeface="Gill Sans MT" panose="020B0502020104020203" pitchFamily="34" charset="0"/>
          </a:endParaRPr>
        </a:p>
      </dsp:txBody>
      <dsp:txXfrm>
        <a:off x="18009" y="94663"/>
        <a:ext cx="10448299" cy="332894"/>
      </dsp:txXfrm>
    </dsp:sp>
    <dsp:sp modelId="{2D91CFDB-61F3-4D64-904D-E1758683CBCF}">
      <dsp:nvSpPr>
        <dsp:cNvPr id="0" name=""/>
        <dsp:cNvSpPr/>
      </dsp:nvSpPr>
      <dsp:spPr>
        <a:xfrm>
          <a:off x="0" y="599230"/>
          <a:ext cx="10484317" cy="225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877" tIns="22860" rIns="128016" bIns="22860" numCol="1" spcCol="1270" anchor="t" anchorCtr="0">
          <a:noAutofit/>
        </a:bodyPr>
        <a:lstStyle/>
        <a:p>
          <a:pPr marL="171450" lvl="1" indent="-171450" algn="l" defTabSz="800100">
            <a:lnSpc>
              <a:spcPct val="100000"/>
            </a:lnSpc>
            <a:spcBef>
              <a:spcPct val="0"/>
            </a:spcBef>
            <a:spcAft>
              <a:spcPts val="0"/>
            </a:spcAft>
            <a:buChar char="•"/>
          </a:pPr>
          <a:r>
            <a:rPr lang="en-US" sz="1800" kern="1200" noProof="0" dirty="0">
              <a:latin typeface="Gill Sans MT" panose="020B0502020104020203" pitchFamily="34" charset="0"/>
            </a:rPr>
            <a:t>Assistance to the PCP to coordinate the member’s care and evaluate their patient's compliance with preventive care and HEDIS measures.</a:t>
          </a:r>
        </a:p>
        <a:p>
          <a:pPr marL="114300" lvl="1" indent="-114300" algn="l" defTabSz="622300">
            <a:lnSpc>
              <a:spcPct val="100000"/>
            </a:lnSpc>
            <a:spcBef>
              <a:spcPct val="0"/>
            </a:spcBef>
            <a:spcAft>
              <a:spcPts val="0"/>
            </a:spcAft>
            <a:buChar char="•"/>
          </a:pPr>
          <a:endParaRPr lang="en-US" sz="1400" kern="1200" noProof="0" dirty="0">
            <a:latin typeface="Gill Sans MT" panose="020B0502020104020203" pitchFamily="34" charset="0"/>
          </a:endParaRPr>
        </a:p>
        <a:p>
          <a:pPr marL="171450" lvl="1" indent="-171450" algn="l" defTabSz="800100">
            <a:lnSpc>
              <a:spcPct val="100000"/>
            </a:lnSpc>
            <a:spcBef>
              <a:spcPct val="0"/>
            </a:spcBef>
            <a:spcAft>
              <a:spcPts val="0"/>
            </a:spcAft>
            <a:buClrTx/>
            <a:buSzTx/>
            <a:buFont typeface="Arial" panose="020B0604020202020204" pitchFamily="34" charset="0"/>
            <a:buChar char="•"/>
          </a:pPr>
          <a:r>
            <a:rPr kumimoji="0" lang="en-US" sz="1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Clinical guidelines such as: diabetes, asthma, cancer, among others.</a:t>
          </a:r>
          <a:endParaRPr lang="en-US" sz="1800" kern="1200" noProof="0" dirty="0">
            <a:latin typeface="Gill Sans MT" panose="020B0502020104020203" pitchFamily="34" charset="0"/>
          </a:endParaRPr>
        </a:p>
        <a:p>
          <a:pPr marL="114300" lvl="1" indent="-114300" algn="l" defTabSz="622300">
            <a:lnSpc>
              <a:spcPct val="100000"/>
            </a:lnSpc>
            <a:spcBef>
              <a:spcPct val="0"/>
            </a:spcBef>
            <a:spcAft>
              <a:spcPts val="0"/>
            </a:spcAft>
            <a:buClrTx/>
            <a:buSzTx/>
            <a:buFont typeface="Arial" panose="020B0604020202020204" pitchFamily="34" charset="0"/>
            <a:buChar char="•"/>
          </a:pPr>
          <a:endParaRPr lang="en-US" sz="1400" kern="1200" noProof="0" dirty="0">
            <a:latin typeface="Gill Sans MT" panose="020B0502020104020203" pitchFamily="34" charset="0"/>
          </a:endParaRPr>
        </a:p>
        <a:p>
          <a:pPr marL="171450" lvl="1" indent="-171450" algn="l" defTabSz="800100">
            <a:lnSpc>
              <a:spcPct val="100000"/>
            </a:lnSpc>
            <a:spcBef>
              <a:spcPct val="0"/>
            </a:spcBef>
            <a:spcAft>
              <a:spcPts val="0"/>
            </a:spcAft>
            <a:buClrTx/>
            <a:buSzTx/>
            <a:buFont typeface="Arial" panose="020B0604020202020204" pitchFamily="34" charset="0"/>
            <a:buChar char="•"/>
          </a:pPr>
          <a:r>
            <a:rPr kumimoji="0" lang="en-US" sz="1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MOC Training</a:t>
          </a:r>
          <a:endParaRPr lang="en-US" sz="1800" kern="1200" noProof="0" dirty="0">
            <a:latin typeface="Gill Sans MT" panose="020B0502020104020203" pitchFamily="34" charset="0"/>
          </a:endParaRPr>
        </a:p>
        <a:p>
          <a:pPr marL="114300" lvl="1" indent="-114300" algn="l" defTabSz="622300">
            <a:lnSpc>
              <a:spcPct val="100000"/>
            </a:lnSpc>
            <a:spcBef>
              <a:spcPct val="0"/>
            </a:spcBef>
            <a:spcAft>
              <a:spcPts val="0"/>
            </a:spcAft>
            <a:buClrTx/>
            <a:buSzTx/>
            <a:buFont typeface="Arial" panose="020B0604020202020204" pitchFamily="34" charset="0"/>
            <a:buChar char="•"/>
          </a:pPr>
          <a:endParaRPr lang="en-US" sz="1400" kern="1200" noProof="0" dirty="0">
            <a:latin typeface="Gill Sans MT" panose="020B0502020104020203" pitchFamily="34" charset="0"/>
          </a:endParaRPr>
        </a:p>
        <a:p>
          <a:pPr marL="171450" lvl="1" indent="-171450" algn="l" defTabSz="800100">
            <a:lnSpc>
              <a:spcPct val="100000"/>
            </a:lnSpc>
            <a:spcBef>
              <a:spcPct val="0"/>
            </a:spcBef>
            <a:spcAft>
              <a:spcPts val="0"/>
            </a:spcAft>
            <a:buClrTx/>
            <a:buSzTx/>
            <a:buFont typeface="Arial" panose="020B0604020202020204" pitchFamily="34" charset="0"/>
            <a:buChar char="•"/>
          </a:pPr>
          <a:r>
            <a:rPr kumimoji="0" lang="en-US" sz="18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Referral for Care Management Programs</a:t>
          </a:r>
          <a:endParaRPr lang="en-US" sz="1800" kern="1200" noProof="0" dirty="0">
            <a:latin typeface="Gill Sans MT" panose="020B0502020104020203" pitchFamily="34" charset="0"/>
          </a:endParaRPr>
        </a:p>
        <a:p>
          <a:pPr marL="342900" lvl="2" indent="-171450" algn="l" defTabSz="711200">
            <a:lnSpc>
              <a:spcPct val="100000"/>
            </a:lnSpc>
            <a:spcBef>
              <a:spcPct val="0"/>
            </a:spcBef>
            <a:spcAft>
              <a:spcPts val="0"/>
            </a:spcAft>
            <a:buFont typeface="Wingdings" panose="05000000000000000000" pitchFamily="2" charset="2"/>
            <a:buChar char="Ø"/>
          </a:pPr>
          <a:r>
            <a:rPr kumimoji="0" lang="en-US" sz="1600" b="0" i="0" u="none" strike="noStrike" kern="1200" cap="none" spc="0" normalizeH="0" baseline="0" noProof="0" dirty="0">
              <a:ln>
                <a:noFill/>
              </a:ln>
              <a:solidFill>
                <a:sysClr val="windowText" lastClr="000000"/>
              </a:solidFill>
              <a:effectLst/>
              <a:uLnTx/>
              <a:uFillTx/>
              <a:latin typeface="Gill Sans MT" panose="020B0502020104020203" pitchFamily="34" charset="0"/>
              <a:ea typeface="+mn-ea"/>
              <a:cs typeface="+mn-cs"/>
            </a:rPr>
            <a:t>Can be sent to fax: 787.620.1336</a:t>
          </a:r>
          <a:endParaRPr lang="en-US" sz="1600" kern="1200" noProof="0" dirty="0">
            <a:latin typeface="Gill Sans MT" panose="020B0502020104020203" pitchFamily="34" charset="0"/>
          </a:endParaRPr>
        </a:p>
      </dsp:txBody>
      <dsp:txXfrm>
        <a:off x="0" y="599230"/>
        <a:ext cx="10484317" cy="22521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30E67-D616-4558-9362-5834C919FCA3}">
      <dsp:nvSpPr>
        <dsp:cNvPr id="0" name=""/>
        <dsp:cNvSpPr/>
      </dsp:nvSpPr>
      <dsp:spPr>
        <a:xfrm>
          <a:off x="9178664" y="949905"/>
          <a:ext cx="2490561" cy="249068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4AF2469-259D-4216-A86F-2433F55C9381}">
      <dsp:nvSpPr>
        <dsp:cNvPr id="0" name=""/>
        <dsp:cNvSpPr/>
      </dsp:nvSpPr>
      <dsp:spPr>
        <a:xfrm>
          <a:off x="9261967" y="1032943"/>
          <a:ext cx="2325022" cy="2324613"/>
        </a:xfrm>
        <a:prstGeom prst="ellipse">
          <a:avLst/>
        </a:prstGeom>
        <a:solidFill>
          <a:prstClr val="white">
            <a:alpha val="90000"/>
            <a:hueOff val="0"/>
            <a:satOff val="0"/>
            <a:lumOff val="0"/>
            <a:alphaOff val="0"/>
          </a:prstClr>
        </a:solidFill>
        <a:ln w="12700" cap="flat" cmpd="sng" algn="ctr">
          <a:solidFill>
            <a:srgbClr val="C6E5C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baseline="0" noProof="0" dirty="0">
              <a:solidFill>
                <a:prstClr val="black">
                  <a:hueOff val="0"/>
                  <a:satOff val="0"/>
                  <a:lumOff val="0"/>
                  <a:alphaOff val="0"/>
                </a:prstClr>
              </a:solidFill>
              <a:latin typeface="Gill Sans MT" panose="020B0502020104020203" pitchFamily="34" charset="0"/>
              <a:ea typeface="+mn-ea"/>
              <a:cs typeface="+mn-cs"/>
            </a:rPr>
            <a:t>Support initiatives to comply with the goals of each MOC.</a:t>
          </a:r>
        </a:p>
      </dsp:txBody>
      <dsp:txXfrm>
        <a:off x="9594113" y="1365093"/>
        <a:ext cx="1660730" cy="1660313"/>
      </dsp:txXfrm>
    </dsp:sp>
    <dsp:sp modelId="{41965760-AFFF-478A-B6D7-586CACE94595}">
      <dsp:nvSpPr>
        <dsp:cNvPr id="0" name=""/>
        <dsp:cNvSpPr/>
      </dsp:nvSpPr>
      <dsp:spPr>
        <a:xfrm rot="2700000">
          <a:off x="6594098" y="949730"/>
          <a:ext cx="2490602" cy="2490602"/>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6B7257C-6A65-473D-AB65-1E3D08659E46}">
      <dsp:nvSpPr>
        <dsp:cNvPr id="0" name=""/>
        <dsp:cNvSpPr/>
      </dsp:nvSpPr>
      <dsp:spPr>
        <a:xfrm>
          <a:off x="6688102" y="1032943"/>
          <a:ext cx="2325022" cy="2324613"/>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baseline="0" noProof="0" dirty="0">
              <a:latin typeface="Gill Sans MT" panose="020B0502020104020203" pitchFamily="34" charset="0"/>
            </a:rPr>
            <a:t>Assist members and providers to satisfy their service needs.</a:t>
          </a:r>
        </a:p>
      </dsp:txBody>
      <dsp:txXfrm>
        <a:off x="7020248" y="1365093"/>
        <a:ext cx="1660730" cy="1660313"/>
      </dsp:txXfrm>
    </dsp:sp>
    <dsp:sp modelId="{4677955A-C4C2-41C7-B58B-F6F9B4E54C3A}">
      <dsp:nvSpPr>
        <dsp:cNvPr id="0" name=""/>
        <dsp:cNvSpPr/>
      </dsp:nvSpPr>
      <dsp:spPr>
        <a:xfrm rot="2700000">
          <a:off x="4030913" y="949730"/>
          <a:ext cx="2490602" cy="2490602"/>
        </a:xfrm>
        <a:prstGeom prst="teardrop">
          <a:avLst>
            <a:gd name="adj" fmla="val 100000"/>
          </a:avLst>
        </a:prstGeom>
        <a:solidFill>
          <a:srgbClr val="96C93E"/>
        </a:solidFill>
        <a:ln w="12700" cap="flat" cmpd="sng" algn="ctr">
          <a:solidFill>
            <a:srgbClr val="96C93E"/>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AFB3383-AC43-4F99-B5A0-BB69348A3CBE}">
      <dsp:nvSpPr>
        <dsp:cNvPr id="0" name=""/>
        <dsp:cNvSpPr/>
      </dsp:nvSpPr>
      <dsp:spPr>
        <a:xfrm>
          <a:off x="4114237" y="1032943"/>
          <a:ext cx="2325022" cy="2324613"/>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baseline="0" noProof="0" dirty="0">
              <a:latin typeface="Gill Sans MT" panose="020B0502020104020203" pitchFamily="34" charset="0"/>
            </a:rPr>
            <a:t>Participate in the MOC training.</a:t>
          </a:r>
        </a:p>
      </dsp:txBody>
      <dsp:txXfrm>
        <a:off x="4446383" y="1365093"/>
        <a:ext cx="1660730" cy="1660313"/>
      </dsp:txXfrm>
    </dsp:sp>
    <dsp:sp modelId="{E485F956-1F39-456D-B5C1-3CF533B6A11F}">
      <dsp:nvSpPr>
        <dsp:cNvPr id="0" name=""/>
        <dsp:cNvSpPr/>
      </dsp:nvSpPr>
      <dsp:spPr>
        <a:xfrm rot="2700000">
          <a:off x="1457049" y="949730"/>
          <a:ext cx="2490602" cy="2490602"/>
        </a:xfrm>
        <a:prstGeom prst="teardrop">
          <a:avLst>
            <a:gd name="adj" fmla="val 100000"/>
          </a:avLst>
        </a:prstGeom>
        <a:solidFill>
          <a:srgbClr val="00A160"/>
        </a:solidFill>
        <a:ln w="1270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57D41DD-EA70-46E4-8E1B-193F305B085B}">
      <dsp:nvSpPr>
        <dsp:cNvPr id="0" name=""/>
        <dsp:cNvSpPr/>
      </dsp:nvSpPr>
      <dsp:spPr>
        <a:xfrm>
          <a:off x="1540373" y="1032943"/>
          <a:ext cx="2325022" cy="2324613"/>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baseline="0" noProof="0" dirty="0">
              <a:latin typeface="Gill Sans MT" panose="020B0502020104020203" pitchFamily="34" charset="0"/>
            </a:rPr>
            <a:t>Ensure compliance with CMS requirements for the D-SNP MOC and     </a:t>
          </a:r>
          <a:r>
            <a:rPr lang="en-US" sz="2000" kern="1200" noProof="0" dirty="0">
              <a:latin typeface="Gill Sans MT" panose="020B0502020104020203" pitchFamily="34" charset="0"/>
            </a:rPr>
            <a:t>C-</a:t>
          </a:r>
          <a:r>
            <a:rPr lang="en-US" sz="2000" b="0" i="0" kern="1200" baseline="0" noProof="0" dirty="0">
              <a:latin typeface="Gill Sans MT" panose="020B0502020104020203" pitchFamily="34" charset="0"/>
            </a:rPr>
            <a:t>SNP MOC.</a:t>
          </a:r>
          <a:endParaRPr lang="en-US" sz="2000" kern="1200" noProof="0" dirty="0"/>
        </a:p>
      </dsp:txBody>
      <dsp:txXfrm>
        <a:off x="1872519" y="1365093"/>
        <a:ext cx="1660730" cy="1660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BAE1-6F4F-4D9D-A7B3-4E637B1E2C22}">
      <dsp:nvSpPr>
        <dsp:cNvPr id="0" name=""/>
        <dsp:cNvSpPr/>
      </dsp:nvSpPr>
      <dsp:spPr>
        <a:xfrm>
          <a:off x="991445" y="1417"/>
          <a:ext cx="3300232" cy="825058"/>
        </a:xfrm>
        <a:prstGeom prst="roundRect">
          <a:avLst>
            <a:gd name="adj" fmla="val 10000"/>
          </a:avLst>
        </a:prstGeom>
        <a:solidFill>
          <a:srgbClr val="00A1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latin typeface="Gill Sans MT" panose="020B0502020104020203" pitchFamily="34" charset="0"/>
            </a:rPr>
            <a:t>D-SNP</a:t>
          </a:r>
          <a:endParaRPr lang="en-US" sz="2400" kern="1200" noProof="0" dirty="0">
            <a:solidFill>
              <a:schemeClr val="tx1"/>
            </a:solidFill>
            <a:latin typeface="Gill Sans MT" panose="020B0502020104020203" pitchFamily="34" charset="0"/>
          </a:endParaRPr>
        </a:p>
      </dsp:txBody>
      <dsp:txXfrm>
        <a:off x="1015610" y="25582"/>
        <a:ext cx="3251902" cy="776728"/>
      </dsp:txXfrm>
    </dsp:sp>
    <dsp:sp modelId="{3C239E36-5D0A-4EF2-9BE9-0FB34C3D175F}">
      <dsp:nvSpPr>
        <dsp:cNvPr id="0" name=""/>
        <dsp:cNvSpPr/>
      </dsp:nvSpPr>
      <dsp:spPr>
        <a:xfrm rot="5400000">
          <a:off x="2569369" y="898668"/>
          <a:ext cx="144385" cy="144385"/>
        </a:xfrm>
        <a:prstGeom prst="rightArrow">
          <a:avLst>
            <a:gd name="adj1" fmla="val 667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F00CF3-3A72-419A-B449-82A8D9524CF4}">
      <dsp:nvSpPr>
        <dsp:cNvPr id="0" name=""/>
        <dsp:cNvSpPr/>
      </dsp:nvSpPr>
      <dsp:spPr>
        <a:xfrm>
          <a:off x="991445" y="1115245"/>
          <a:ext cx="3300232" cy="825058"/>
        </a:xfrm>
        <a:prstGeom prst="roundRect">
          <a:avLst>
            <a:gd name="adj" fmla="val 10000"/>
          </a:avLst>
        </a:prstGeom>
        <a:solidFill>
          <a:prstClr val="white">
            <a:alpha val="90000"/>
          </a:prstClr>
        </a:solidFill>
        <a:ln w="28575" cap="flat" cmpd="sng" algn="ctr">
          <a:solidFill>
            <a:srgbClr val="0E6937">
              <a:alpha val="90000"/>
            </a:srgbClr>
          </a:solidFill>
          <a:prstDash val="solid"/>
          <a:miter lim="800000"/>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Dual Eligible</a:t>
          </a:r>
        </a:p>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(Platino)</a:t>
          </a:r>
        </a:p>
      </dsp:txBody>
      <dsp:txXfrm>
        <a:off x="1015610" y="1139410"/>
        <a:ext cx="3251902" cy="776728"/>
      </dsp:txXfrm>
    </dsp:sp>
    <dsp:sp modelId="{DB6AE00A-1F33-40C0-940F-527E9DCDCB27}">
      <dsp:nvSpPr>
        <dsp:cNvPr id="0" name=""/>
        <dsp:cNvSpPr/>
      </dsp:nvSpPr>
      <dsp:spPr>
        <a:xfrm rot="5400000">
          <a:off x="2569369" y="2012496"/>
          <a:ext cx="144385" cy="144385"/>
        </a:xfrm>
        <a:prstGeom prst="rightArrow">
          <a:avLst>
            <a:gd name="adj1" fmla="val 66700"/>
            <a:gd name="adj2" fmla="val 50000"/>
          </a:avLst>
        </a:prstGeom>
        <a:gradFill rotWithShape="0">
          <a:gsLst>
            <a:gs pos="0">
              <a:schemeClr val="accent6">
                <a:shade val="90000"/>
                <a:hueOff val="107129"/>
                <a:satOff val="-4218"/>
                <a:lumOff val="8394"/>
                <a:alphaOff val="0"/>
                <a:satMod val="103000"/>
                <a:lumMod val="102000"/>
                <a:tint val="94000"/>
              </a:schemeClr>
            </a:gs>
            <a:gs pos="50000">
              <a:schemeClr val="accent6">
                <a:shade val="90000"/>
                <a:hueOff val="107129"/>
                <a:satOff val="-4218"/>
                <a:lumOff val="8394"/>
                <a:alphaOff val="0"/>
                <a:satMod val="110000"/>
                <a:lumMod val="100000"/>
                <a:shade val="100000"/>
              </a:schemeClr>
            </a:gs>
            <a:gs pos="100000">
              <a:schemeClr val="accent6">
                <a:shade val="90000"/>
                <a:hueOff val="107129"/>
                <a:satOff val="-4218"/>
                <a:lumOff val="839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016926-9F5F-4E1E-B891-0C9F22222283}">
      <dsp:nvSpPr>
        <dsp:cNvPr id="0" name=""/>
        <dsp:cNvSpPr/>
      </dsp:nvSpPr>
      <dsp:spPr>
        <a:xfrm>
          <a:off x="991445" y="2229074"/>
          <a:ext cx="3300232" cy="825058"/>
        </a:xfrm>
        <a:prstGeom prst="roundRect">
          <a:avLst>
            <a:gd name="adj" fmla="val 10000"/>
          </a:avLst>
        </a:prstGeom>
        <a:solidFill>
          <a:prstClr val="white">
            <a:alpha val="90000"/>
          </a:prstClr>
        </a:solidFill>
        <a:ln w="28575" cap="flat" cmpd="sng" algn="ctr">
          <a:solidFill>
            <a:srgbClr val="0E6937">
              <a:alpha val="90000"/>
            </a:srgbClr>
          </a:solidFill>
          <a:prstDash val="solid"/>
          <a:miter lim="800000"/>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115888" lvl="0" indent="7938" algn="ctr" defTabSz="800100">
            <a:lnSpc>
              <a:spcPct val="90000"/>
            </a:lnSpc>
            <a:spcBef>
              <a:spcPct val="0"/>
            </a:spcBef>
            <a:spcAft>
              <a:spcPct val="35000"/>
            </a:spcAft>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Members with </a:t>
          </a:r>
          <a:r>
            <a:rPr lang="en-US" sz="1800" b="1" kern="1200" noProof="0" dirty="0">
              <a:solidFill>
                <a:srgbClr val="00A261"/>
              </a:solidFill>
              <a:latin typeface="Gill Sans MT" panose="020B0502020104020203" pitchFamily="34" charset="0"/>
              <a:ea typeface="+mn-ea"/>
              <a:cs typeface="+mn-cs"/>
            </a:rPr>
            <a:t>Medicare A+B</a:t>
          </a:r>
          <a:r>
            <a:rPr lang="en-US" sz="1800" b="0" kern="1200" noProof="0" dirty="0">
              <a:solidFill>
                <a:prstClr val="black">
                  <a:hueOff val="0"/>
                  <a:satOff val="0"/>
                  <a:lumOff val="0"/>
                  <a:alphaOff val="0"/>
                </a:prstClr>
              </a:solidFill>
              <a:latin typeface="Gill Sans MT" panose="020B0502020104020203" pitchFamily="34" charset="0"/>
              <a:ea typeface="+mn-ea"/>
              <a:cs typeface="+mn-cs"/>
            </a:rPr>
            <a:t> and </a:t>
          </a:r>
          <a:r>
            <a:rPr lang="en-US" sz="1800" b="1" kern="1200" noProof="0" dirty="0">
              <a:solidFill>
                <a:srgbClr val="709F1D"/>
              </a:solidFill>
              <a:latin typeface="Gill Sans MT" panose="020B0502020104020203" pitchFamily="34" charset="0"/>
              <a:ea typeface="+mn-ea"/>
              <a:cs typeface="+mn-cs"/>
            </a:rPr>
            <a:t>Medicaid</a:t>
          </a:r>
          <a:r>
            <a:rPr lang="en-US" sz="1800" b="1" kern="1200" noProof="0" dirty="0">
              <a:solidFill>
                <a:srgbClr val="96C93D"/>
              </a:solidFill>
              <a:latin typeface="Gill Sans MT" panose="020B0502020104020203" pitchFamily="34" charset="0"/>
              <a:ea typeface="+mn-ea"/>
              <a:cs typeface="+mn-cs"/>
            </a:rPr>
            <a:t> </a:t>
          </a:r>
        </a:p>
      </dsp:txBody>
      <dsp:txXfrm>
        <a:off x="1015610" y="2253239"/>
        <a:ext cx="3251902" cy="776728"/>
      </dsp:txXfrm>
    </dsp:sp>
    <dsp:sp modelId="{943800D0-B98B-4894-8ECF-58FA437203CC}">
      <dsp:nvSpPr>
        <dsp:cNvPr id="0" name=""/>
        <dsp:cNvSpPr/>
      </dsp:nvSpPr>
      <dsp:spPr>
        <a:xfrm>
          <a:off x="4753710" y="1417"/>
          <a:ext cx="3300232" cy="825058"/>
        </a:xfrm>
        <a:prstGeom prst="roundRect">
          <a:avLst>
            <a:gd name="adj" fmla="val 10000"/>
          </a:avLst>
        </a:prstGeom>
        <a:solidFill>
          <a:srgbClr val="96C93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latin typeface="Gill Sans MT" panose="020B0502020104020203" pitchFamily="34" charset="0"/>
            </a:rPr>
            <a:t>C-SNP</a:t>
          </a:r>
          <a:endParaRPr lang="en-US" sz="2400" kern="1200" noProof="0" dirty="0">
            <a:solidFill>
              <a:schemeClr val="tx1"/>
            </a:solidFill>
            <a:latin typeface="Gill Sans MT" panose="020B0502020104020203" pitchFamily="34" charset="0"/>
          </a:endParaRPr>
        </a:p>
      </dsp:txBody>
      <dsp:txXfrm>
        <a:off x="4777875" y="25582"/>
        <a:ext cx="3251902" cy="776728"/>
      </dsp:txXfrm>
    </dsp:sp>
    <dsp:sp modelId="{60D708A3-B23A-4F49-8C2B-823B8F54EF16}">
      <dsp:nvSpPr>
        <dsp:cNvPr id="0" name=""/>
        <dsp:cNvSpPr/>
      </dsp:nvSpPr>
      <dsp:spPr>
        <a:xfrm rot="5400000">
          <a:off x="6331634" y="898668"/>
          <a:ext cx="144385" cy="144385"/>
        </a:xfrm>
        <a:prstGeom prst="rightArrow">
          <a:avLst>
            <a:gd name="adj1" fmla="val 66700"/>
            <a:gd name="adj2" fmla="val 50000"/>
          </a:avLst>
        </a:prstGeom>
        <a:gradFill rotWithShape="0">
          <a:gsLst>
            <a:gs pos="0">
              <a:schemeClr val="accent6">
                <a:shade val="90000"/>
                <a:hueOff val="214258"/>
                <a:satOff val="-8435"/>
                <a:lumOff val="16789"/>
                <a:alphaOff val="0"/>
                <a:satMod val="103000"/>
                <a:lumMod val="102000"/>
                <a:tint val="94000"/>
              </a:schemeClr>
            </a:gs>
            <a:gs pos="50000">
              <a:schemeClr val="accent6">
                <a:shade val="90000"/>
                <a:hueOff val="214258"/>
                <a:satOff val="-8435"/>
                <a:lumOff val="16789"/>
                <a:alphaOff val="0"/>
                <a:satMod val="110000"/>
                <a:lumMod val="100000"/>
                <a:shade val="100000"/>
              </a:schemeClr>
            </a:gs>
            <a:gs pos="100000">
              <a:schemeClr val="accent6">
                <a:shade val="90000"/>
                <a:hueOff val="214258"/>
                <a:satOff val="-8435"/>
                <a:lumOff val="1678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FC4FA78-A640-4EE0-8B8D-8F80CB4BFF55}">
      <dsp:nvSpPr>
        <dsp:cNvPr id="0" name=""/>
        <dsp:cNvSpPr/>
      </dsp:nvSpPr>
      <dsp:spPr>
        <a:xfrm>
          <a:off x="4753710" y="1115245"/>
          <a:ext cx="3300232" cy="825058"/>
        </a:xfrm>
        <a:prstGeom prst="roundRect">
          <a:avLst>
            <a:gd name="adj" fmla="val 10000"/>
          </a:avLst>
        </a:prstGeom>
        <a:solidFill>
          <a:prstClr val="white">
            <a:alpha val="90000"/>
          </a:prstClr>
        </a:solidFill>
        <a:ln w="28575" cap="flat" cmpd="sng" algn="ctr">
          <a:solidFill>
            <a:srgbClr val="709F1D">
              <a:alpha val="89804"/>
            </a:srgbClr>
          </a:solidFill>
          <a:prstDash val="solid"/>
          <a:miter lim="800000"/>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Chronic Conditions</a:t>
          </a:r>
        </a:p>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(No Platino)</a:t>
          </a:r>
        </a:p>
      </dsp:txBody>
      <dsp:txXfrm>
        <a:off x="4777875" y="1139410"/>
        <a:ext cx="3251902" cy="776728"/>
      </dsp:txXfrm>
    </dsp:sp>
    <dsp:sp modelId="{EC509C9D-EA3D-48B4-A1C4-8BC541E61613}">
      <dsp:nvSpPr>
        <dsp:cNvPr id="0" name=""/>
        <dsp:cNvSpPr/>
      </dsp:nvSpPr>
      <dsp:spPr>
        <a:xfrm rot="5400000">
          <a:off x="6331634" y="2012496"/>
          <a:ext cx="144385" cy="144385"/>
        </a:xfrm>
        <a:prstGeom prst="rightArrow">
          <a:avLst>
            <a:gd name="adj1" fmla="val 66700"/>
            <a:gd name="adj2" fmla="val 50000"/>
          </a:avLst>
        </a:prstGeom>
        <a:gradFill rotWithShape="0">
          <a:gsLst>
            <a:gs pos="0">
              <a:schemeClr val="accent6">
                <a:shade val="90000"/>
                <a:hueOff val="321387"/>
                <a:satOff val="-12653"/>
                <a:lumOff val="25183"/>
                <a:alphaOff val="0"/>
                <a:satMod val="103000"/>
                <a:lumMod val="102000"/>
                <a:tint val="94000"/>
              </a:schemeClr>
            </a:gs>
            <a:gs pos="50000">
              <a:schemeClr val="accent6">
                <a:shade val="90000"/>
                <a:hueOff val="321387"/>
                <a:satOff val="-12653"/>
                <a:lumOff val="25183"/>
                <a:alphaOff val="0"/>
                <a:satMod val="110000"/>
                <a:lumMod val="100000"/>
                <a:shade val="100000"/>
              </a:schemeClr>
            </a:gs>
            <a:gs pos="100000">
              <a:schemeClr val="accent6">
                <a:shade val="90000"/>
                <a:hueOff val="321387"/>
                <a:satOff val="-12653"/>
                <a:lumOff val="251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CCF2915-E894-420B-A638-D3D7FA130898}">
      <dsp:nvSpPr>
        <dsp:cNvPr id="0" name=""/>
        <dsp:cNvSpPr/>
      </dsp:nvSpPr>
      <dsp:spPr>
        <a:xfrm>
          <a:off x="4753710" y="2229074"/>
          <a:ext cx="3300232" cy="825058"/>
        </a:xfrm>
        <a:prstGeom prst="roundRect">
          <a:avLst>
            <a:gd name="adj" fmla="val 10000"/>
          </a:avLst>
        </a:prstGeom>
        <a:solidFill>
          <a:prstClr val="white">
            <a:alpha val="90000"/>
          </a:prstClr>
        </a:solidFill>
        <a:ln w="28575" cap="flat" cmpd="sng" algn="ctr">
          <a:solidFill>
            <a:srgbClr val="709F1D">
              <a:alpha val="89804"/>
            </a:srgbClr>
          </a:solidFill>
          <a:prstDash val="solid"/>
          <a:miter lim="800000"/>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169863" lvl="0" indent="6350" algn="ctr" defTabSz="800100">
            <a:lnSpc>
              <a:spcPct val="90000"/>
            </a:lnSpc>
            <a:spcBef>
              <a:spcPct val="0"/>
            </a:spcBef>
            <a:spcAft>
              <a:spcPct val="35000"/>
            </a:spcAft>
            <a:buSzPct val="85000"/>
            <a:buNone/>
          </a:pPr>
          <a:r>
            <a:rPr lang="en-US" sz="1800" b="0" kern="1200" noProof="0" dirty="0">
              <a:solidFill>
                <a:prstClr val="black">
                  <a:hueOff val="0"/>
                  <a:satOff val="0"/>
                  <a:lumOff val="0"/>
                  <a:alphaOff val="0"/>
                </a:prstClr>
              </a:solidFill>
              <a:latin typeface="Gill Sans MT" panose="020B0502020104020203" pitchFamily="34" charset="0"/>
              <a:ea typeface="+mn-ea"/>
              <a:cs typeface="+mn-cs"/>
            </a:rPr>
            <a:t>Members with </a:t>
          </a:r>
          <a:r>
            <a:rPr lang="en-US" sz="1800" b="1" kern="1200" noProof="0" dirty="0">
              <a:solidFill>
                <a:srgbClr val="00A261"/>
              </a:solidFill>
              <a:latin typeface="Gill Sans MT" panose="020B0502020104020203" pitchFamily="34" charset="0"/>
              <a:ea typeface="+mn-ea"/>
              <a:cs typeface="+mn-cs"/>
            </a:rPr>
            <a:t>Medicare A+B</a:t>
          </a:r>
          <a:r>
            <a:rPr lang="en-US" sz="1800" b="0" kern="1200" noProof="0" dirty="0">
              <a:solidFill>
                <a:prstClr val="black">
                  <a:hueOff val="0"/>
                  <a:satOff val="0"/>
                  <a:lumOff val="0"/>
                  <a:alphaOff val="0"/>
                </a:prstClr>
              </a:solidFill>
              <a:latin typeface="Gill Sans MT" panose="020B0502020104020203" pitchFamily="34" charset="0"/>
              <a:ea typeface="+mn-ea"/>
              <a:cs typeface="+mn-cs"/>
            </a:rPr>
            <a:t> and </a:t>
          </a:r>
          <a:r>
            <a:rPr lang="en-US" sz="1800" b="1" kern="1200" noProof="0" dirty="0">
              <a:solidFill>
                <a:srgbClr val="709F1D"/>
              </a:solidFill>
              <a:latin typeface="Gill Sans MT" panose="020B0502020104020203" pitchFamily="34" charset="0"/>
              <a:ea typeface="+mn-ea"/>
              <a:cs typeface="+mn-cs"/>
            </a:rPr>
            <a:t>Chronic Conditions</a:t>
          </a:r>
        </a:p>
      </dsp:txBody>
      <dsp:txXfrm>
        <a:off x="4777875" y="2253239"/>
        <a:ext cx="3251902" cy="776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4EF01-50B9-4025-9993-73F3B77AA7DF}">
      <dsp:nvSpPr>
        <dsp:cNvPr id="0" name=""/>
        <dsp:cNvSpPr/>
      </dsp:nvSpPr>
      <dsp:spPr>
        <a:xfrm>
          <a:off x="0" y="18268"/>
          <a:ext cx="6102581" cy="1160640"/>
        </a:xfrm>
        <a:prstGeom prst="roundRect">
          <a:avLst/>
        </a:prstGeom>
        <a:noFill/>
        <a:ln w="28575" cap="flat" cmpd="sng" algn="ctr">
          <a:solidFill>
            <a:srgbClr val="00A26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Coordinate and evaluate the effectiveness of the provision of services contemplated in the MOC.</a:t>
          </a:r>
          <a:endParaRPr lang="en-US" sz="1800" b="0" kern="1200" noProof="0" dirty="0">
            <a:solidFill>
              <a:schemeClr val="tx1"/>
            </a:solidFill>
            <a:latin typeface="Gill Sans MT" panose="020B0502020104020203" pitchFamily="34" charset="0"/>
            <a:ea typeface="+mn-ea"/>
            <a:cs typeface="+mn-cs"/>
          </a:endParaRPr>
        </a:p>
      </dsp:txBody>
      <dsp:txXfrm>
        <a:off x="56658" y="74926"/>
        <a:ext cx="5989265" cy="1047324"/>
      </dsp:txXfrm>
    </dsp:sp>
    <dsp:sp modelId="{AF0DBAEA-0C8F-46BC-AB5E-9A3C942378BF}">
      <dsp:nvSpPr>
        <dsp:cNvPr id="0" name=""/>
        <dsp:cNvSpPr/>
      </dsp:nvSpPr>
      <dsp:spPr>
        <a:xfrm>
          <a:off x="0" y="1357468"/>
          <a:ext cx="6102581" cy="1160640"/>
        </a:xfrm>
        <a:prstGeom prst="roundRect">
          <a:avLst/>
        </a:prstGeom>
        <a:noFill/>
        <a:ln w="28575" cap="flat" cmpd="sng" algn="ctr">
          <a:solidFill>
            <a:srgbClr val="0E69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Ensure that all health needs and service preferences of SNPs members are met. </a:t>
          </a:r>
          <a:endParaRPr lang="en-US" sz="1800" b="0" kern="1200" noProof="0" dirty="0">
            <a:solidFill>
              <a:schemeClr val="tx1"/>
            </a:solidFill>
            <a:latin typeface="Gill Sans MT" panose="020B0502020104020203" pitchFamily="34" charset="0"/>
            <a:ea typeface="+mn-ea"/>
            <a:cs typeface="+mn-cs"/>
          </a:endParaRPr>
        </a:p>
      </dsp:txBody>
      <dsp:txXfrm>
        <a:off x="56658" y="1414126"/>
        <a:ext cx="5989265" cy="1047324"/>
      </dsp:txXfrm>
    </dsp:sp>
    <dsp:sp modelId="{3BDA9BCF-F804-43C9-950C-552C6B709D20}">
      <dsp:nvSpPr>
        <dsp:cNvPr id="0" name=""/>
        <dsp:cNvSpPr/>
      </dsp:nvSpPr>
      <dsp:spPr>
        <a:xfrm>
          <a:off x="0" y="2687244"/>
          <a:ext cx="6102581" cy="1160640"/>
        </a:xfrm>
        <a:prstGeom prst="roundRect">
          <a:avLst/>
        </a:prstGeom>
        <a:noFill/>
        <a:ln w="28575" cap="flat" cmpd="sng" algn="ctr">
          <a:solidFill>
            <a:srgbClr val="96C93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noProof="0" dirty="0">
              <a:solidFill>
                <a:schemeClr val="tx1"/>
              </a:solidFill>
              <a:latin typeface="Gill Sans MT" panose="020B0502020104020203" pitchFamily="34" charset="0"/>
            </a:rPr>
            <a:t>To ensure that medical information is shared among health professionals maximizing effectiveness, efficiency, high quality services and improving health outcomes for members.</a:t>
          </a:r>
          <a:endParaRPr lang="en-US" sz="1800" b="0" kern="1200" noProof="0" dirty="0">
            <a:solidFill>
              <a:schemeClr val="tx1"/>
            </a:solidFill>
            <a:latin typeface="Gill Sans MT" panose="020B0502020104020203" pitchFamily="34" charset="0"/>
            <a:ea typeface="+mn-ea"/>
            <a:cs typeface="+mn-cs"/>
          </a:endParaRPr>
        </a:p>
      </dsp:txBody>
      <dsp:txXfrm>
        <a:off x="56658" y="2743902"/>
        <a:ext cx="5989265" cy="1047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46B46-CFD6-4362-B9AD-17924A1833A8}">
      <dsp:nvSpPr>
        <dsp:cNvPr id="0" name=""/>
        <dsp:cNvSpPr/>
      </dsp:nvSpPr>
      <dsp:spPr>
        <a:xfrm>
          <a:off x="0" y="19514"/>
          <a:ext cx="11295977" cy="751577"/>
        </a:xfrm>
        <a:prstGeom prst="roundRect">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kern="1200" noProof="0" dirty="0">
              <a:latin typeface="Gill Sans MT" panose="020B0502020104020203" pitchFamily="34" charset="0"/>
            </a:rPr>
            <a:t>HRA sections are carefully selected by the Interdisciplinary Care Team (ICT) to evaluate member’s possible risks and needs, both clinical and non-clinical. </a:t>
          </a:r>
        </a:p>
      </dsp:txBody>
      <dsp:txXfrm>
        <a:off x="36689" y="56203"/>
        <a:ext cx="11222599" cy="678199"/>
      </dsp:txXfrm>
    </dsp:sp>
    <dsp:sp modelId="{C8871B5E-AA63-45AF-A082-742826C65A0C}">
      <dsp:nvSpPr>
        <dsp:cNvPr id="0" name=""/>
        <dsp:cNvSpPr/>
      </dsp:nvSpPr>
      <dsp:spPr>
        <a:xfrm>
          <a:off x="0" y="778143"/>
          <a:ext cx="11295977" cy="922403"/>
        </a:xfrm>
        <a:prstGeom prst="roundRect">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kern="1200" noProof="0" dirty="0">
              <a:latin typeface="Gill Sans MT" panose="020B0502020104020203" pitchFamily="34" charset="0"/>
            </a:rPr>
            <a:t>The needs identified in the HRA determine the SNP member's level of health risk, in one of the following three (3) categories: </a:t>
          </a:r>
          <a:r>
            <a:rPr lang="en-US" sz="1800" b="1" kern="1200" noProof="0" dirty="0">
              <a:solidFill>
                <a:srgbClr val="339966"/>
              </a:solidFill>
              <a:latin typeface="Gill Sans MT" panose="020B0502020104020203" pitchFamily="34" charset="0"/>
            </a:rPr>
            <a:t>Mild, Moderate or Severe</a:t>
          </a:r>
          <a:r>
            <a:rPr lang="en-US" sz="1800" kern="1200" noProof="0" dirty="0">
              <a:latin typeface="Gill Sans MT" panose="020B0502020104020203" pitchFamily="34" charset="0"/>
            </a:rPr>
            <a:t>. The Individualized Care Plan is also generated and shared with the member and his/her PCP.</a:t>
          </a:r>
        </a:p>
      </dsp:txBody>
      <dsp:txXfrm>
        <a:off x="45028" y="823171"/>
        <a:ext cx="11205921" cy="832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4EF83-9FCE-4594-A2A2-3C4B70E31BAB}">
      <dsp:nvSpPr>
        <dsp:cNvPr id="0" name=""/>
        <dsp:cNvSpPr/>
      </dsp:nvSpPr>
      <dsp:spPr>
        <a:xfrm>
          <a:off x="5734" y="658300"/>
          <a:ext cx="1227015" cy="687400"/>
        </a:xfrm>
        <a:prstGeom prst="roundRect">
          <a:avLst>
            <a:gd name="adj" fmla="val 10000"/>
          </a:avLst>
        </a:prstGeom>
        <a:solidFill>
          <a:srgbClr val="00A261"/>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effectLst/>
              <a:latin typeface="Gill Sans MT" panose="020B0502020104020203" pitchFamily="34" charset="0"/>
            </a:rPr>
            <a:t>Medical</a:t>
          </a:r>
        </a:p>
      </dsp:txBody>
      <dsp:txXfrm>
        <a:off x="25867" y="678433"/>
        <a:ext cx="1186749" cy="647134"/>
      </dsp:txXfrm>
    </dsp:sp>
    <dsp:sp modelId="{5CA482E7-FC81-4023-98AD-BC6996F208AF}">
      <dsp:nvSpPr>
        <dsp:cNvPr id="0" name=""/>
        <dsp:cNvSpPr/>
      </dsp:nvSpPr>
      <dsp:spPr>
        <a:xfrm rot="35646">
          <a:off x="1359131" y="854340"/>
          <a:ext cx="267957" cy="31344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noProof="0" dirty="0"/>
        </a:p>
      </dsp:txBody>
      <dsp:txXfrm>
        <a:off x="1359133" y="916611"/>
        <a:ext cx="187570" cy="188066"/>
      </dsp:txXfrm>
    </dsp:sp>
    <dsp:sp modelId="{82B7FF46-4C97-491D-8F12-A3484405EFC5}">
      <dsp:nvSpPr>
        <dsp:cNvPr id="0" name=""/>
        <dsp:cNvSpPr/>
      </dsp:nvSpPr>
      <dsp:spPr>
        <a:xfrm>
          <a:off x="1738303" y="690920"/>
          <a:ext cx="1360418" cy="659474"/>
        </a:xfrm>
        <a:prstGeom prst="roundRect">
          <a:avLst>
            <a:gd name="adj" fmla="val 10000"/>
          </a:avLst>
        </a:prstGeom>
        <a:solidFill>
          <a:srgbClr val="96C93D"/>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effectLst/>
              <a:latin typeface="Gill Sans MT" panose="020B0502020104020203" pitchFamily="34" charset="0"/>
            </a:rPr>
            <a:t>Functional</a:t>
          </a:r>
        </a:p>
      </dsp:txBody>
      <dsp:txXfrm>
        <a:off x="1757618" y="710235"/>
        <a:ext cx="1321788" cy="620844"/>
      </dsp:txXfrm>
    </dsp:sp>
    <dsp:sp modelId="{A5BF84CB-B9AA-4B2E-B758-ADC01CEEE2BF}">
      <dsp:nvSpPr>
        <dsp:cNvPr id="0" name=""/>
        <dsp:cNvSpPr/>
      </dsp:nvSpPr>
      <dsp:spPr>
        <a:xfrm rot="47169">
          <a:off x="3209553" y="876403"/>
          <a:ext cx="235008" cy="31344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noProof="0" dirty="0"/>
        </a:p>
      </dsp:txBody>
      <dsp:txXfrm>
        <a:off x="3209556" y="938607"/>
        <a:ext cx="164506" cy="188066"/>
      </dsp:txXfrm>
    </dsp:sp>
    <dsp:sp modelId="{7E227DE5-3283-4421-9F75-945E559C71DF}">
      <dsp:nvSpPr>
        <dsp:cNvPr id="0" name=""/>
        <dsp:cNvSpPr/>
      </dsp:nvSpPr>
      <dsp:spPr>
        <a:xfrm>
          <a:off x="3542091" y="693202"/>
          <a:ext cx="1587007" cy="707522"/>
        </a:xfrm>
        <a:prstGeom prst="roundRect">
          <a:avLst>
            <a:gd name="adj" fmla="val 10000"/>
          </a:avLst>
        </a:prstGeom>
        <a:solidFill>
          <a:srgbClr val="0E6937"/>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rgbClr val="C6E5CE"/>
              </a:solidFill>
              <a:effectLst/>
              <a:latin typeface="Gill Sans MT" panose="020B0502020104020203" pitchFamily="34" charset="0"/>
            </a:rPr>
            <a:t>Cognitive</a:t>
          </a:r>
        </a:p>
      </dsp:txBody>
      <dsp:txXfrm>
        <a:off x="3562814" y="713925"/>
        <a:ext cx="1545561" cy="666076"/>
      </dsp:txXfrm>
    </dsp:sp>
    <dsp:sp modelId="{8E521F62-A155-4DC2-9C50-2C99AC7B1B85}">
      <dsp:nvSpPr>
        <dsp:cNvPr id="0" name=""/>
        <dsp:cNvSpPr/>
      </dsp:nvSpPr>
      <dsp:spPr>
        <a:xfrm rot="3061">
          <a:off x="5271033" y="891209"/>
          <a:ext cx="300900" cy="31344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noProof="0" dirty="0"/>
        </a:p>
      </dsp:txBody>
      <dsp:txXfrm>
        <a:off x="5271033" y="953857"/>
        <a:ext cx="210630" cy="188066"/>
      </dsp:txXfrm>
    </dsp:sp>
    <dsp:sp modelId="{681B8DF2-F9BA-4991-AEF0-ABCC654DC295}">
      <dsp:nvSpPr>
        <dsp:cNvPr id="0" name=""/>
        <dsp:cNvSpPr/>
      </dsp:nvSpPr>
      <dsp:spPr>
        <a:xfrm>
          <a:off x="5696835" y="695098"/>
          <a:ext cx="1536035" cy="707522"/>
        </a:xfrm>
        <a:prstGeom prst="roundRect">
          <a:avLst>
            <a:gd name="adj" fmla="val 10000"/>
          </a:avLst>
        </a:prstGeom>
        <a:solidFill>
          <a:srgbClr val="C6E5CE"/>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effectLst/>
              <a:latin typeface="Gill Sans MT" panose="020B0502020104020203" pitchFamily="34" charset="0"/>
            </a:rPr>
            <a:t>Psychosocial</a:t>
          </a:r>
        </a:p>
      </dsp:txBody>
      <dsp:txXfrm>
        <a:off x="5717558" y="715821"/>
        <a:ext cx="1494589" cy="666076"/>
      </dsp:txXfrm>
    </dsp:sp>
    <dsp:sp modelId="{1386AB7B-79B4-4BBD-A8E3-DB1FCFC3EA8C}">
      <dsp:nvSpPr>
        <dsp:cNvPr id="0" name=""/>
        <dsp:cNvSpPr/>
      </dsp:nvSpPr>
      <dsp:spPr>
        <a:xfrm rot="49297">
          <a:off x="7370454" y="907217"/>
          <a:ext cx="291739" cy="31344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noProof="0" dirty="0"/>
        </a:p>
      </dsp:txBody>
      <dsp:txXfrm>
        <a:off x="7370458" y="969277"/>
        <a:ext cx="204217" cy="188066"/>
      </dsp:txXfrm>
    </dsp:sp>
    <dsp:sp modelId="{81E7C12B-CFCE-47C8-903A-0F97911E6CAD}">
      <dsp:nvSpPr>
        <dsp:cNvPr id="0" name=""/>
        <dsp:cNvSpPr/>
      </dsp:nvSpPr>
      <dsp:spPr>
        <a:xfrm>
          <a:off x="7783266" y="727460"/>
          <a:ext cx="1876474" cy="707522"/>
        </a:xfrm>
        <a:prstGeom prst="roundRect">
          <a:avLst>
            <a:gd name="adj" fmla="val 10000"/>
          </a:avLst>
        </a:prstGeom>
        <a:solidFill>
          <a:schemeClr val="accent6">
            <a:lumMod val="40000"/>
            <a:lumOff val="60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effectLst/>
              <a:latin typeface="Gill Sans MT" panose="020B0502020104020203" pitchFamily="34" charset="0"/>
            </a:rPr>
            <a:t>Social Determinants</a:t>
          </a:r>
        </a:p>
      </dsp:txBody>
      <dsp:txXfrm>
        <a:off x="7803989" y="748183"/>
        <a:ext cx="1835028" cy="666076"/>
      </dsp:txXfrm>
    </dsp:sp>
    <dsp:sp modelId="{434EDB4D-6ABA-4340-B4DF-09683483FE86}">
      <dsp:nvSpPr>
        <dsp:cNvPr id="0" name=""/>
        <dsp:cNvSpPr/>
      </dsp:nvSpPr>
      <dsp:spPr>
        <a:xfrm rot="21574246">
          <a:off x="9759096" y="915937"/>
          <a:ext cx="210646" cy="31344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noProof="0" dirty="0"/>
        </a:p>
      </dsp:txBody>
      <dsp:txXfrm>
        <a:off x="9759097" y="978862"/>
        <a:ext cx="147452" cy="188066"/>
      </dsp:txXfrm>
    </dsp:sp>
    <dsp:sp modelId="{E18BDA97-C0AD-4838-886D-2DF58A851E52}">
      <dsp:nvSpPr>
        <dsp:cNvPr id="0" name=""/>
        <dsp:cNvSpPr/>
      </dsp:nvSpPr>
      <dsp:spPr>
        <a:xfrm>
          <a:off x="10057176" y="712057"/>
          <a:ext cx="1440611" cy="707522"/>
        </a:xfrm>
        <a:prstGeom prst="roundRect">
          <a:avLst>
            <a:gd name="adj" fmla="val 10000"/>
          </a:avLst>
        </a:prstGeom>
        <a:solidFill>
          <a:schemeClr val="accent6"/>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effectLst/>
              <a:latin typeface="Gill Sans MT" panose="020B0502020104020203" pitchFamily="34" charset="0"/>
            </a:rPr>
            <a:t>Mental Health</a:t>
          </a:r>
        </a:p>
      </dsp:txBody>
      <dsp:txXfrm>
        <a:off x="10077899" y="732780"/>
        <a:ext cx="1399165" cy="666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3C35A-23FB-4EBD-83F6-10EC90525A37}">
      <dsp:nvSpPr>
        <dsp:cNvPr id="0" name=""/>
        <dsp:cNvSpPr/>
      </dsp:nvSpPr>
      <dsp:spPr>
        <a:xfrm>
          <a:off x="0" y="2458"/>
          <a:ext cx="11789774" cy="0"/>
        </a:xfrm>
        <a:prstGeom prst="line">
          <a:avLst/>
        </a:prstGeom>
        <a:solidFill>
          <a:schemeClr val="accent6">
            <a:alpha val="90000"/>
            <a:hueOff val="0"/>
            <a:satOff val="0"/>
            <a:lumOff val="0"/>
            <a:alphaOff val="0"/>
          </a:schemeClr>
        </a:solidFill>
        <a:ln w="1905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9149D6-7664-4325-B113-A42154D23835}">
      <dsp:nvSpPr>
        <dsp:cNvPr id="0" name=""/>
        <dsp:cNvSpPr/>
      </dsp:nvSpPr>
      <dsp:spPr>
        <a:xfrm>
          <a:off x="0" y="2458"/>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noProof="0" dirty="0">
              <a:latin typeface="Gill Sans MT" panose="020B0502020104020203" pitchFamily="34" charset="0"/>
            </a:rPr>
            <a:t>The Comprehensive Health Risk Assessment Tool (CHRAT) is administered by the PCP and is inclusive of the ICT.</a:t>
          </a:r>
        </a:p>
      </dsp:txBody>
      <dsp:txXfrm>
        <a:off x="0" y="2458"/>
        <a:ext cx="11789774" cy="838457"/>
      </dsp:txXfrm>
    </dsp:sp>
    <dsp:sp modelId="{E5105E4F-FFF2-4577-A764-ABA4080BB788}">
      <dsp:nvSpPr>
        <dsp:cNvPr id="0" name=""/>
        <dsp:cNvSpPr/>
      </dsp:nvSpPr>
      <dsp:spPr>
        <a:xfrm>
          <a:off x="0" y="840916"/>
          <a:ext cx="11789774" cy="0"/>
        </a:xfrm>
        <a:prstGeom prst="line">
          <a:avLst/>
        </a:prstGeom>
        <a:solidFill>
          <a:schemeClr val="accent6">
            <a:alpha val="90000"/>
            <a:hueOff val="0"/>
            <a:satOff val="0"/>
            <a:lumOff val="0"/>
            <a:alphaOff val="-8000"/>
          </a:schemeClr>
        </a:solidFill>
        <a:ln w="19050" cap="flat" cmpd="sng" algn="ctr">
          <a:solidFill>
            <a:schemeClr val="accent6">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D9BE3B-C74B-463D-96AF-DBE767DB4758}">
      <dsp:nvSpPr>
        <dsp:cNvPr id="0" name=""/>
        <dsp:cNvSpPr/>
      </dsp:nvSpPr>
      <dsp:spPr>
        <a:xfrm>
          <a:off x="0" y="840916"/>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noProof="0" dirty="0">
              <a:latin typeface="Gill Sans MT" panose="020B0502020104020203" pitchFamily="34" charset="0"/>
            </a:rPr>
            <a:t>The CHRAT process allows the PCP or physician to obtain an updated health profile for their patient and develop the Individualized Care Plan (ICP) with the member, at the time of administration.</a:t>
          </a:r>
        </a:p>
      </dsp:txBody>
      <dsp:txXfrm>
        <a:off x="0" y="840916"/>
        <a:ext cx="11789774" cy="838457"/>
      </dsp:txXfrm>
    </dsp:sp>
    <dsp:sp modelId="{7A226A17-B9BA-48AC-898F-3E5A21A35F99}">
      <dsp:nvSpPr>
        <dsp:cNvPr id="0" name=""/>
        <dsp:cNvSpPr/>
      </dsp:nvSpPr>
      <dsp:spPr>
        <a:xfrm>
          <a:off x="0" y="1679374"/>
          <a:ext cx="11789774" cy="0"/>
        </a:xfrm>
        <a:prstGeom prst="line">
          <a:avLst/>
        </a:prstGeom>
        <a:solidFill>
          <a:schemeClr val="accent6">
            <a:alpha val="90000"/>
            <a:hueOff val="0"/>
            <a:satOff val="0"/>
            <a:lumOff val="0"/>
            <a:alphaOff val="-16000"/>
          </a:schemeClr>
        </a:solidFill>
        <a:ln w="19050" cap="flat" cmpd="sng" algn="ctr">
          <a:solidFill>
            <a:schemeClr val="accent6">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260B7D-E43E-437D-85B3-23D9B660777A}">
      <dsp:nvSpPr>
        <dsp:cNvPr id="0" name=""/>
        <dsp:cNvSpPr/>
      </dsp:nvSpPr>
      <dsp:spPr>
        <a:xfrm>
          <a:off x="0" y="1679374"/>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b="0" i="0" kern="1200" noProof="0" dirty="0">
              <a:latin typeface="Gill Sans MT" panose="020B0502020104020203" pitchFamily="34" charset="0"/>
            </a:rPr>
            <a:t>The Individualized Care Plan contains personalized strategies and recommendations to help the patient effectively achieve their health goals, taking into consideration the patient's preferences in his/her health care. The shared information includes health problems, interventions, recommendations, and measurable goals.</a:t>
          </a:r>
          <a:endParaRPr lang="en-US" sz="1800" kern="1200" noProof="0" dirty="0">
            <a:latin typeface="Gill Sans MT" panose="020B0502020104020203" pitchFamily="34" charset="0"/>
          </a:endParaRPr>
        </a:p>
      </dsp:txBody>
      <dsp:txXfrm>
        <a:off x="0" y="1679374"/>
        <a:ext cx="11789774" cy="838457"/>
      </dsp:txXfrm>
    </dsp:sp>
    <dsp:sp modelId="{2FB8A1CB-3835-4F21-ADDE-E749ABC0226D}">
      <dsp:nvSpPr>
        <dsp:cNvPr id="0" name=""/>
        <dsp:cNvSpPr/>
      </dsp:nvSpPr>
      <dsp:spPr>
        <a:xfrm>
          <a:off x="0" y="2517832"/>
          <a:ext cx="11789774" cy="0"/>
        </a:xfrm>
        <a:prstGeom prst="line">
          <a:avLst/>
        </a:prstGeom>
        <a:solidFill>
          <a:schemeClr val="accent6">
            <a:alpha val="90000"/>
            <a:hueOff val="0"/>
            <a:satOff val="0"/>
            <a:lumOff val="0"/>
            <a:alphaOff val="-24000"/>
          </a:schemeClr>
        </a:solidFill>
        <a:ln w="19050" cap="flat" cmpd="sng" algn="ctr">
          <a:solidFill>
            <a:schemeClr val="accent6">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39D82-80F8-4BAF-92B0-16D2DE7F82C0}">
      <dsp:nvSpPr>
        <dsp:cNvPr id="0" name=""/>
        <dsp:cNvSpPr/>
      </dsp:nvSpPr>
      <dsp:spPr>
        <a:xfrm>
          <a:off x="0" y="2517832"/>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noProof="0" dirty="0">
              <a:latin typeface="Gill Sans MT" panose="020B0502020104020203" pitchFamily="34" charset="0"/>
            </a:rPr>
            <a:t>An initial and annual CHRAT can be conducted face-to-face or through a telehealth medical appointment between the PCP/physician and the member. </a:t>
          </a:r>
        </a:p>
      </dsp:txBody>
      <dsp:txXfrm>
        <a:off x="0" y="2517832"/>
        <a:ext cx="11789774" cy="838457"/>
      </dsp:txXfrm>
    </dsp:sp>
    <dsp:sp modelId="{C4D16FB7-8504-4E10-93B4-14F3FD44B6FF}">
      <dsp:nvSpPr>
        <dsp:cNvPr id="0" name=""/>
        <dsp:cNvSpPr/>
      </dsp:nvSpPr>
      <dsp:spPr>
        <a:xfrm>
          <a:off x="0" y="3356289"/>
          <a:ext cx="11789774" cy="0"/>
        </a:xfrm>
        <a:prstGeom prst="line">
          <a:avLst/>
        </a:prstGeom>
        <a:solidFill>
          <a:schemeClr val="accent6">
            <a:alpha val="90000"/>
            <a:hueOff val="0"/>
            <a:satOff val="0"/>
            <a:lumOff val="0"/>
            <a:alphaOff val="-32000"/>
          </a:schemeClr>
        </a:solidFill>
        <a:ln w="19050" cap="flat" cmpd="sng" algn="ctr">
          <a:solidFill>
            <a:schemeClr val="accent6">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48E80-1B08-4F87-9DB2-B6FC6190AE02}">
      <dsp:nvSpPr>
        <dsp:cNvPr id="0" name=""/>
        <dsp:cNvSpPr/>
      </dsp:nvSpPr>
      <dsp:spPr>
        <a:xfrm>
          <a:off x="0" y="3356289"/>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noProof="0" dirty="0">
              <a:latin typeface="Gill Sans MT" panose="020B0502020104020203" pitchFamily="34" charset="0"/>
            </a:rPr>
            <a:t>The Care Plan and Risk Assessment are accessible to the members of the ICT.   </a:t>
          </a:r>
        </a:p>
      </dsp:txBody>
      <dsp:txXfrm>
        <a:off x="0" y="3356289"/>
        <a:ext cx="11789774" cy="838457"/>
      </dsp:txXfrm>
    </dsp:sp>
    <dsp:sp modelId="{6348F00E-3304-4B2F-88CE-FB37BEC975B0}">
      <dsp:nvSpPr>
        <dsp:cNvPr id="0" name=""/>
        <dsp:cNvSpPr/>
      </dsp:nvSpPr>
      <dsp:spPr>
        <a:xfrm>
          <a:off x="0" y="4194747"/>
          <a:ext cx="11789774" cy="0"/>
        </a:xfrm>
        <a:prstGeom prst="line">
          <a:avLst/>
        </a:prstGeom>
        <a:solidFill>
          <a:schemeClr val="accent6">
            <a:alpha val="90000"/>
            <a:hueOff val="0"/>
            <a:satOff val="0"/>
            <a:lumOff val="0"/>
            <a:alphaOff val="-40000"/>
          </a:schemeClr>
        </a:solidFill>
        <a:ln w="1905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04FFA-5C1E-47C8-9ACE-341C73EE975F}">
      <dsp:nvSpPr>
        <dsp:cNvPr id="0" name=""/>
        <dsp:cNvSpPr/>
      </dsp:nvSpPr>
      <dsp:spPr>
        <a:xfrm>
          <a:off x="0" y="4194747"/>
          <a:ext cx="11789774" cy="83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b="0" i="0" kern="1200" noProof="0" dirty="0">
              <a:latin typeface="Gill Sans MT" panose="020B0502020104020203" pitchFamily="34" charset="0"/>
            </a:rPr>
            <a:t>When it is not possible for the PCP and the patient to meet to complete the CHRA, MCS Classicare provides alternate resources to assist the patient in completing the HRA and receive a care plan.</a:t>
          </a:r>
          <a:endParaRPr lang="en-US" sz="1800" kern="1200" noProof="0" dirty="0">
            <a:latin typeface="Gill Sans MT" panose="020B0502020104020203" pitchFamily="34" charset="0"/>
          </a:endParaRPr>
        </a:p>
      </dsp:txBody>
      <dsp:txXfrm>
        <a:off x="0" y="4194747"/>
        <a:ext cx="11789774" cy="8384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73FD1-3925-41DC-B3E7-6C69A58C182A}">
      <dsp:nvSpPr>
        <dsp:cNvPr id="0" name=""/>
        <dsp:cNvSpPr/>
      </dsp:nvSpPr>
      <dsp:spPr>
        <a:xfrm>
          <a:off x="42937" y="485514"/>
          <a:ext cx="2718707" cy="407407"/>
        </a:xfrm>
        <a:prstGeom prst="rect">
          <a:avLst/>
        </a:prstGeom>
        <a:solidFill>
          <a:srgbClr val="96C93E"/>
        </a:solidFill>
        <a:ln w="1905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prstClr val="black"/>
              </a:solidFill>
              <a:latin typeface="Gill Sans MT" panose="020B0502020104020203" pitchFamily="34" charset="0"/>
              <a:ea typeface="+mn-ea"/>
              <a:cs typeface="+mn-cs"/>
            </a:rPr>
            <a:t>Alternative ICT:</a:t>
          </a:r>
        </a:p>
      </dsp:txBody>
      <dsp:txXfrm>
        <a:off x="42937" y="485514"/>
        <a:ext cx="2718707" cy="407407"/>
      </dsp:txXfrm>
    </dsp:sp>
    <dsp:sp modelId="{BD9EFE29-AA87-4638-92BF-06FA579251A3}">
      <dsp:nvSpPr>
        <dsp:cNvPr id="0" name=""/>
        <dsp:cNvSpPr/>
      </dsp:nvSpPr>
      <dsp:spPr>
        <a:xfrm>
          <a:off x="36412" y="879054"/>
          <a:ext cx="2794776" cy="2519228"/>
        </a:xfrm>
        <a:prstGeom prst="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This alternative ICT is composed of an MCS physician and a care manager. </a:t>
          </a:r>
        </a:p>
        <a:p>
          <a:pPr marL="171450" marR="0" lvl="1" indent="-171450" algn="l" defTabSz="711200" eaLnBrk="1" fontAlgn="auto" latinLnBrk="0" hangingPunct="1">
            <a:lnSpc>
              <a:spcPct val="90000"/>
            </a:lnSpc>
            <a:spcBef>
              <a:spcPct val="0"/>
            </a:spcBef>
            <a:spcAft>
              <a:spcPct val="15000"/>
            </a:spcAft>
            <a:buClrTx/>
            <a:buSzTx/>
            <a:buFontTx/>
            <a:buChar char="•"/>
            <a:tabLst/>
            <a:defRPr/>
          </a:pPr>
          <a:endParaRPr lang="en-US" sz="1600" kern="1200" noProof="0" dirty="0">
            <a:solidFill>
              <a:prstClr val="black">
                <a:hueOff val="0"/>
                <a:satOff val="0"/>
                <a:lumOff val="0"/>
                <a:alphaOff val="0"/>
              </a:prstClr>
            </a:solidFill>
            <a:highlight>
              <a:srgbClr val="FFFF00"/>
            </a:highlight>
            <a:latin typeface="Gill Sans MT" panose="020B0502020104020203" pitchFamily="34" charset="0"/>
            <a:ea typeface="+mn-ea"/>
            <a:cs typeface="+mn-cs"/>
          </a:endParaRPr>
        </a:p>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If for any reason the member and the PCP cannot meet to discuss the ICP, then the alternate ICT will meet on behalf of the PCP and the member. </a:t>
          </a:r>
        </a:p>
        <a:p>
          <a:pPr marL="171450" marR="0" lvl="1" indent="-171450" algn="l" defTabSz="711200" eaLnBrk="1" fontAlgn="auto" latinLnBrk="0" hangingPunct="1">
            <a:lnSpc>
              <a:spcPct val="90000"/>
            </a:lnSpc>
            <a:spcBef>
              <a:spcPct val="0"/>
            </a:spcBef>
            <a:spcAft>
              <a:spcPct val="15000"/>
            </a:spcAft>
            <a:buClrTx/>
            <a:buSzTx/>
            <a:buFontTx/>
            <a:buChar char="•"/>
            <a:tabLst/>
            <a:defRPr/>
          </a:pPr>
          <a:endParaRPr lang="en-US" sz="1600" kern="1200" noProof="0" dirty="0">
            <a:solidFill>
              <a:prstClr val="black">
                <a:hueOff val="0"/>
                <a:satOff val="0"/>
                <a:lumOff val="0"/>
                <a:alphaOff val="0"/>
              </a:prstClr>
            </a:solidFill>
            <a:latin typeface="Gill Sans MT" panose="020B0502020104020203" pitchFamily="34" charset="0"/>
            <a:ea typeface="+mn-ea"/>
            <a:cs typeface="+mn-cs"/>
          </a:endParaRPr>
        </a:p>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600" kern="1200" noProof="0" dirty="0">
              <a:solidFill>
                <a:prstClr val="black">
                  <a:hueOff val="0"/>
                  <a:satOff val="0"/>
                  <a:lumOff val="0"/>
                  <a:alphaOff val="0"/>
                </a:prstClr>
              </a:solidFill>
              <a:latin typeface="Gill Sans MT" panose="020B0502020104020203" pitchFamily="34" charset="0"/>
              <a:ea typeface="+mn-ea"/>
              <a:cs typeface="+mn-cs"/>
            </a:rPr>
            <a:t>The alternative ICT may discuss in the meeting the members care plans.</a:t>
          </a:r>
        </a:p>
      </dsp:txBody>
      <dsp:txXfrm>
        <a:off x="36412" y="879054"/>
        <a:ext cx="2794776" cy="2519228"/>
      </dsp:txXfrm>
    </dsp:sp>
    <dsp:sp modelId="{4B173894-5716-4D75-B3C0-FBB6D997B01E}">
      <dsp:nvSpPr>
        <dsp:cNvPr id="0" name=""/>
        <dsp:cNvSpPr/>
      </dsp:nvSpPr>
      <dsp:spPr>
        <a:xfrm>
          <a:off x="3276358" y="482389"/>
          <a:ext cx="3329111" cy="410418"/>
        </a:xfrm>
        <a:prstGeom prst="rect">
          <a:avLst/>
        </a:prstGeom>
        <a:solidFill>
          <a:srgbClr val="005432"/>
        </a:solidFill>
        <a:ln w="19050" cap="flat" cmpd="sng" algn="ctr">
          <a:solidFill>
            <a:srgbClr val="4EA72E">
              <a:hueOff val="0"/>
              <a:satOff val="0"/>
              <a:lumOff val="0"/>
              <a:alphaOff val="0"/>
            </a:srgb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C6E5CE"/>
              </a:solidFill>
              <a:latin typeface="Gill Sans MT" panose="020B0502020104020203" pitchFamily="34" charset="0"/>
              <a:ea typeface="+mn-ea"/>
              <a:cs typeface="+mn-cs"/>
            </a:rPr>
            <a:t>ICT Complex: </a:t>
          </a:r>
        </a:p>
      </dsp:txBody>
      <dsp:txXfrm>
        <a:off x="3276358" y="482389"/>
        <a:ext cx="3329111" cy="410418"/>
      </dsp:txXfrm>
    </dsp:sp>
    <dsp:sp modelId="{EF80630D-05D5-433D-A962-332B0A303467}">
      <dsp:nvSpPr>
        <dsp:cNvPr id="0" name=""/>
        <dsp:cNvSpPr/>
      </dsp:nvSpPr>
      <dsp:spPr>
        <a:xfrm>
          <a:off x="3179926" y="928464"/>
          <a:ext cx="3521976" cy="2641586"/>
        </a:xfrm>
        <a:prstGeom prst="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latin typeface="Gill Sans MT" panose="020B0502020104020203" pitchFamily="34" charset="0"/>
            </a:rPr>
            <a:t>In consideration of those beneficiaries engaged in care management and identified as requiring the most complex care coordination, the Complex Care Management Team and other core participants interact and have group discussions as often as needed to address the needs of the most challenging cases that have been referred by care managers, mental health coordinators/behavioral health counselors, PCPs, or by other participants on the Complex Care Management Team.</a:t>
          </a:r>
        </a:p>
        <a:p>
          <a:pPr marL="171450" lvl="1" indent="-171450" algn="l" defTabSz="711200">
            <a:lnSpc>
              <a:spcPct val="90000"/>
            </a:lnSpc>
            <a:spcBef>
              <a:spcPct val="0"/>
            </a:spcBef>
            <a:spcAft>
              <a:spcPct val="15000"/>
            </a:spcAft>
            <a:buChar char="•"/>
          </a:pPr>
          <a:endParaRPr lang="en-US" sz="1600" kern="1200" noProof="0" dirty="0">
            <a:latin typeface="Gill Sans MT" panose="020B0502020104020203" pitchFamily="34" charset="0"/>
          </a:endParaRPr>
        </a:p>
        <a:p>
          <a:pPr marL="171450" lvl="1" indent="-171450" algn="l" defTabSz="711200">
            <a:lnSpc>
              <a:spcPct val="90000"/>
            </a:lnSpc>
            <a:spcBef>
              <a:spcPct val="0"/>
            </a:spcBef>
            <a:spcAft>
              <a:spcPct val="15000"/>
            </a:spcAft>
            <a:buChar char="•"/>
          </a:pPr>
          <a:endParaRPr lang="en-US" sz="1600" kern="1200" noProof="0" dirty="0">
            <a:latin typeface="Gill Sans MT" panose="020B0502020104020203" pitchFamily="34" charset="0"/>
          </a:endParaRPr>
        </a:p>
      </dsp:txBody>
      <dsp:txXfrm>
        <a:off x="3179926" y="928464"/>
        <a:ext cx="3521976" cy="2641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D934A-1A8F-44C5-B6CB-CAA4359BEF54}">
      <dsp:nvSpPr>
        <dsp:cNvPr id="0" name=""/>
        <dsp:cNvSpPr/>
      </dsp:nvSpPr>
      <dsp:spPr>
        <a:xfrm>
          <a:off x="4848426" y="195783"/>
          <a:ext cx="4310514" cy="2327952"/>
        </a:xfrm>
        <a:prstGeom prst="roundRect">
          <a:avLst/>
        </a:prstGeom>
        <a:noFill/>
        <a:ln w="19050" cap="flat" cmpd="sng" algn="ctr">
          <a:solidFill>
            <a:srgbClr val="00A16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noProof="0" dirty="0">
              <a:solidFill>
                <a:sysClr val="windowText" lastClr="000000"/>
              </a:solidFill>
              <a:latin typeface="Gill Sans MT" panose="020B0502020104020203" pitchFamily="34" charset="0"/>
              <a:ea typeface="+mn-ea"/>
              <a:cs typeface="+mn-cs"/>
            </a:rPr>
            <a:t>The member or member’s representative, along with his/her primary care physician (PCP), are the ICT.</a:t>
          </a:r>
        </a:p>
      </dsp:txBody>
      <dsp:txXfrm>
        <a:off x="4962067" y="309424"/>
        <a:ext cx="4083232" cy="2100670"/>
      </dsp:txXfrm>
    </dsp:sp>
    <dsp:sp modelId="{9CBA60B6-76C5-4405-BE45-A77DE33D9B34}">
      <dsp:nvSpPr>
        <dsp:cNvPr id="0" name=""/>
        <dsp:cNvSpPr/>
      </dsp:nvSpPr>
      <dsp:spPr>
        <a:xfrm>
          <a:off x="9939541" y="214081"/>
          <a:ext cx="4314859" cy="2327952"/>
        </a:xfrm>
        <a:prstGeom prst="roundRect">
          <a:avLst/>
        </a:prstGeom>
        <a:noFill/>
        <a:ln w="19050" cap="flat" cmpd="sng" algn="ctr">
          <a:solidFill>
            <a:srgbClr val="96C93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noProof="0" dirty="0">
              <a:solidFill>
                <a:sysClr val="windowText" lastClr="000000"/>
              </a:solidFill>
              <a:latin typeface="Gill Sans MT" panose="020B0502020104020203" pitchFamily="34" charset="0"/>
              <a:ea typeface="+mn-ea"/>
              <a:cs typeface="+mn-cs"/>
            </a:rPr>
            <a:t>In addition to the member and family/caregivers and the member’s PCP, other team members may be added from the various disciplines that deliver or coordinate services that address specific chronic care needs. </a:t>
          </a:r>
        </a:p>
      </dsp:txBody>
      <dsp:txXfrm>
        <a:off x="10053182" y="327722"/>
        <a:ext cx="4087577" cy="2100670"/>
      </dsp:txXfrm>
    </dsp:sp>
    <dsp:sp modelId="{DBAD740E-CF30-4257-AB37-97996860417C}">
      <dsp:nvSpPr>
        <dsp:cNvPr id="0" name=""/>
        <dsp:cNvSpPr/>
      </dsp:nvSpPr>
      <dsp:spPr>
        <a:xfrm>
          <a:off x="10042553" y="2699775"/>
          <a:ext cx="4251151" cy="2327952"/>
        </a:xfrm>
        <a:prstGeom prst="roundRect">
          <a:avLst/>
        </a:prstGeom>
        <a:noFill/>
        <a:ln w="19050" cap="flat" cmpd="sng" algn="ctr">
          <a:solidFill>
            <a:srgbClr val="00A16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800" kern="1200" baseline="0" noProof="0" dirty="0">
              <a:solidFill>
                <a:prstClr val="black"/>
              </a:solidFill>
              <a:latin typeface="Gill Sans MT" panose="020B0502020104020203" pitchFamily="34" charset="0"/>
              <a:ea typeface="+mn-ea"/>
              <a:cs typeface="+mn-cs"/>
            </a:rPr>
            <a:t>Considering the medical, functional, cognitive, psychosocial, and behavioral health needs of members, MCS Classicare uses an integrated approach to care coordination that may incorporate the following: the MCS Care Management team, various components of the provider's network, as well as programs and resources available in the community. </a:t>
          </a:r>
        </a:p>
      </dsp:txBody>
      <dsp:txXfrm>
        <a:off x="10156194" y="2813416"/>
        <a:ext cx="4023869" cy="2100670"/>
      </dsp:txXfrm>
    </dsp:sp>
    <dsp:sp modelId="{7131CC02-9DC7-4B10-B4FA-BE9C1B6E71A3}">
      <dsp:nvSpPr>
        <dsp:cNvPr id="0" name=""/>
        <dsp:cNvSpPr/>
      </dsp:nvSpPr>
      <dsp:spPr>
        <a:xfrm>
          <a:off x="4824371" y="2719532"/>
          <a:ext cx="4380274" cy="2327952"/>
        </a:xfrm>
        <a:prstGeom prst="roundRect">
          <a:avLst/>
        </a:prstGeom>
        <a:noFill/>
        <a:ln w="19050" cap="flat" cmpd="sng" algn="ctr">
          <a:solidFill>
            <a:srgbClr val="96C93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noProof="0" dirty="0">
              <a:solidFill>
                <a:sysClr val="windowText" lastClr="000000"/>
              </a:solidFill>
              <a:latin typeface="Gill Sans MT" panose="020B0502020104020203" pitchFamily="34" charset="0"/>
              <a:ea typeface="+mn-ea"/>
              <a:cs typeface="+mn-cs"/>
            </a:rPr>
            <a:t>The ICT is responsible for developing an ICP that includes measurable goals/objectives, measurable outcomes, as well as all appropriate services for the member based upon assessments, discussions with the member, recommendations by Care Management or any input from providers as applicable. </a:t>
          </a:r>
        </a:p>
      </dsp:txBody>
      <dsp:txXfrm>
        <a:off x="4938012" y="2833173"/>
        <a:ext cx="4152992" cy="21006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DB1A8-5BED-4151-9D40-81FC21DD132E}">
      <dsp:nvSpPr>
        <dsp:cNvPr id="0" name=""/>
        <dsp:cNvSpPr/>
      </dsp:nvSpPr>
      <dsp:spPr>
        <a:xfrm>
          <a:off x="38" y="244"/>
          <a:ext cx="3707593" cy="691200"/>
        </a:xfrm>
        <a:prstGeom prst="rect">
          <a:avLst/>
        </a:prstGeom>
        <a:solidFill>
          <a:srgbClr val="96C93E"/>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1"/>
              </a:solidFill>
              <a:latin typeface="Gill Sans MT" panose="020B0502020104020203" pitchFamily="34" charset="0"/>
            </a:rPr>
            <a:t>Care transition to a lower level: </a:t>
          </a:r>
        </a:p>
      </dsp:txBody>
      <dsp:txXfrm>
        <a:off x="38" y="244"/>
        <a:ext cx="3707593" cy="691200"/>
      </dsp:txXfrm>
    </dsp:sp>
    <dsp:sp modelId="{5AFFEA60-F81A-48AE-85FF-EF971553B2BC}">
      <dsp:nvSpPr>
        <dsp:cNvPr id="0" name=""/>
        <dsp:cNvSpPr/>
      </dsp:nvSpPr>
      <dsp:spPr>
        <a:xfrm>
          <a:off x="38" y="691444"/>
          <a:ext cx="3707593" cy="1054080"/>
        </a:xfrm>
        <a:prstGeom prst="round2SameRect">
          <a:avLst/>
        </a:prstGeom>
        <a:solidFill>
          <a:srgbClr val="FFFFFF">
            <a:alpha val="90000"/>
          </a:srgbClr>
        </a:solidFill>
        <a:ln w="19050" cap="flat" cmpd="sng" algn="ctr">
          <a:solidFill>
            <a:srgbClr val="96C93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solidFill>
                <a:schemeClr val="tx1"/>
              </a:solidFill>
              <a:latin typeface="Gill Sans MT" panose="020B0502020104020203" pitchFamily="34" charset="0"/>
            </a:rPr>
            <a:t>Example: from the hospital setting to a rehab facility and then to the member’s home.</a:t>
          </a:r>
          <a:endParaRPr lang="en-US" sz="1800" kern="1200" noProof="0" dirty="0">
            <a:latin typeface="Gill Sans MT" panose="020B0502020104020203" pitchFamily="34" charset="0"/>
          </a:endParaRPr>
        </a:p>
      </dsp:txBody>
      <dsp:txXfrm>
        <a:off x="51494" y="742900"/>
        <a:ext cx="3604681" cy="1002624"/>
      </dsp:txXfrm>
    </dsp:sp>
    <dsp:sp modelId="{54DFC48D-3F11-4D22-9B02-EBE904B500FE}">
      <dsp:nvSpPr>
        <dsp:cNvPr id="0" name=""/>
        <dsp:cNvSpPr/>
      </dsp:nvSpPr>
      <dsp:spPr>
        <a:xfrm>
          <a:off x="4226695" y="244"/>
          <a:ext cx="3707593" cy="691200"/>
        </a:xfrm>
        <a:prstGeom prst="rect">
          <a:avLst/>
        </a:prstGeom>
        <a:solidFill>
          <a:srgbClr val="005432"/>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C6E5CE"/>
              </a:solidFill>
              <a:latin typeface="Gill Sans MT" panose="020B0502020104020203" pitchFamily="34" charset="0"/>
            </a:rPr>
            <a:t>Care transition to increase level: </a:t>
          </a:r>
        </a:p>
      </dsp:txBody>
      <dsp:txXfrm>
        <a:off x="4226695" y="244"/>
        <a:ext cx="3707593" cy="691200"/>
      </dsp:txXfrm>
    </dsp:sp>
    <dsp:sp modelId="{A1F72E88-6A0A-448C-8665-C3F636298951}">
      <dsp:nvSpPr>
        <dsp:cNvPr id="0" name=""/>
        <dsp:cNvSpPr/>
      </dsp:nvSpPr>
      <dsp:spPr>
        <a:xfrm>
          <a:off x="4226695" y="691444"/>
          <a:ext cx="3707593" cy="1054080"/>
        </a:xfrm>
        <a:prstGeom prst="round2SameRect">
          <a:avLst/>
        </a:prstGeom>
        <a:solidFill>
          <a:srgbClr val="FFFFFF">
            <a:alpha val="90000"/>
          </a:srgbClr>
        </a:solidFill>
        <a:ln w="19050" cap="flat" cmpd="sng" algn="ctr">
          <a:solidFill>
            <a:srgbClr val="96C93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latin typeface="Gill Sans MT" panose="020B0502020104020203" pitchFamily="34" charset="0"/>
            </a:rPr>
            <a:t>Example: from the member’s home to a hospital setting</a:t>
          </a:r>
        </a:p>
      </dsp:txBody>
      <dsp:txXfrm>
        <a:off x="4278151" y="742900"/>
        <a:ext cx="3604681" cy="10026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latin typeface="Gill Sans MT" panose="020B0502020104020203" pitchFamily="34" charset="0"/>
            </a:endParaRPr>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2CB0A34-5A3E-4382-AAC6-EBCE0A1A9A44}" type="datetimeFigureOut">
              <a:rPr lang="en-US" smtClean="0">
                <a:latin typeface="Gill Sans MT" panose="020B0502020104020203" pitchFamily="34" charset="0"/>
              </a:rPr>
              <a:t>6/9/25</a:t>
            </a:fld>
            <a:endParaRPr lang="en-US" dirty="0">
              <a:latin typeface="Gill Sans MT" panose="020B0502020104020203" pitchFamily="34" charset="0"/>
            </a:endParaRPr>
          </a:p>
        </p:txBody>
      </p:sp>
      <p:sp>
        <p:nvSpPr>
          <p:cNvPr id="4" name="Footer Placeholder 3"/>
          <p:cNvSpPr>
            <a:spLocks noGrp="1"/>
          </p:cNvSpPr>
          <p:nvPr>
            <p:ph type="ftr" sz="quarter" idx="2"/>
          </p:nvPr>
        </p:nvSpPr>
        <p:spPr>
          <a:xfrm>
            <a:off x="0" y="8829968"/>
            <a:ext cx="2971800" cy="466433"/>
          </a:xfrm>
          <a:prstGeom prst="rect">
            <a:avLst/>
          </a:prstGeom>
        </p:spPr>
        <p:txBody>
          <a:bodyPr vert="horz" lIns="91440" tIns="45720" rIns="91440" bIns="45720" rtlCol="0" anchor="b"/>
          <a:lstStyle>
            <a:lvl1pPr algn="l">
              <a:defRPr sz="1200"/>
            </a:lvl1pPr>
          </a:lstStyle>
          <a:p>
            <a:endParaRPr lang="en-US" dirty="0">
              <a:latin typeface="Gill Sans MT" panose="020B0502020104020203" pitchFamily="34" charset="0"/>
            </a:endParaRPr>
          </a:p>
        </p:txBody>
      </p:sp>
      <p:sp>
        <p:nvSpPr>
          <p:cNvPr id="5" name="Slide Number Placeholder 4"/>
          <p:cNvSpPr>
            <a:spLocks noGrp="1"/>
          </p:cNvSpPr>
          <p:nvPr>
            <p:ph type="sldNum" sz="quarter" idx="3"/>
          </p:nvPr>
        </p:nvSpPr>
        <p:spPr>
          <a:xfrm>
            <a:off x="3884613" y="8829968"/>
            <a:ext cx="2971800" cy="466433"/>
          </a:xfrm>
          <a:prstGeom prst="rect">
            <a:avLst/>
          </a:prstGeom>
        </p:spPr>
        <p:txBody>
          <a:bodyPr vert="horz" lIns="91440" tIns="45720" rIns="91440" bIns="45720" rtlCol="0" anchor="b"/>
          <a:lstStyle>
            <a:lvl1pPr algn="r">
              <a:defRPr sz="1200"/>
            </a:lvl1pPr>
          </a:lstStyle>
          <a:p>
            <a:fld id="{A8422720-7704-4652-B158-22855D3CC7DA}" type="slidenum">
              <a:rPr lang="en-US" smtClean="0">
                <a:latin typeface="Gill Sans MT" panose="020B0502020104020203" pitchFamily="34" charset="0"/>
              </a:rPr>
              <a:t>‹#›</a:t>
            </a:fld>
            <a:endParaRPr lang="en-US" dirty="0">
              <a:latin typeface="Gill Sans MT" panose="020B0502020104020203" pitchFamily="34" charset="0"/>
            </a:endParaRPr>
          </a:p>
        </p:txBody>
      </p:sp>
    </p:spTree>
    <p:extLst>
      <p:ext uri="{BB962C8B-B14F-4D97-AF65-F5344CB8AC3E}">
        <p14:creationId xmlns:p14="http://schemas.microsoft.com/office/powerpoint/2010/main" val="3161102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atin typeface="Gill Sans MT" panose="020B0502020104020203" pitchFamily="34" charset="0"/>
              </a:defRPr>
            </a:lvl1pPr>
          </a:lstStyle>
          <a:p>
            <a:fld id="{F2D55BCB-A4E2-4A9E-8D02-238A83DC3781}" type="datetimeFigureOut">
              <a:rPr lang="en-US" smtClean="0"/>
              <a:pPr/>
              <a:t>6/7/25</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3EFC400B-3D36-4204-A658-A4CAE2726810}" type="slidenum">
              <a:rPr lang="en-US" smtClean="0"/>
              <a:pPr/>
              <a:t>‹#›</a:t>
            </a:fld>
            <a:endParaRPr lang="en-US" dirty="0"/>
          </a:p>
        </p:txBody>
      </p:sp>
    </p:spTree>
    <p:extLst>
      <p:ext uri="{BB962C8B-B14F-4D97-AF65-F5344CB8AC3E}">
        <p14:creationId xmlns:p14="http://schemas.microsoft.com/office/powerpoint/2010/main" val="366292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MT" panose="020B0502020104020203" pitchFamily="34" charset="0"/>
        <a:ea typeface="+mn-ea"/>
        <a:cs typeface="+mn-cs"/>
      </a:defRPr>
    </a:lvl1pPr>
    <a:lvl2pPr marL="457200" algn="l" defTabSz="914400" rtl="0" eaLnBrk="1" latinLnBrk="0" hangingPunct="1">
      <a:defRPr sz="1200" kern="1200">
        <a:solidFill>
          <a:schemeClr val="tx1"/>
        </a:solidFill>
        <a:latin typeface="Gill Sans MT" panose="020B0502020104020203" pitchFamily="34" charset="0"/>
        <a:ea typeface="+mn-ea"/>
        <a:cs typeface="+mn-cs"/>
      </a:defRPr>
    </a:lvl2pPr>
    <a:lvl3pPr marL="914400" algn="l" defTabSz="914400" rtl="0" eaLnBrk="1" latinLnBrk="0" hangingPunct="1">
      <a:defRPr sz="1200" kern="1200">
        <a:solidFill>
          <a:schemeClr val="tx1"/>
        </a:solidFill>
        <a:latin typeface="Gill Sans MT" panose="020B0502020104020203" pitchFamily="34" charset="0"/>
        <a:ea typeface="+mn-ea"/>
        <a:cs typeface="+mn-cs"/>
      </a:defRPr>
    </a:lvl3pPr>
    <a:lvl4pPr marL="1371600" algn="l" defTabSz="914400" rtl="0" eaLnBrk="1" latinLnBrk="0" hangingPunct="1">
      <a:defRPr sz="1200" kern="1200">
        <a:solidFill>
          <a:schemeClr val="tx1"/>
        </a:solidFill>
        <a:latin typeface="Gill Sans MT" panose="020B0502020104020203" pitchFamily="34" charset="0"/>
        <a:ea typeface="+mn-ea"/>
        <a:cs typeface="+mn-cs"/>
      </a:defRPr>
    </a:lvl4pPr>
    <a:lvl5pPr marL="1828800" algn="l" defTabSz="914400" rtl="0" eaLnBrk="1" latinLnBrk="0" hangingPunct="1">
      <a:defRPr sz="1200" kern="1200">
        <a:solidFill>
          <a:schemeClr val="tx1"/>
        </a:solidFill>
        <a:latin typeface="Gill Sans MT" panose="020B05020201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a:t>
            </a:fld>
            <a:endParaRPr lang="en-US" dirty="0"/>
          </a:p>
        </p:txBody>
      </p:sp>
    </p:spTree>
    <p:extLst>
      <p:ext uri="{BB962C8B-B14F-4D97-AF65-F5344CB8AC3E}">
        <p14:creationId xmlns:p14="http://schemas.microsoft.com/office/powerpoint/2010/main" val="664821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10</a:t>
            </a:fld>
            <a:endParaRPr lang="en-US" dirty="0"/>
          </a:p>
        </p:txBody>
      </p:sp>
    </p:spTree>
    <p:extLst>
      <p:ext uri="{BB962C8B-B14F-4D97-AF65-F5344CB8AC3E}">
        <p14:creationId xmlns:p14="http://schemas.microsoft.com/office/powerpoint/2010/main" val="260827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11</a:t>
            </a:fld>
            <a:endParaRPr lang="en-US" dirty="0"/>
          </a:p>
        </p:txBody>
      </p:sp>
    </p:spTree>
    <p:extLst>
      <p:ext uri="{BB962C8B-B14F-4D97-AF65-F5344CB8AC3E}">
        <p14:creationId xmlns:p14="http://schemas.microsoft.com/office/powerpoint/2010/main" val="28233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12</a:t>
            </a:fld>
            <a:endParaRPr lang="en-US" dirty="0"/>
          </a:p>
        </p:txBody>
      </p:sp>
    </p:spTree>
    <p:extLst>
      <p:ext uri="{BB962C8B-B14F-4D97-AF65-F5344CB8AC3E}">
        <p14:creationId xmlns:p14="http://schemas.microsoft.com/office/powerpoint/2010/main" val="69558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13</a:t>
            </a:fld>
            <a:endParaRPr lang="en-US" dirty="0"/>
          </a:p>
        </p:txBody>
      </p:sp>
    </p:spTree>
    <p:extLst>
      <p:ext uri="{BB962C8B-B14F-4D97-AF65-F5344CB8AC3E}">
        <p14:creationId xmlns:p14="http://schemas.microsoft.com/office/powerpoint/2010/main" val="3248965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14</a:t>
            </a:fld>
            <a:endParaRPr lang="en-US" dirty="0"/>
          </a:p>
        </p:txBody>
      </p:sp>
    </p:spTree>
    <p:extLst>
      <p:ext uri="{BB962C8B-B14F-4D97-AF65-F5344CB8AC3E}">
        <p14:creationId xmlns:p14="http://schemas.microsoft.com/office/powerpoint/2010/main" val="161376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15</a:t>
            </a:fld>
            <a:endParaRPr lang="en-US" dirty="0"/>
          </a:p>
        </p:txBody>
      </p:sp>
    </p:spTree>
    <p:extLst>
      <p:ext uri="{BB962C8B-B14F-4D97-AF65-F5344CB8AC3E}">
        <p14:creationId xmlns:p14="http://schemas.microsoft.com/office/powerpoint/2010/main" val="173568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16</a:t>
            </a:fld>
            <a:endParaRPr lang="en-US" dirty="0"/>
          </a:p>
        </p:txBody>
      </p:sp>
    </p:spTree>
    <p:extLst>
      <p:ext uri="{BB962C8B-B14F-4D97-AF65-F5344CB8AC3E}">
        <p14:creationId xmlns:p14="http://schemas.microsoft.com/office/powerpoint/2010/main" val="2000431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17</a:t>
            </a:fld>
            <a:endParaRPr lang="en-US" dirty="0"/>
          </a:p>
        </p:txBody>
      </p:sp>
    </p:spTree>
    <p:extLst>
      <p:ext uri="{BB962C8B-B14F-4D97-AF65-F5344CB8AC3E}">
        <p14:creationId xmlns:p14="http://schemas.microsoft.com/office/powerpoint/2010/main" val="37549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18</a:t>
            </a:fld>
            <a:endParaRPr lang="en-US" dirty="0"/>
          </a:p>
        </p:txBody>
      </p:sp>
    </p:spTree>
    <p:extLst>
      <p:ext uri="{BB962C8B-B14F-4D97-AF65-F5344CB8AC3E}">
        <p14:creationId xmlns:p14="http://schemas.microsoft.com/office/powerpoint/2010/main" val="2574391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19</a:t>
            </a:fld>
            <a:endParaRPr lang="en-US" dirty="0"/>
          </a:p>
        </p:txBody>
      </p:sp>
    </p:spTree>
    <p:extLst>
      <p:ext uri="{BB962C8B-B14F-4D97-AF65-F5344CB8AC3E}">
        <p14:creationId xmlns:p14="http://schemas.microsoft.com/office/powerpoint/2010/main" val="200696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a:t>
            </a:fld>
            <a:endParaRPr lang="en-US" dirty="0"/>
          </a:p>
        </p:txBody>
      </p:sp>
    </p:spTree>
    <p:extLst>
      <p:ext uri="{BB962C8B-B14F-4D97-AF65-F5344CB8AC3E}">
        <p14:creationId xmlns:p14="http://schemas.microsoft.com/office/powerpoint/2010/main" val="663291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20</a:t>
            </a:fld>
            <a:endParaRPr lang="en-US" dirty="0"/>
          </a:p>
        </p:txBody>
      </p:sp>
    </p:spTree>
    <p:extLst>
      <p:ext uri="{BB962C8B-B14F-4D97-AF65-F5344CB8AC3E}">
        <p14:creationId xmlns:p14="http://schemas.microsoft.com/office/powerpoint/2010/main" val="2423849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21</a:t>
            </a:fld>
            <a:endParaRPr lang="en-US" dirty="0"/>
          </a:p>
        </p:txBody>
      </p:sp>
    </p:spTree>
    <p:extLst>
      <p:ext uri="{BB962C8B-B14F-4D97-AF65-F5344CB8AC3E}">
        <p14:creationId xmlns:p14="http://schemas.microsoft.com/office/powerpoint/2010/main" val="320131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22</a:t>
            </a:fld>
            <a:endParaRPr lang="en-US" dirty="0"/>
          </a:p>
        </p:txBody>
      </p:sp>
    </p:spTree>
    <p:extLst>
      <p:ext uri="{BB962C8B-B14F-4D97-AF65-F5344CB8AC3E}">
        <p14:creationId xmlns:p14="http://schemas.microsoft.com/office/powerpoint/2010/main" val="41726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23</a:t>
            </a:fld>
            <a:endParaRPr lang="en-US" dirty="0"/>
          </a:p>
        </p:txBody>
      </p:sp>
    </p:spTree>
    <p:extLst>
      <p:ext uri="{BB962C8B-B14F-4D97-AF65-F5344CB8AC3E}">
        <p14:creationId xmlns:p14="http://schemas.microsoft.com/office/powerpoint/2010/main" val="1735156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24</a:t>
            </a:fld>
            <a:endParaRPr lang="en-US" dirty="0"/>
          </a:p>
        </p:txBody>
      </p:sp>
    </p:spTree>
    <p:extLst>
      <p:ext uri="{BB962C8B-B14F-4D97-AF65-F5344CB8AC3E}">
        <p14:creationId xmlns:p14="http://schemas.microsoft.com/office/powerpoint/2010/main" val="3425106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25</a:t>
            </a:fld>
            <a:endParaRPr lang="en-US" dirty="0"/>
          </a:p>
        </p:txBody>
      </p:sp>
    </p:spTree>
    <p:extLst>
      <p:ext uri="{BB962C8B-B14F-4D97-AF65-F5344CB8AC3E}">
        <p14:creationId xmlns:p14="http://schemas.microsoft.com/office/powerpoint/2010/main" val="149161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26</a:t>
            </a:fld>
            <a:endParaRPr lang="en-US" dirty="0"/>
          </a:p>
        </p:txBody>
      </p:sp>
    </p:spTree>
    <p:extLst>
      <p:ext uri="{BB962C8B-B14F-4D97-AF65-F5344CB8AC3E}">
        <p14:creationId xmlns:p14="http://schemas.microsoft.com/office/powerpoint/2010/main" val="2922472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27</a:t>
            </a:fld>
            <a:endParaRPr lang="en-US" dirty="0"/>
          </a:p>
        </p:txBody>
      </p:sp>
    </p:spTree>
    <p:extLst>
      <p:ext uri="{BB962C8B-B14F-4D97-AF65-F5344CB8AC3E}">
        <p14:creationId xmlns:p14="http://schemas.microsoft.com/office/powerpoint/2010/main" val="748148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28</a:t>
            </a:fld>
            <a:endParaRPr lang="en-US" dirty="0"/>
          </a:p>
        </p:txBody>
      </p:sp>
    </p:spTree>
    <p:extLst>
      <p:ext uri="{BB962C8B-B14F-4D97-AF65-F5344CB8AC3E}">
        <p14:creationId xmlns:p14="http://schemas.microsoft.com/office/powerpoint/2010/main" val="818794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29</a:t>
            </a:fld>
            <a:endParaRPr lang="en-US" dirty="0"/>
          </a:p>
        </p:txBody>
      </p:sp>
    </p:spTree>
    <p:extLst>
      <p:ext uri="{BB962C8B-B14F-4D97-AF65-F5344CB8AC3E}">
        <p14:creationId xmlns:p14="http://schemas.microsoft.com/office/powerpoint/2010/main" val="348814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3</a:t>
            </a:fld>
            <a:endParaRPr lang="en-US" dirty="0"/>
          </a:p>
        </p:txBody>
      </p:sp>
    </p:spTree>
    <p:extLst>
      <p:ext uri="{BB962C8B-B14F-4D97-AF65-F5344CB8AC3E}">
        <p14:creationId xmlns:p14="http://schemas.microsoft.com/office/powerpoint/2010/main" val="4114674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30</a:t>
            </a:fld>
            <a:endParaRPr lang="en-US" dirty="0"/>
          </a:p>
        </p:txBody>
      </p:sp>
    </p:spTree>
    <p:extLst>
      <p:ext uri="{BB962C8B-B14F-4D97-AF65-F5344CB8AC3E}">
        <p14:creationId xmlns:p14="http://schemas.microsoft.com/office/powerpoint/2010/main" val="3485812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31</a:t>
            </a:fld>
            <a:endParaRPr lang="en-US" dirty="0"/>
          </a:p>
        </p:txBody>
      </p:sp>
    </p:spTree>
    <p:extLst>
      <p:ext uri="{BB962C8B-B14F-4D97-AF65-F5344CB8AC3E}">
        <p14:creationId xmlns:p14="http://schemas.microsoft.com/office/powerpoint/2010/main" val="241184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4</a:t>
            </a:fld>
            <a:endParaRPr lang="en-US" dirty="0"/>
          </a:p>
        </p:txBody>
      </p:sp>
    </p:spTree>
    <p:extLst>
      <p:ext uri="{BB962C8B-B14F-4D97-AF65-F5344CB8AC3E}">
        <p14:creationId xmlns:p14="http://schemas.microsoft.com/office/powerpoint/2010/main" val="122260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5</a:t>
            </a:fld>
            <a:endParaRPr lang="en-US" dirty="0"/>
          </a:p>
        </p:txBody>
      </p:sp>
    </p:spTree>
    <p:extLst>
      <p:ext uri="{BB962C8B-B14F-4D97-AF65-F5344CB8AC3E}">
        <p14:creationId xmlns:p14="http://schemas.microsoft.com/office/powerpoint/2010/main" val="2892684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6</a:t>
            </a:fld>
            <a:endParaRPr lang="en-US" dirty="0"/>
          </a:p>
        </p:txBody>
      </p:sp>
    </p:spTree>
    <p:extLst>
      <p:ext uri="{BB962C8B-B14F-4D97-AF65-F5344CB8AC3E}">
        <p14:creationId xmlns:p14="http://schemas.microsoft.com/office/powerpoint/2010/main" val="299293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7</a:t>
            </a:fld>
            <a:endParaRPr lang="en-US" dirty="0"/>
          </a:p>
        </p:txBody>
      </p:sp>
    </p:spTree>
    <p:extLst>
      <p:ext uri="{BB962C8B-B14F-4D97-AF65-F5344CB8AC3E}">
        <p14:creationId xmlns:p14="http://schemas.microsoft.com/office/powerpoint/2010/main" val="54978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8</a:t>
            </a:fld>
            <a:endParaRPr lang="en-US" dirty="0"/>
          </a:p>
        </p:txBody>
      </p:sp>
    </p:spTree>
    <p:extLst>
      <p:ext uri="{BB962C8B-B14F-4D97-AF65-F5344CB8AC3E}">
        <p14:creationId xmlns:p14="http://schemas.microsoft.com/office/powerpoint/2010/main" val="318638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C400B-3D36-4204-A658-A4CAE2726810}" type="slidenum">
              <a:rPr lang="en-US" smtClean="0"/>
              <a:pPr/>
              <a:t>9</a:t>
            </a:fld>
            <a:endParaRPr lang="en-US" dirty="0"/>
          </a:p>
        </p:txBody>
      </p:sp>
    </p:spTree>
    <p:extLst>
      <p:ext uri="{BB962C8B-B14F-4D97-AF65-F5344CB8AC3E}">
        <p14:creationId xmlns:p14="http://schemas.microsoft.com/office/powerpoint/2010/main" val="2218157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25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38A7457-D342-6FC4-EA4F-468A00E2E9F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482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0" y="6356352"/>
            <a:ext cx="12192000" cy="360333"/>
          </a:xfrm>
          <a:prstGeom prst="rect">
            <a:avLst/>
          </a:prstGeom>
        </p:spPr>
        <p:txBody>
          <a:bodyPr vert="horz" lIns="91440" tIns="45720" rIns="91440" bIns="45720" rtlCol="0" anchor="ctr"/>
          <a:lstStyle>
            <a:lvl1pPr algn="ctr">
              <a:defRPr sz="1600" b="1">
                <a:solidFill>
                  <a:srgbClr val="00A160"/>
                </a:solidFill>
                <a:latin typeface="Gill Sans MT" panose="020B0502020104020203" pitchFamily="34" charset="0"/>
              </a:defRPr>
            </a:lvl1pPr>
          </a:lstStyle>
          <a:p>
            <a:fld id="{AB0F5391-7D8A-4F28-A251-2E86E8C899DB}" type="slidenum">
              <a:rPr lang="en-US" smtClean="0"/>
              <a:pPr/>
              <a:t>‹#›</a:t>
            </a:fld>
            <a:endParaRPr lang="en-US" dirty="0"/>
          </a:p>
        </p:txBody>
      </p:sp>
      <p:sp>
        <p:nvSpPr>
          <p:cNvPr id="5" name="Date Placeholder 4"/>
          <p:cNvSpPr>
            <a:spLocks noGrp="1"/>
          </p:cNvSpPr>
          <p:nvPr>
            <p:ph type="dt" sz="half" idx="10"/>
          </p:nvPr>
        </p:nvSpPr>
        <p:spPr>
          <a:xfrm>
            <a:off x="5225767" y="5558436"/>
            <a:ext cx="2743200" cy="365125"/>
          </a:xfr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6111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0" y="6356352"/>
            <a:ext cx="12192000" cy="360333"/>
          </a:xfrm>
          <a:prstGeom prst="rect">
            <a:avLst/>
          </a:prstGeom>
        </p:spPr>
        <p:txBody>
          <a:bodyPr vert="horz" lIns="91440" tIns="45720" rIns="91440" bIns="45720" rtlCol="0" anchor="ctr"/>
          <a:lstStyle>
            <a:lvl1pPr algn="ctr">
              <a:defRPr sz="1600" b="1">
                <a:solidFill>
                  <a:srgbClr val="00A160"/>
                </a:solidFill>
                <a:latin typeface="Gill Sans MT" panose="020B0502020104020203" pitchFamily="34" charset="0"/>
              </a:defRPr>
            </a:lvl1pPr>
          </a:lstStyle>
          <a:p>
            <a:fld id="{AB0F5391-7D8A-4F28-A251-2E86E8C899DB}" type="slidenum">
              <a:rPr lang="en-US" smtClean="0"/>
              <a:pPr/>
              <a:t>‹#›</a:t>
            </a:fld>
            <a:endParaRPr lang="en-US" dirty="0"/>
          </a:p>
        </p:txBody>
      </p:sp>
      <p:sp>
        <p:nvSpPr>
          <p:cNvPr id="5" name="Date Placeholder 4"/>
          <p:cNvSpPr>
            <a:spLocks noGrp="1"/>
          </p:cNvSpPr>
          <p:nvPr>
            <p:ph type="dt" sz="half" idx="10"/>
          </p:nvPr>
        </p:nvSpPr>
        <p:spPr>
          <a:xfrm>
            <a:off x="5225767" y="5558436"/>
            <a:ext cx="2743200" cy="365125"/>
          </a:xfr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47886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collage of a medical service&#10;&#10;Description automatically generated">
            <a:extLst>
              <a:ext uri="{FF2B5EF4-FFF2-40B4-BE49-F238E27FC236}">
                <a16:creationId xmlns:a16="http://schemas.microsoft.com/office/drawing/2014/main" id="{BE0E861C-E920-3846-DB53-3FA9BF38E66B}"/>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4B17F55-E1F3-BABA-D3EB-CC4BDCB68273}"/>
              </a:ext>
            </a:extLst>
          </p:cNvPr>
          <p:cNvSpPr>
            <a:spLocks noGrp="1"/>
          </p:cNvSpPr>
          <p:nvPr>
            <p:ph type="dt" sz="half" idx="10"/>
          </p:nvPr>
        </p:nvSpPr>
        <p:spPr/>
        <p:txBody>
          <a:bodyPr/>
          <a:lstStyle/>
          <a:p>
            <a:endParaRPr lang="en-PR"/>
          </a:p>
        </p:txBody>
      </p:sp>
      <p:sp>
        <p:nvSpPr>
          <p:cNvPr id="3" name="Footer Placeholder 2">
            <a:extLst>
              <a:ext uri="{FF2B5EF4-FFF2-40B4-BE49-F238E27FC236}">
                <a16:creationId xmlns:a16="http://schemas.microsoft.com/office/drawing/2014/main" id="{D141CC16-DD26-3D54-3B27-7540B1ED6792}"/>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0C130932-B3B5-C1D9-3F9A-AEA692BA39D3}"/>
              </a:ext>
            </a:extLst>
          </p:cNvPr>
          <p:cNvSpPr>
            <a:spLocks noGrp="1"/>
          </p:cNvSpPr>
          <p:nvPr>
            <p:ph type="sldNum" sz="quarter" idx="12"/>
          </p:nvPr>
        </p:nvSpPr>
        <p:spPr/>
        <p:txBody>
          <a:bodyPr/>
          <a:lstStyle/>
          <a:p>
            <a:fld id="{42EC8CDA-1662-F249-B76F-7FD4977C24F0}" type="slidenum">
              <a:rPr lang="en-PR" smtClean="0"/>
              <a:t>‹#›</a:t>
            </a:fld>
            <a:endParaRPr lang="en-PR"/>
          </a:p>
        </p:txBody>
      </p:sp>
    </p:spTree>
    <p:extLst>
      <p:ext uri="{BB962C8B-B14F-4D97-AF65-F5344CB8AC3E}">
        <p14:creationId xmlns:p14="http://schemas.microsoft.com/office/powerpoint/2010/main" val="186830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8" name="Picture 7" descr="A green and white rectangle with a green border&#10;&#10;Description automatically generated">
            <a:extLst>
              <a:ext uri="{FF2B5EF4-FFF2-40B4-BE49-F238E27FC236}">
                <a16:creationId xmlns:a16="http://schemas.microsoft.com/office/drawing/2014/main" id="{AB558C81-AF7B-D4C4-51CA-B34A4FF3958A}"/>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4B17F55-E1F3-BABA-D3EB-CC4BDCB68273}"/>
              </a:ext>
            </a:extLst>
          </p:cNvPr>
          <p:cNvSpPr>
            <a:spLocks noGrp="1"/>
          </p:cNvSpPr>
          <p:nvPr>
            <p:ph type="dt" sz="half" idx="10"/>
          </p:nvPr>
        </p:nvSpPr>
        <p:spPr/>
        <p:txBody>
          <a:bodyPr/>
          <a:lstStyle/>
          <a:p>
            <a:endParaRPr lang="en-PR"/>
          </a:p>
        </p:txBody>
      </p:sp>
      <p:sp>
        <p:nvSpPr>
          <p:cNvPr id="3" name="Footer Placeholder 2">
            <a:extLst>
              <a:ext uri="{FF2B5EF4-FFF2-40B4-BE49-F238E27FC236}">
                <a16:creationId xmlns:a16="http://schemas.microsoft.com/office/drawing/2014/main" id="{D141CC16-DD26-3D54-3B27-7540B1ED6792}"/>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0C130932-B3B5-C1D9-3F9A-AEA692BA39D3}"/>
              </a:ext>
            </a:extLst>
          </p:cNvPr>
          <p:cNvSpPr>
            <a:spLocks noGrp="1"/>
          </p:cNvSpPr>
          <p:nvPr>
            <p:ph type="sldNum" sz="quarter" idx="12"/>
          </p:nvPr>
        </p:nvSpPr>
        <p:spPr/>
        <p:txBody>
          <a:bodyPr/>
          <a:lstStyle/>
          <a:p>
            <a:fld id="{42EC8CDA-1662-F249-B76F-7FD4977C24F0}" type="slidenum">
              <a:rPr lang="en-PR" smtClean="0"/>
              <a:t>‹#›</a:t>
            </a:fld>
            <a:endParaRPr lang="en-PR"/>
          </a:p>
        </p:txBody>
      </p:sp>
      <p:sp>
        <p:nvSpPr>
          <p:cNvPr id="5" name="TextBox 4">
            <a:extLst>
              <a:ext uri="{FF2B5EF4-FFF2-40B4-BE49-F238E27FC236}">
                <a16:creationId xmlns:a16="http://schemas.microsoft.com/office/drawing/2014/main" id="{01FC0FBB-1AB7-34CD-8705-699B55338E1B}"/>
              </a:ext>
            </a:extLst>
          </p:cNvPr>
          <p:cNvSpPr txBox="1"/>
          <p:nvPr/>
        </p:nvSpPr>
        <p:spPr>
          <a:xfrm>
            <a:off x="10424390" y="6627168"/>
            <a:ext cx="1640194" cy="230832"/>
          </a:xfrm>
          <a:prstGeom prst="rect">
            <a:avLst/>
          </a:prstGeom>
          <a:noFill/>
        </p:spPr>
        <p:txBody>
          <a:bodyPr wrap="none" rtlCol="0">
            <a:spAutoFit/>
          </a:bodyPr>
          <a:lstStyle/>
          <a:p>
            <a:pPr algn="r"/>
            <a:r>
              <a:rPr lang="en-US" sz="900" dirty="0">
                <a:solidFill>
                  <a:srgbClr val="000000"/>
                </a:solidFill>
                <a:effectLst/>
                <a:latin typeface="Gill Sans MT Light" panose="020B0302020104020203" pitchFamily="34" charset="0"/>
              </a:rPr>
              <a:t>Confidential. Do not distribute.</a:t>
            </a:r>
            <a:endParaRPr lang="en-US" sz="900" dirty="0">
              <a:effectLst/>
              <a:latin typeface="Gill Sans MT Light" panose="020B0302020104020203" pitchFamily="34" charset="0"/>
            </a:endParaRPr>
          </a:p>
        </p:txBody>
      </p:sp>
    </p:spTree>
    <p:extLst>
      <p:ext uri="{BB962C8B-B14F-4D97-AF65-F5344CB8AC3E}">
        <p14:creationId xmlns:p14="http://schemas.microsoft.com/office/powerpoint/2010/main" val="2609336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A white background with green lines and text&#10;&#10;Description automatically generated">
            <a:extLst>
              <a:ext uri="{FF2B5EF4-FFF2-40B4-BE49-F238E27FC236}">
                <a16:creationId xmlns:a16="http://schemas.microsoft.com/office/drawing/2014/main" id="{F57123F1-2266-F867-4F81-D6DB02DF4D9D}"/>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4B17F55-E1F3-BABA-D3EB-CC4BDCB68273}"/>
              </a:ext>
            </a:extLst>
          </p:cNvPr>
          <p:cNvSpPr>
            <a:spLocks noGrp="1"/>
          </p:cNvSpPr>
          <p:nvPr>
            <p:ph type="dt" sz="half" idx="10"/>
          </p:nvPr>
        </p:nvSpPr>
        <p:spPr/>
        <p:txBody>
          <a:bodyPr/>
          <a:lstStyle/>
          <a:p>
            <a:endParaRPr lang="en-PR"/>
          </a:p>
        </p:txBody>
      </p:sp>
      <p:sp>
        <p:nvSpPr>
          <p:cNvPr id="3" name="Footer Placeholder 2">
            <a:extLst>
              <a:ext uri="{FF2B5EF4-FFF2-40B4-BE49-F238E27FC236}">
                <a16:creationId xmlns:a16="http://schemas.microsoft.com/office/drawing/2014/main" id="{D141CC16-DD26-3D54-3B27-7540B1ED6792}"/>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0C130932-B3B5-C1D9-3F9A-AEA692BA39D3}"/>
              </a:ext>
            </a:extLst>
          </p:cNvPr>
          <p:cNvSpPr>
            <a:spLocks noGrp="1"/>
          </p:cNvSpPr>
          <p:nvPr>
            <p:ph type="sldNum" sz="quarter" idx="12"/>
          </p:nvPr>
        </p:nvSpPr>
        <p:spPr/>
        <p:txBody>
          <a:bodyPr/>
          <a:lstStyle/>
          <a:p>
            <a:fld id="{42EC8CDA-1662-F249-B76F-7FD4977C24F0}" type="slidenum">
              <a:rPr lang="en-PR" smtClean="0"/>
              <a:t>‹#›</a:t>
            </a:fld>
            <a:endParaRPr lang="en-PR"/>
          </a:p>
        </p:txBody>
      </p:sp>
    </p:spTree>
    <p:extLst>
      <p:ext uri="{BB962C8B-B14F-4D97-AF65-F5344CB8AC3E}">
        <p14:creationId xmlns:p14="http://schemas.microsoft.com/office/powerpoint/2010/main" val="210727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B17F55-E1F3-BABA-D3EB-CC4BDCB68273}"/>
              </a:ext>
            </a:extLst>
          </p:cNvPr>
          <p:cNvSpPr>
            <a:spLocks noGrp="1"/>
          </p:cNvSpPr>
          <p:nvPr>
            <p:ph type="dt" sz="half" idx="10"/>
          </p:nvPr>
        </p:nvSpPr>
        <p:spPr/>
        <p:txBody>
          <a:bodyPr/>
          <a:lstStyle/>
          <a:p>
            <a:endParaRPr lang="en-PR"/>
          </a:p>
        </p:txBody>
      </p:sp>
      <p:sp>
        <p:nvSpPr>
          <p:cNvPr id="3" name="Footer Placeholder 2">
            <a:extLst>
              <a:ext uri="{FF2B5EF4-FFF2-40B4-BE49-F238E27FC236}">
                <a16:creationId xmlns:a16="http://schemas.microsoft.com/office/drawing/2014/main" id="{D141CC16-DD26-3D54-3B27-7540B1ED6792}"/>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0C130932-B3B5-C1D9-3F9A-AEA692BA39D3}"/>
              </a:ext>
            </a:extLst>
          </p:cNvPr>
          <p:cNvSpPr>
            <a:spLocks noGrp="1"/>
          </p:cNvSpPr>
          <p:nvPr>
            <p:ph type="sldNum" sz="quarter" idx="12"/>
          </p:nvPr>
        </p:nvSpPr>
        <p:spPr/>
        <p:txBody>
          <a:bodyPr/>
          <a:lstStyle/>
          <a:p>
            <a:fld id="{42EC8CDA-1662-F249-B76F-7FD4977C24F0}" type="slidenum">
              <a:rPr lang="en-PR" smtClean="0"/>
              <a:t>‹#›</a:t>
            </a:fld>
            <a:endParaRPr lang="en-PR"/>
          </a:p>
        </p:txBody>
      </p:sp>
      <p:sp>
        <p:nvSpPr>
          <p:cNvPr id="10" name="Title 1">
            <a:extLst>
              <a:ext uri="{FF2B5EF4-FFF2-40B4-BE49-F238E27FC236}">
                <a16:creationId xmlns:a16="http://schemas.microsoft.com/office/drawing/2014/main" id="{13431142-2B03-6D1B-4281-A3BCFAA13B29}"/>
              </a:ext>
            </a:extLst>
          </p:cNvPr>
          <p:cNvSpPr txBox="1">
            <a:spLocks/>
          </p:cNvSpPr>
          <p:nvPr/>
        </p:nvSpPr>
        <p:spPr>
          <a:xfrm>
            <a:off x="0" y="6143944"/>
            <a:ext cx="12192000" cy="5020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400" dirty="0">
              <a:solidFill>
                <a:srgbClr val="000000"/>
              </a:solidFill>
              <a:effectLst/>
              <a:latin typeface="Gill Sans MT Light" panose="020B0302020104020203" pitchFamily="34" charset="0"/>
            </a:endParaRPr>
          </a:p>
        </p:txBody>
      </p:sp>
      <p:pic>
        <p:nvPicPr>
          <p:cNvPr id="6" name="Picture 5" descr="A green and white card with text&#10;&#10;Description automatically generated">
            <a:extLst>
              <a:ext uri="{FF2B5EF4-FFF2-40B4-BE49-F238E27FC236}">
                <a16:creationId xmlns:a16="http://schemas.microsoft.com/office/drawing/2014/main" id="{DC0E34DB-02DC-35E4-EFC3-6BD2279BE538}"/>
              </a:ext>
            </a:extLst>
          </p:cNvPr>
          <p:cNvPicPr>
            <a:picLocks noChangeAspect="1"/>
          </p:cNvPicPr>
          <p:nvPr/>
        </p:nvPicPr>
        <p:blipFill>
          <a:blip r:embed="rId2"/>
          <a:stretch>
            <a:fillRect/>
          </a:stretch>
        </p:blipFill>
        <p:spPr>
          <a:xfrm>
            <a:off x="-1" y="0"/>
            <a:ext cx="12191999" cy="6857999"/>
          </a:xfrm>
          <a:prstGeom prst="rect">
            <a:avLst/>
          </a:prstGeom>
        </p:spPr>
      </p:pic>
      <p:sp>
        <p:nvSpPr>
          <p:cNvPr id="5" name="TextBox 4">
            <a:extLst>
              <a:ext uri="{FF2B5EF4-FFF2-40B4-BE49-F238E27FC236}">
                <a16:creationId xmlns:a16="http://schemas.microsoft.com/office/drawing/2014/main" id="{DF3758C2-9E8F-9A97-45BA-CE39CE9F4BE0}"/>
              </a:ext>
            </a:extLst>
          </p:cNvPr>
          <p:cNvSpPr txBox="1"/>
          <p:nvPr/>
        </p:nvSpPr>
        <p:spPr>
          <a:xfrm>
            <a:off x="1373405" y="6190593"/>
            <a:ext cx="8852167" cy="461665"/>
          </a:xfrm>
          <a:prstGeom prst="rect">
            <a:avLst/>
          </a:prstGeom>
          <a:noFill/>
        </p:spPr>
        <p:txBody>
          <a:bodyPr wrap="none" rtlCol="0">
            <a:spAutoFit/>
          </a:bodyPr>
          <a:lstStyle/>
          <a:p>
            <a:pPr algn="ctr"/>
            <a:r>
              <a:rPr lang="en-US" sz="1200" dirty="0">
                <a:solidFill>
                  <a:srgbClr val="000000"/>
                </a:solidFill>
                <a:effectLst/>
                <a:latin typeface="Gill Sans MT Light" panose="020B0302020104020203" pitchFamily="34" charset="0"/>
              </a:rPr>
              <a:t>MCS Classicare is an HMO plan subscribed to by MCS Advantage, Inc. Every year, Medicare evaluates plans based on a 5-star rating system.</a:t>
            </a:r>
            <a:br>
              <a:rPr lang="en-US" sz="1200" dirty="0">
                <a:solidFill>
                  <a:srgbClr val="000000"/>
                </a:solidFill>
                <a:effectLst/>
                <a:latin typeface="Gill Sans MT Light" panose="020B0302020104020203" pitchFamily="34" charset="0"/>
              </a:rPr>
            </a:br>
            <a:r>
              <a:rPr lang="en-US" sz="1200" dirty="0">
                <a:solidFill>
                  <a:srgbClr val="000000"/>
                </a:solidFill>
                <a:effectLst/>
                <a:latin typeface="Gill Sans MT Light" panose="020B0302020104020203" pitchFamily="34" charset="0"/>
              </a:rPr>
              <a:t>Based on the CMS monthly enrollment report by plan as of &lt;July, August, September, October&gt; 2024.</a:t>
            </a:r>
            <a:r>
              <a:rPr lang="es-ES" sz="1200" dirty="0">
                <a:solidFill>
                  <a:srgbClr val="000000"/>
                </a:solidFill>
                <a:effectLst/>
                <a:latin typeface="Gill Sans MT Light" panose="020B0302020104020203" pitchFamily="34" charset="0"/>
              </a:rPr>
              <a:t> </a:t>
            </a:r>
            <a:r>
              <a:rPr lang="en-US" sz="1200" b="0" i="0" dirty="0">
                <a:effectLst/>
                <a:latin typeface="Calibri" panose="020F0502020204030204" pitchFamily="34" charset="0"/>
              </a:rPr>
              <a:t>H5577_21840724_M</a:t>
            </a:r>
            <a:endParaRPr lang="en-US" sz="1200" dirty="0">
              <a:effectLst/>
              <a:latin typeface="Gill Sans MT Light" panose="020B0302020104020203" pitchFamily="34" charset="0"/>
            </a:endParaRPr>
          </a:p>
        </p:txBody>
      </p:sp>
    </p:spTree>
    <p:extLst>
      <p:ext uri="{BB962C8B-B14F-4D97-AF65-F5344CB8AC3E}">
        <p14:creationId xmlns:p14="http://schemas.microsoft.com/office/powerpoint/2010/main" val="3142377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11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pic>
        <p:nvPicPr>
          <p:cNvPr id="7" name="Picture 6" descr="A picture containing screenshot, design&#10;&#10;Description automatically generated">
            <a:extLst>
              <a:ext uri="{FF2B5EF4-FFF2-40B4-BE49-F238E27FC236}">
                <a16:creationId xmlns:a16="http://schemas.microsoft.com/office/drawing/2014/main" id="{63B3B9E6-0227-E5A2-DB23-68B53C2C14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1172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ody 1">
    <p:spTree>
      <p:nvGrpSpPr>
        <p:cNvPr id="1" name=""/>
        <p:cNvGrpSpPr/>
        <p:nvPr/>
      </p:nvGrpSpPr>
      <p:grpSpPr>
        <a:xfrm>
          <a:off x="0" y="0"/>
          <a:ext cx="0" cy="0"/>
          <a:chOff x="0" y="0"/>
          <a:chExt cx="0" cy="0"/>
        </a:xfrm>
      </p:grpSpPr>
      <p:pic>
        <p:nvPicPr>
          <p:cNvPr id="8" name="Picture 7" descr="A picture containing screenshot, text, line&#10;&#10;Description automatically generated">
            <a:extLst>
              <a:ext uri="{FF2B5EF4-FFF2-40B4-BE49-F238E27FC236}">
                <a16:creationId xmlns:a16="http://schemas.microsoft.com/office/drawing/2014/main" id="{E39917BB-2014-87F5-67B0-F5067C7FD7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610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F579-A7C5-4C55-6BE3-7EEC85ABA123}"/>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2D48F9F8-2613-CDFF-CA4D-759663FA5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97A7F817-B837-D082-AB9F-C6E728CE4829}"/>
              </a:ext>
            </a:extLst>
          </p:cNvPr>
          <p:cNvSpPr>
            <a:spLocks noGrp="1"/>
          </p:cNvSpPr>
          <p:nvPr>
            <p:ph type="dt" sz="half" idx="10"/>
          </p:nvPr>
        </p:nvSpPr>
        <p:spPr/>
        <p:txBody>
          <a:bodyPr/>
          <a:lstStyle/>
          <a:p>
            <a:endParaRPr lang="en-PR"/>
          </a:p>
        </p:txBody>
      </p:sp>
      <p:sp>
        <p:nvSpPr>
          <p:cNvPr id="5" name="Footer Placeholder 4">
            <a:extLst>
              <a:ext uri="{FF2B5EF4-FFF2-40B4-BE49-F238E27FC236}">
                <a16:creationId xmlns:a16="http://schemas.microsoft.com/office/drawing/2014/main" id="{BC709C7C-5C95-321B-D55E-47950DFF2CB9}"/>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EDC6DD17-3007-75A7-3819-138CF66786C9}"/>
              </a:ext>
            </a:extLst>
          </p:cNvPr>
          <p:cNvSpPr>
            <a:spLocks noGrp="1"/>
          </p:cNvSpPr>
          <p:nvPr>
            <p:ph type="sldNum" sz="quarter" idx="12"/>
          </p:nvPr>
        </p:nvSpPr>
        <p:spPr/>
        <p:txBody>
          <a:bodyPr/>
          <a:lstStyle/>
          <a:p>
            <a:fld id="{42EC8CDA-1662-F249-B76F-7FD4977C24F0}" type="slidenum">
              <a:rPr lang="en-PR" smtClean="0"/>
              <a:t>‹#›</a:t>
            </a:fld>
            <a:endParaRPr lang="en-PR"/>
          </a:p>
        </p:txBody>
      </p:sp>
    </p:spTree>
    <p:extLst>
      <p:ext uri="{BB962C8B-B14F-4D97-AF65-F5344CB8AC3E}">
        <p14:creationId xmlns:p14="http://schemas.microsoft.com/office/powerpoint/2010/main" val="300955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8" name="Picture 7" descr="A picture containing text, screenshot, font, line&#10;&#10;Description automatically generated">
            <a:extLst>
              <a:ext uri="{FF2B5EF4-FFF2-40B4-BE49-F238E27FC236}">
                <a16:creationId xmlns:a16="http://schemas.microsoft.com/office/drawing/2014/main" id="{819E26C2-0683-65F1-E2B4-DBA9201A4A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8218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CS Commercial Cover">
    <p:spTree>
      <p:nvGrpSpPr>
        <p:cNvPr id="1" name=""/>
        <p:cNvGrpSpPr/>
        <p:nvPr/>
      </p:nvGrpSpPr>
      <p:grpSpPr>
        <a:xfrm>
          <a:off x="0" y="0"/>
          <a:ext cx="0" cy="0"/>
          <a:chOff x="0" y="0"/>
          <a:chExt cx="0" cy="0"/>
        </a:xfrm>
      </p:grpSpPr>
      <p:pic>
        <p:nvPicPr>
          <p:cNvPr id="3" name="Picture 2" descr="A group of women clapping&#10;&#10;Description automatically generated">
            <a:extLst>
              <a:ext uri="{FF2B5EF4-FFF2-40B4-BE49-F238E27FC236}">
                <a16:creationId xmlns:a16="http://schemas.microsoft.com/office/drawing/2014/main" id="{75A9A28D-1893-A005-0CBA-5CAB1F2561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3564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green and white rectangle with a white background&#10;&#10;Description automatically generated">
            <a:extLst>
              <a:ext uri="{FF2B5EF4-FFF2-40B4-BE49-F238E27FC236}">
                <a16:creationId xmlns:a16="http://schemas.microsoft.com/office/drawing/2014/main" id="{CBBA38B0-8906-9E62-A534-7E3ACF3B83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2D1E01-5E9A-B0E1-0CAB-6C0A805F84D5}"/>
              </a:ext>
            </a:extLst>
          </p:cNvPr>
          <p:cNvSpPr>
            <a:spLocks noGrp="1"/>
          </p:cNvSpPr>
          <p:nvPr>
            <p:ph type="title"/>
          </p:nvPr>
        </p:nvSpPr>
        <p:spPr>
          <a:xfrm>
            <a:off x="838200" y="365126"/>
            <a:ext cx="10515600" cy="673562"/>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9E1CF7E-DD61-F148-3C5E-17A0DCCA89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8A031-6FAC-DE4D-B3F9-BA5D3CCF4763}" type="slidenum">
              <a:rPr kumimoji="0" lang="en-PR" sz="900" b="1" i="0" u="none" strike="noStrike" kern="1200" cap="none" spc="0" normalizeH="0" baseline="0" noProof="0" smtClean="0">
                <a:ln>
                  <a:noFill/>
                </a:ln>
                <a:solidFill>
                  <a:prstClr val="black">
                    <a:tint val="82000"/>
                  </a:prstClr>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R" sz="900" b="1" i="0" u="none" strike="noStrike" kern="1200" cap="none" spc="0" normalizeH="0" baseline="0" noProof="0">
              <a:ln>
                <a:noFill/>
              </a:ln>
              <a:solidFill>
                <a:prstClr val="black">
                  <a:tint val="82000"/>
                </a:prstClr>
              </a:solidFill>
              <a:effectLst/>
              <a:uLnTx/>
              <a:uFillTx/>
              <a:latin typeface="Gill Sans MT" panose="020B0502020104020203" pitchFamily="34" charset="0"/>
              <a:ea typeface="+mn-ea"/>
              <a:cs typeface="+mn-cs"/>
            </a:endParaRPr>
          </a:p>
        </p:txBody>
      </p:sp>
      <p:sp>
        <p:nvSpPr>
          <p:cNvPr id="8" name="Content Placeholder 7">
            <a:extLst>
              <a:ext uri="{FF2B5EF4-FFF2-40B4-BE49-F238E27FC236}">
                <a16:creationId xmlns:a16="http://schemas.microsoft.com/office/drawing/2014/main" id="{F70FD96C-B037-95BC-DDCD-D3F1BA866861}"/>
              </a:ext>
            </a:extLst>
          </p:cNvPr>
          <p:cNvSpPr>
            <a:spLocks noGrp="1"/>
          </p:cNvSpPr>
          <p:nvPr>
            <p:ph sz="quarter" idx="13"/>
          </p:nvPr>
        </p:nvSpPr>
        <p:spPr>
          <a:xfrm>
            <a:off x="838199" y="1286522"/>
            <a:ext cx="10515599" cy="4697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911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0F9A0F89-1315-4A9D-F7E6-9189C925F88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BE0B13-E900-8500-188F-BCD5CFFE55B1}"/>
              </a:ext>
            </a:extLst>
          </p:cNvPr>
          <p:cNvSpPr>
            <a:spLocks noGrp="1"/>
          </p:cNvSpPr>
          <p:nvPr>
            <p:ph type="title"/>
          </p:nvPr>
        </p:nvSpPr>
        <p:spPr>
          <a:xfrm>
            <a:off x="831850" y="365847"/>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639DAEC5-E726-2342-6082-2C03AA687453}"/>
              </a:ext>
            </a:extLst>
          </p:cNvPr>
          <p:cNvSpPr>
            <a:spLocks noGrp="1"/>
          </p:cNvSpPr>
          <p:nvPr>
            <p:ph type="body" idx="1"/>
          </p:nvPr>
        </p:nvSpPr>
        <p:spPr>
          <a:xfrm>
            <a:off x="831850" y="324557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270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238A7457-D342-6FC4-EA4F-468A00E2E9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7275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ody 1">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386B1C90-2CC6-75F5-A229-E1D7D98057F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C2F579-A7C5-4C55-6BE3-7EEC85ABA123}"/>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2D48F9F8-2613-CDFF-CA4D-759663FA5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97A7F817-B837-D082-AB9F-C6E728CE482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C709C7C-5C95-321B-D55E-47950DFF2C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C6DD17-3007-75A7-3819-138CF66786C9}"/>
              </a:ext>
            </a:extLst>
          </p:cNvPr>
          <p:cNvSpPr>
            <a:spLocks noGrp="1"/>
          </p:cNvSpPr>
          <p:nvPr>
            <p:ph type="sldNum" sz="quarter" idx="12"/>
          </p:nvPr>
        </p:nvSpPr>
        <p:spPr/>
        <p:txBody>
          <a:bodyPr/>
          <a:lstStyle/>
          <a:p>
            <a:fld id="{AB0F5391-7D8A-4F28-A251-2E86E8C899DB}" type="slidenum">
              <a:rPr lang="en-US" smtClean="0"/>
              <a:pPr/>
              <a:t>‹#›</a:t>
            </a:fld>
            <a:endParaRPr lang="en-US" dirty="0"/>
          </a:p>
        </p:txBody>
      </p:sp>
    </p:spTree>
    <p:extLst>
      <p:ext uri="{BB962C8B-B14F-4D97-AF65-F5344CB8AC3E}">
        <p14:creationId xmlns:p14="http://schemas.microsoft.com/office/powerpoint/2010/main" val="3267716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0F9A0F89-1315-4A9D-F7E6-9189C925F88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BE0B13-E900-8500-188F-BCD5CFFE55B1}"/>
              </a:ext>
            </a:extLst>
          </p:cNvPr>
          <p:cNvSpPr>
            <a:spLocks noGrp="1"/>
          </p:cNvSpPr>
          <p:nvPr>
            <p:ph type="title"/>
          </p:nvPr>
        </p:nvSpPr>
        <p:spPr>
          <a:xfrm>
            <a:off x="831850" y="365847"/>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639DAEC5-E726-2342-6082-2C03AA687453}"/>
              </a:ext>
            </a:extLst>
          </p:cNvPr>
          <p:cNvSpPr>
            <a:spLocks noGrp="1"/>
          </p:cNvSpPr>
          <p:nvPr>
            <p:ph type="body" idx="1"/>
          </p:nvPr>
        </p:nvSpPr>
        <p:spPr>
          <a:xfrm>
            <a:off x="831850" y="324557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572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4ACDDF1-04C1-54DD-A52B-3A043BA6EC12}"/>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459A8EA-3741-3251-8479-1723C92BD04F}"/>
              </a:ext>
            </a:extLst>
          </p:cNvPr>
          <p:cNvSpPr txBox="1"/>
          <p:nvPr/>
        </p:nvSpPr>
        <p:spPr>
          <a:xfrm>
            <a:off x="1613569" y="1846589"/>
            <a:ext cx="8964862" cy="1723549"/>
          </a:xfrm>
          <a:prstGeom prst="rect">
            <a:avLst/>
          </a:prstGeom>
          <a:noFill/>
          <a:effectLst/>
        </p:spPr>
        <p:txBody>
          <a:bodyPr wrap="square" rtlCol="0">
            <a:spAutoFit/>
          </a:bodyPr>
          <a:lstStyle/>
          <a:p>
            <a:pPr algn="ctr"/>
            <a:r>
              <a:rPr lang="en-US" sz="5300" b="1" dirty="0">
                <a:solidFill>
                  <a:srgbClr val="199C63"/>
                </a:solidFill>
                <a:latin typeface="Gill Sans" panose="020B0502020104020203" pitchFamily="34" charset="-79"/>
                <a:ea typeface="Calibri" panose="020F0502020204030204" pitchFamily="34" charset="0"/>
                <a:cs typeface="Gill Sans" panose="020B0502020104020203" pitchFamily="34" charset="-79"/>
              </a:rPr>
              <a:t>The Best Healthcare Plan</a:t>
            </a:r>
          </a:p>
          <a:p>
            <a:pPr algn="ctr"/>
            <a:r>
              <a:rPr lang="en-US" sz="5300" b="1" dirty="0">
                <a:solidFill>
                  <a:srgbClr val="199C63"/>
                </a:solidFill>
                <a:latin typeface="Gill Sans" panose="020B0502020104020203" pitchFamily="34" charset="-79"/>
                <a:ea typeface="Calibri" panose="020F0502020204030204" pitchFamily="34" charset="0"/>
                <a:cs typeface="Gill Sans" panose="020B0502020104020203" pitchFamily="34" charset="-79"/>
              </a:rPr>
              <a:t>in Puerto Rico</a:t>
            </a:r>
            <a:endParaRPr lang="en-US" sz="5300" b="1" dirty="0">
              <a:solidFill>
                <a:srgbClr val="199C63"/>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783389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0" y="6356352"/>
            <a:ext cx="12192000" cy="360333"/>
          </a:xfrm>
          <a:prstGeom prst="rect">
            <a:avLst/>
          </a:prstGeom>
        </p:spPr>
        <p:txBody>
          <a:bodyPr vert="horz" lIns="91440" tIns="45720" rIns="91440" bIns="45720" rtlCol="0" anchor="ctr"/>
          <a:lstStyle>
            <a:lvl1pPr algn="ctr">
              <a:defRPr sz="1600" b="1">
                <a:solidFill>
                  <a:srgbClr val="00A160"/>
                </a:solidFill>
                <a:latin typeface="Gill Sans MT" panose="020B0502020104020203" pitchFamily="34" charset="0"/>
              </a:defRPr>
            </a:lvl1pPr>
          </a:lstStyle>
          <a:p>
            <a:fld id="{AB0F5391-7D8A-4F28-A251-2E86E8C899DB}" type="slidenum">
              <a:rPr lang="en-US" smtClean="0"/>
              <a:pPr/>
              <a:t>‹#›</a:t>
            </a:fld>
            <a:endParaRPr lang="en-US" dirty="0"/>
          </a:p>
        </p:txBody>
      </p:sp>
      <p:sp>
        <p:nvSpPr>
          <p:cNvPr id="5" name="Date Placeholder 4"/>
          <p:cNvSpPr>
            <a:spLocks noGrp="1"/>
          </p:cNvSpPr>
          <p:nvPr>
            <p:ph type="dt" sz="half" idx="10"/>
          </p:nvPr>
        </p:nvSpPr>
        <p:spPr>
          <a:xfrm>
            <a:off x="5225767" y="5558436"/>
            <a:ext cx="2743200" cy="365125"/>
          </a:xfr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886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6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0B13-E900-8500-188F-BCD5CFFE55B1}"/>
              </a:ext>
            </a:extLst>
          </p:cNvPr>
          <p:cNvSpPr>
            <a:spLocks noGrp="1"/>
          </p:cNvSpPr>
          <p:nvPr>
            <p:ph type="title"/>
          </p:nvPr>
        </p:nvSpPr>
        <p:spPr>
          <a:xfrm>
            <a:off x="831850" y="365847"/>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639DAEC5-E726-2342-6082-2C03AA687453}"/>
              </a:ext>
            </a:extLst>
          </p:cNvPr>
          <p:cNvSpPr>
            <a:spLocks noGrp="1"/>
          </p:cNvSpPr>
          <p:nvPr>
            <p:ph type="body" idx="1"/>
          </p:nvPr>
        </p:nvSpPr>
        <p:spPr>
          <a:xfrm>
            <a:off x="831850" y="324557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0889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group of people in green shirts&#10;&#10;Description automatically generated">
            <a:extLst>
              <a:ext uri="{FF2B5EF4-FFF2-40B4-BE49-F238E27FC236}">
                <a16:creationId xmlns:a16="http://schemas.microsoft.com/office/drawing/2014/main" id="{17610862-F2F6-4545-8C1B-6DF8A1CC1AB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22691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C778E92D-B03E-C194-9A01-FE104F1E4D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9A8DE9B-9677-9F90-15D9-BAE90495D42E}"/>
              </a:ext>
            </a:extLst>
          </p:cNvPr>
          <p:cNvSpPr>
            <a:spLocks noGrp="1"/>
          </p:cNvSpPr>
          <p:nvPr>
            <p:ph type="body" sz="quarter" idx="10" hasCustomPrompt="1"/>
          </p:nvPr>
        </p:nvSpPr>
        <p:spPr>
          <a:xfrm>
            <a:off x="10610335" y="6673078"/>
            <a:ext cx="1581665" cy="184922"/>
          </a:xfrm>
        </p:spPr>
        <p:txBody>
          <a:bodyPr>
            <a:normAutofit/>
          </a:bodyPr>
          <a:lstStyle>
            <a:lvl1pPr marL="0" indent="0">
              <a:buNone/>
              <a:defRPr sz="800">
                <a:latin typeface="Arial" panose="020B0604020202020204" pitchFamily="34" charset="0"/>
                <a:cs typeface="Arial" panose="020B0604020202020204" pitchFamily="34" charset="0"/>
              </a:defRPr>
            </a:lvl1pPr>
          </a:lstStyle>
          <a:p>
            <a:pPr lvl="0"/>
            <a:r>
              <a:rPr lang="en-US" dirty="0"/>
              <a:t>Confidential. Do not distribute.</a:t>
            </a:r>
            <a:endParaRPr lang="en-PR" dirty="0"/>
          </a:p>
        </p:txBody>
      </p:sp>
      <p:sp>
        <p:nvSpPr>
          <p:cNvPr id="2" name="Slide Number Placeholder 5">
            <a:extLst>
              <a:ext uri="{FF2B5EF4-FFF2-40B4-BE49-F238E27FC236}">
                <a16:creationId xmlns:a16="http://schemas.microsoft.com/office/drawing/2014/main" id="{7501757E-CDF7-CC04-D818-A2B4EF1AA44E}"/>
              </a:ext>
            </a:extLst>
          </p:cNvPr>
          <p:cNvSpPr>
            <a:spLocks noGrp="1"/>
          </p:cNvSpPr>
          <p:nvPr>
            <p:ph type="sldNum" sz="quarter" idx="4"/>
          </p:nvPr>
        </p:nvSpPr>
        <p:spPr>
          <a:xfrm>
            <a:off x="4724400" y="6419850"/>
            <a:ext cx="2743200" cy="365125"/>
          </a:xfrm>
          <a:prstGeom prst="rect">
            <a:avLst/>
          </a:prstGeom>
        </p:spPr>
        <p:txBody>
          <a:bodyPr vert="horz" lIns="91440" tIns="45720" rIns="91440" bIns="45720" rtlCol="0" anchor="ctr"/>
          <a:lstStyle>
            <a:lvl1pPr algn="ctr">
              <a:defRPr sz="1200">
                <a:solidFill>
                  <a:schemeClr val="tx1"/>
                </a:solidFill>
              </a:defRPr>
            </a:lvl1pPr>
          </a:lstStyle>
          <a:p>
            <a:fld id="{F82C73C6-6238-114A-B32E-442890B8D768}" type="slidenum">
              <a:rPr lang="en-PR" smtClean="0"/>
              <a:pPr/>
              <a:t>‹#›</a:t>
            </a:fld>
            <a:endParaRPr lang="en-PR"/>
          </a:p>
        </p:txBody>
      </p:sp>
    </p:spTree>
    <p:extLst>
      <p:ext uri="{BB962C8B-B14F-4D97-AF65-F5344CB8AC3E}">
        <p14:creationId xmlns:p14="http://schemas.microsoft.com/office/powerpoint/2010/main" val="708775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ansition Slide">
    <p:spTree>
      <p:nvGrpSpPr>
        <p:cNvPr id="1" name=""/>
        <p:cNvGrpSpPr/>
        <p:nvPr/>
      </p:nvGrpSpPr>
      <p:grpSpPr>
        <a:xfrm>
          <a:off x="0" y="0"/>
          <a:ext cx="0" cy="0"/>
          <a:chOff x="0" y="0"/>
          <a:chExt cx="0" cy="0"/>
        </a:xfrm>
      </p:grpSpPr>
      <p:pic>
        <p:nvPicPr>
          <p:cNvPr id="4" name="Picture 3" descr="A green and white logo&#10;&#10;Description automatically generated">
            <a:extLst>
              <a:ext uri="{FF2B5EF4-FFF2-40B4-BE49-F238E27FC236}">
                <a16:creationId xmlns:a16="http://schemas.microsoft.com/office/drawing/2014/main" id="{0C705D87-37CC-81C0-9AC3-4F6447C4C44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3439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D50317-6402-CB8D-A362-BA08289F40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DDE2AB5-1721-7B09-6EF5-8C97298B324E}"/>
              </a:ext>
            </a:extLst>
          </p:cNvPr>
          <p:cNvSpPr txBox="1"/>
          <p:nvPr userDrawn="1"/>
        </p:nvSpPr>
        <p:spPr>
          <a:xfrm>
            <a:off x="377505" y="6090407"/>
            <a:ext cx="11450972" cy="646331"/>
          </a:xfrm>
          <a:prstGeom prst="rect">
            <a:avLst/>
          </a:prstGeom>
          <a:noFill/>
        </p:spPr>
        <p:txBody>
          <a:bodyPr wrap="square" rtlCol="0">
            <a:spAutoFit/>
          </a:bodyPr>
          <a:lstStyle/>
          <a:p>
            <a:pPr algn="just"/>
            <a:r>
              <a:rPr lang="en-US" sz="1200" dirty="0">
                <a:latin typeface="DIN Condensed Light" panose="020B0506040000020204" pitchFamily="34" charset="77"/>
                <a:ea typeface="DIN Condensed Light" panose="020B0506040000020204" pitchFamily="34" charset="77"/>
              </a:rPr>
              <a:t>Endoso Pagado. MCS Classicare es un plan HMO suscrito por MCS Advantage, Inc. Cada año, Medicare evalúa los planes basado en un sistema de calificación de 5 estrellas. Proveedores fuera de la red o no contratados no estan obligados a dar tratamiento a afiliados del plan, excepto en situaciones de emergencia. Por favor llame a nuestro número de servicio al cliente o vea su Evidencia de Cubierta para más información, incluyendo los costos compartidos que aplican a servicios fuera de la red. H5577_10621024_M</a:t>
            </a:r>
            <a:endParaRPr lang="en-PR" sz="1200" dirty="0">
              <a:latin typeface="DIN Condensed Light" panose="020B0506040000020204" pitchFamily="34" charset="77"/>
              <a:ea typeface="DIN Condensed Light" panose="020B0506040000020204" pitchFamily="34" charset="77"/>
            </a:endParaRPr>
          </a:p>
        </p:txBody>
      </p:sp>
    </p:spTree>
    <p:extLst>
      <p:ext uri="{BB962C8B-B14F-4D97-AF65-F5344CB8AC3E}">
        <p14:creationId xmlns:p14="http://schemas.microsoft.com/office/powerpoint/2010/main" val="332990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59A8EA-3741-3251-8479-1723C92BD04F}"/>
              </a:ext>
            </a:extLst>
          </p:cNvPr>
          <p:cNvSpPr txBox="1"/>
          <p:nvPr userDrawn="1"/>
        </p:nvSpPr>
        <p:spPr>
          <a:xfrm>
            <a:off x="1613569" y="761708"/>
            <a:ext cx="8964862" cy="1723549"/>
          </a:xfrm>
          <a:prstGeom prst="rect">
            <a:avLst/>
          </a:prstGeom>
          <a:noFill/>
          <a:effectLst/>
        </p:spPr>
        <p:txBody>
          <a:bodyPr wrap="square" rtlCol="0">
            <a:spAutoFit/>
          </a:bodyPr>
          <a:lstStyle/>
          <a:p>
            <a:pPr algn="ctr"/>
            <a:r>
              <a:rPr lang="en-US" sz="5300" b="1" dirty="0">
                <a:solidFill>
                  <a:srgbClr val="199C63"/>
                </a:solidFill>
                <a:latin typeface="Gill Sans" panose="020B0502020104020203" pitchFamily="34" charset="-79"/>
                <a:ea typeface="Calibri" panose="020F0502020204030204" pitchFamily="34" charset="0"/>
                <a:cs typeface="Gill Sans" panose="020B0502020104020203" pitchFamily="34" charset="-79"/>
              </a:rPr>
              <a:t>The Best Healthcare Plan</a:t>
            </a:r>
          </a:p>
          <a:p>
            <a:pPr algn="ctr"/>
            <a:r>
              <a:rPr lang="en-US" sz="5300" b="1" dirty="0">
                <a:solidFill>
                  <a:srgbClr val="199C63"/>
                </a:solidFill>
                <a:latin typeface="Gill Sans" panose="020B0502020104020203" pitchFamily="34" charset="-79"/>
                <a:ea typeface="Calibri" panose="020F0502020204030204" pitchFamily="34" charset="0"/>
                <a:cs typeface="Gill Sans" panose="020B0502020104020203" pitchFamily="34" charset="-79"/>
              </a:rPr>
              <a:t>in Puerto Rico</a:t>
            </a:r>
            <a:endParaRPr lang="en-US" sz="5300" b="1" dirty="0">
              <a:solidFill>
                <a:srgbClr val="199C63"/>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7877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descr="A group of people in green shirts&#10;&#10;Description automatically generated">
            <a:extLst>
              <a:ext uri="{FF2B5EF4-FFF2-40B4-BE49-F238E27FC236}">
                <a16:creationId xmlns:a16="http://schemas.microsoft.com/office/drawing/2014/main" id="{17610862-F2F6-4545-8C1B-6DF8A1CC1AB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556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C778E92D-B03E-C194-9A01-FE104F1E4D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9A8DE9B-9677-9F90-15D9-BAE90495D42E}"/>
              </a:ext>
            </a:extLst>
          </p:cNvPr>
          <p:cNvSpPr>
            <a:spLocks noGrp="1"/>
          </p:cNvSpPr>
          <p:nvPr>
            <p:ph type="body" sz="quarter" idx="10" hasCustomPrompt="1"/>
          </p:nvPr>
        </p:nvSpPr>
        <p:spPr>
          <a:xfrm>
            <a:off x="10610335" y="6673078"/>
            <a:ext cx="1581665" cy="184922"/>
          </a:xfrm>
        </p:spPr>
        <p:txBody>
          <a:bodyPr>
            <a:normAutofit/>
          </a:bodyPr>
          <a:lstStyle>
            <a:lvl1pPr marL="0" indent="0">
              <a:buNone/>
              <a:defRPr sz="800">
                <a:latin typeface="Arial" panose="020B0604020202020204" pitchFamily="34" charset="0"/>
                <a:cs typeface="Arial" panose="020B0604020202020204" pitchFamily="34" charset="0"/>
              </a:defRPr>
            </a:lvl1pPr>
          </a:lstStyle>
          <a:p>
            <a:pPr lvl="0"/>
            <a:r>
              <a:rPr lang="en-US" dirty="0"/>
              <a:t>Confidential. Do not distribute.</a:t>
            </a:r>
            <a:endParaRPr lang="en-PR" dirty="0"/>
          </a:p>
        </p:txBody>
      </p:sp>
      <p:sp>
        <p:nvSpPr>
          <p:cNvPr id="2" name="Slide Number Placeholder 5">
            <a:extLst>
              <a:ext uri="{FF2B5EF4-FFF2-40B4-BE49-F238E27FC236}">
                <a16:creationId xmlns:a16="http://schemas.microsoft.com/office/drawing/2014/main" id="{FE0EA9F9-A4A9-F78D-1D6A-4DA87ADDD023}"/>
              </a:ext>
            </a:extLst>
          </p:cNvPr>
          <p:cNvSpPr>
            <a:spLocks noGrp="1"/>
          </p:cNvSpPr>
          <p:nvPr>
            <p:ph type="sldNum" sz="quarter" idx="4"/>
          </p:nvPr>
        </p:nvSpPr>
        <p:spPr>
          <a:xfrm>
            <a:off x="4724400" y="6419850"/>
            <a:ext cx="2743200" cy="365125"/>
          </a:xfrm>
          <a:prstGeom prst="rect">
            <a:avLst/>
          </a:prstGeom>
        </p:spPr>
        <p:txBody>
          <a:bodyPr vert="horz" lIns="91440" tIns="45720" rIns="91440" bIns="45720" rtlCol="0" anchor="ctr"/>
          <a:lstStyle>
            <a:lvl1pPr algn="ctr">
              <a:defRPr sz="1200">
                <a:solidFill>
                  <a:schemeClr val="tx1"/>
                </a:solidFill>
              </a:defRPr>
            </a:lvl1pPr>
          </a:lstStyle>
          <a:p>
            <a:fld id="{42EC8CDA-1662-F249-B76F-7FD4977C24F0}" type="slidenum">
              <a:rPr lang="en-PR" smtClean="0"/>
              <a:pPr/>
              <a:t>‹#›</a:t>
            </a:fld>
            <a:endParaRPr lang="en-PR"/>
          </a:p>
        </p:txBody>
      </p:sp>
    </p:spTree>
    <p:extLst>
      <p:ext uri="{BB962C8B-B14F-4D97-AF65-F5344CB8AC3E}">
        <p14:creationId xmlns:p14="http://schemas.microsoft.com/office/powerpoint/2010/main" val="92414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A group of people in green shirts&#10;&#10;Description automatically generated">
            <a:extLst>
              <a:ext uri="{FF2B5EF4-FFF2-40B4-BE49-F238E27FC236}">
                <a16:creationId xmlns:a16="http://schemas.microsoft.com/office/drawing/2014/main" id="{17610862-F2F6-4545-8C1B-6DF8A1CC1A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471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C778E92D-B03E-C194-9A01-FE104F1E4D2E}"/>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9A8DE9B-9677-9F90-15D9-BAE90495D42E}"/>
              </a:ext>
            </a:extLst>
          </p:cNvPr>
          <p:cNvSpPr>
            <a:spLocks noGrp="1"/>
          </p:cNvSpPr>
          <p:nvPr>
            <p:ph type="body" sz="quarter" idx="10" hasCustomPrompt="1"/>
          </p:nvPr>
        </p:nvSpPr>
        <p:spPr>
          <a:xfrm>
            <a:off x="10610335" y="6673078"/>
            <a:ext cx="1581665" cy="184922"/>
          </a:xfrm>
        </p:spPr>
        <p:txBody>
          <a:bodyPr>
            <a:normAutofit/>
          </a:bodyPr>
          <a:lstStyle>
            <a:lvl1pPr marL="0" indent="0">
              <a:buNone/>
              <a:defRPr sz="800">
                <a:latin typeface="Arial" panose="020B0604020202020204" pitchFamily="34" charset="0"/>
                <a:cs typeface="Arial" panose="020B0604020202020204" pitchFamily="34" charset="0"/>
              </a:defRPr>
            </a:lvl1pPr>
          </a:lstStyle>
          <a:p>
            <a:pPr lvl="0"/>
            <a:r>
              <a:rPr lang="en-US" dirty="0"/>
              <a:t>Confidential. Do not distribute.</a:t>
            </a:r>
            <a:endParaRPr lang="en-PR" dirty="0"/>
          </a:p>
        </p:txBody>
      </p:sp>
      <p:sp>
        <p:nvSpPr>
          <p:cNvPr id="2" name="Slide Number Placeholder 5">
            <a:extLst>
              <a:ext uri="{FF2B5EF4-FFF2-40B4-BE49-F238E27FC236}">
                <a16:creationId xmlns:a16="http://schemas.microsoft.com/office/drawing/2014/main" id="{83CBA39E-D00F-4996-E3AE-7DEF32A36D7A}"/>
              </a:ext>
            </a:extLst>
          </p:cNvPr>
          <p:cNvSpPr>
            <a:spLocks noGrp="1"/>
          </p:cNvSpPr>
          <p:nvPr>
            <p:ph type="sldNum" sz="quarter" idx="4"/>
          </p:nvPr>
        </p:nvSpPr>
        <p:spPr>
          <a:xfrm>
            <a:off x="4724400" y="6419850"/>
            <a:ext cx="2743200" cy="365125"/>
          </a:xfrm>
          <a:prstGeom prst="rect">
            <a:avLst/>
          </a:prstGeom>
        </p:spPr>
        <p:txBody>
          <a:bodyPr vert="horz" lIns="91440" tIns="45720" rIns="91440" bIns="45720" rtlCol="0" anchor="ctr"/>
          <a:lstStyle>
            <a:lvl1pPr algn="ctr">
              <a:defRPr sz="1200">
                <a:solidFill>
                  <a:schemeClr val="tx1"/>
                </a:solidFill>
              </a:defRPr>
            </a:lvl1pPr>
          </a:lstStyle>
          <a:p>
            <a:fld id="{42EC8CDA-1662-F249-B76F-7FD4977C24F0}" type="slidenum">
              <a:rPr lang="en-PR" smtClean="0"/>
              <a:pPr/>
              <a:t>‹#›</a:t>
            </a:fld>
            <a:endParaRPr lang="en-PR"/>
          </a:p>
        </p:txBody>
      </p:sp>
    </p:spTree>
    <p:extLst>
      <p:ext uri="{BB962C8B-B14F-4D97-AF65-F5344CB8AC3E}">
        <p14:creationId xmlns:p14="http://schemas.microsoft.com/office/powerpoint/2010/main" val="9250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ansition Slide">
    <p:spTree>
      <p:nvGrpSpPr>
        <p:cNvPr id="1" name=""/>
        <p:cNvGrpSpPr/>
        <p:nvPr/>
      </p:nvGrpSpPr>
      <p:grpSpPr>
        <a:xfrm>
          <a:off x="0" y="0"/>
          <a:ext cx="0" cy="0"/>
          <a:chOff x="0" y="0"/>
          <a:chExt cx="0" cy="0"/>
        </a:xfrm>
      </p:grpSpPr>
      <p:pic>
        <p:nvPicPr>
          <p:cNvPr id="4" name="Picture 3" descr="A green and white logo&#10;&#10;Description automatically generated">
            <a:extLst>
              <a:ext uri="{FF2B5EF4-FFF2-40B4-BE49-F238E27FC236}">
                <a16:creationId xmlns:a16="http://schemas.microsoft.com/office/drawing/2014/main" id="{0C705D87-37CC-81C0-9AC3-4F6447C4C44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8870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2F634-26A0-D9C4-1A5B-C14236E2D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CB6E3DA3-503B-FA58-4B8A-78D6DB7C2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66040252-6642-157F-8A8E-6A084F231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PR"/>
          </a:p>
        </p:txBody>
      </p:sp>
      <p:sp>
        <p:nvSpPr>
          <p:cNvPr id="5" name="Footer Placeholder 4">
            <a:extLst>
              <a:ext uri="{FF2B5EF4-FFF2-40B4-BE49-F238E27FC236}">
                <a16:creationId xmlns:a16="http://schemas.microsoft.com/office/drawing/2014/main" id="{1A641974-AF6C-CA9D-63B3-8DE85EDA5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432"/>
                </a:solidFill>
              </a:defRPr>
            </a:lvl1pPr>
          </a:lstStyle>
          <a:p>
            <a:endParaRPr lang="en-PR"/>
          </a:p>
        </p:txBody>
      </p:sp>
      <p:sp>
        <p:nvSpPr>
          <p:cNvPr id="6" name="Slide Number Placeholder 5">
            <a:extLst>
              <a:ext uri="{FF2B5EF4-FFF2-40B4-BE49-F238E27FC236}">
                <a16:creationId xmlns:a16="http://schemas.microsoft.com/office/drawing/2014/main" id="{BF9915DD-D12A-3428-1028-C4C98E930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C8CDA-1662-F249-B76F-7FD4977C24F0}" type="slidenum">
              <a:rPr lang="en-PR" smtClean="0"/>
              <a:t>‹#›</a:t>
            </a:fld>
            <a:endParaRPr lang="en-PR"/>
          </a:p>
        </p:txBody>
      </p:sp>
    </p:spTree>
    <p:extLst>
      <p:ext uri="{BB962C8B-B14F-4D97-AF65-F5344CB8AC3E}">
        <p14:creationId xmlns:p14="http://schemas.microsoft.com/office/powerpoint/2010/main" val="301338751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095E-0074-5658-364A-7590BAE0A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PR" dirty="0"/>
          </a:p>
        </p:txBody>
      </p:sp>
      <p:sp>
        <p:nvSpPr>
          <p:cNvPr id="3" name="Text Placeholder 2">
            <a:extLst>
              <a:ext uri="{FF2B5EF4-FFF2-40B4-BE49-F238E27FC236}">
                <a16:creationId xmlns:a16="http://schemas.microsoft.com/office/drawing/2014/main" id="{507386B7-5A96-EE9D-E967-3B34EF055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R" dirty="0"/>
          </a:p>
        </p:txBody>
      </p:sp>
      <p:sp>
        <p:nvSpPr>
          <p:cNvPr id="4" name="Date Placeholder 3">
            <a:extLst>
              <a:ext uri="{FF2B5EF4-FFF2-40B4-BE49-F238E27FC236}">
                <a16:creationId xmlns:a16="http://schemas.microsoft.com/office/drawing/2014/main" id="{A85A3C17-0A15-C308-EE9B-E9EB61DED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PR"/>
          </a:p>
        </p:txBody>
      </p:sp>
      <p:sp>
        <p:nvSpPr>
          <p:cNvPr id="5" name="Footer Placeholder 4">
            <a:extLst>
              <a:ext uri="{FF2B5EF4-FFF2-40B4-BE49-F238E27FC236}">
                <a16:creationId xmlns:a16="http://schemas.microsoft.com/office/drawing/2014/main" id="{C80751B5-DB3E-EDE8-1602-442F6D51E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432"/>
                </a:solidFill>
              </a:defRPr>
            </a:lvl1pPr>
          </a:lstStyle>
          <a:p>
            <a:endParaRPr lang="en-PR"/>
          </a:p>
        </p:txBody>
      </p:sp>
      <p:sp>
        <p:nvSpPr>
          <p:cNvPr id="6" name="Slide Number Placeholder 5">
            <a:extLst>
              <a:ext uri="{FF2B5EF4-FFF2-40B4-BE49-F238E27FC236}">
                <a16:creationId xmlns:a16="http://schemas.microsoft.com/office/drawing/2014/main" id="{0F386BAC-F0FC-2B0C-FEC5-3A0A5A3D6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C8CDA-1662-F249-B76F-7FD4977C24F0}" type="slidenum">
              <a:rPr lang="en-PR" smtClean="0"/>
              <a:t>‹#›</a:t>
            </a:fld>
            <a:endParaRPr lang="en-PR"/>
          </a:p>
        </p:txBody>
      </p:sp>
    </p:spTree>
    <p:extLst>
      <p:ext uri="{BB962C8B-B14F-4D97-AF65-F5344CB8AC3E}">
        <p14:creationId xmlns:p14="http://schemas.microsoft.com/office/powerpoint/2010/main" val="32295574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11" r:id="rId4"/>
    <p:sldLayoutId id="2147483948" r:id="rId5"/>
    <p:sldLayoutId id="214748386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DA049-F54E-683E-DE60-CBCC8EBD8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85F0B336-FC14-ACA8-B775-06ADCD49CD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725B2B5F-6899-DBA6-6CF1-25013289A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PR"/>
          </a:p>
        </p:txBody>
      </p:sp>
      <p:sp>
        <p:nvSpPr>
          <p:cNvPr id="5" name="Footer Placeholder 4">
            <a:extLst>
              <a:ext uri="{FF2B5EF4-FFF2-40B4-BE49-F238E27FC236}">
                <a16:creationId xmlns:a16="http://schemas.microsoft.com/office/drawing/2014/main" id="{CCD2A109-92F5-4A0E-39E9-49879D131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432"/>
                </a:solidFill>
              </a:defRPr>
            </a:lvl1pPr>
          </a:lstStyle>
          <a:p>
            <a:endParaRPr lang="en-PR"/>
          </a:p>
        </p:txBody>
      </p:sp>
      <p:sp>
        <p:nvSpPr>
          <p:cNvPr id="6" name="Slide Number Placeholder 5">
            <a:extLst>
              <a:ext uri="{FF2B5EF4-FFF2-40B4-BE49-F238E27FC236}">
                <a16:creationId xmlns:a16="http://schemas.microsoft.com/office/drawing/2014/main" id="{0FB3B81F-8D3F-3CC0-06F5-F997077156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C8CDA-1662-F249-B76F-7FD4977C24F0}" type="slidenum">
              <a:rPr lang="en-PR" smtClean="0"/>
              <a:t>‹#›</a:t>
            </a:fld>
            <a:endParaRPr lang="en-PR"/>
          </a:p>
        </p:txBody>
      </p:sp>
    </p:spTree>
    <p:extLst>
      <p:ext uri="{BB962C8B-B14F-4D97-AF65-F5344CB8AC3E}">
        <p14:creationId xmlns:p14="http://schemas.microsoft.com/office/powerpoint/2010/main" val="315965812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2F634-26A0-D9C4-1A5B-C14236E2D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CB6E3DA3-503B-FA58-4B8A-78D6DB7C2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66040252-6642-157F-8A8E-6A084F231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A641974-AF6C-CA9D-63B3-8DE85EDA5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432"/>
                </a:solidFill>
              </a:defRPr>
            </a:lvl1pPr>
          </a:lstStyle>
          <a:p>
            <a:endParaRPr lang="en-US" dirty="0"/>
          </a:p>
        </p:txBody>
      </p:sp>
      <p:sp>
        <p:nvSpPr>
          <p:cNvPr id="6" name="Slide Number Placeholder 5">
            <a:extLst>
              <a:ext uri="{FF2B5EF4-FFF2-40B4-BE49-F238E27FC236}">
                <a16:creationId xmlns:a16="http://schemas.microsoft.com/office/drawing/2014/main" id="{BF9915DD-D12A-3428-1028-C4C98E930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F5391-7D8A-4F28-A251-2E86E8C899DB}" type="slidenum">
              <a:rPr lang="en-US" smtClean="0"/>
              <a:pPr/>
              <a:t>‹#›</a:t>
            </a:fld>
            <a:endParaRPr lang="en-US" dirty="0"/>
          </a:p>
        </p:txBody>
      </p:sp>
    </p:spTree>
    <p:extLst>
      <p:ext uri="{BB962C8B-B14F-4D97-AF65-F5344CB8AC3E}">
        <p14:creationId xmlns:p14="http://schemas.microsoft.com/office/powerpoint/2010/main" val="415032335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095E-0074-5658-364A-7590BAE0A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507386B7-5A96-EE9D-E967-3B34EF055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A85A3C17-0A15-C308-EE9B-E9EB61DED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PR"/>
          </a:p>
        </p:txBody>
      </p:sp>
      <p:sp>
        <p:nvSpPr>
          <p:cNvPr id="5" name="Footer Placeholder 4">
            <a:extLst>
              <a:ext uri="{FF2B5EF4-FFF2-40B4-BE49-F238E27FC236}">
                <a16:creationId xmlns:a16="http://schemas.microsoft.com/office/drawing/2014/main" id="{C80751B5-DB3E-EDE8-1602-442F6D51E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5432"/>
                </a:solidFill>
              </a:defRPr>
            </a:lvl1pPr>
          </a:lstStyle>
          <a:p>
            <a:endParaRPr lang="en-PR"/>
          </a:p>
        </p:txBody>
      </p:sp>
      <p:sp>
        <p:nvSpPr>
          <p:cNvPr id="6" name="Slide Number Placeholder 5">
            <a:extLst>
              <a:ext uri="{FF2B5EF4-FFF2-40B4-BE49-F238E27FC236}">
                <a16:creationId xmlns:a16="http://schemas.microsoft.com/office/drawing/2014/main" id="{0F386BAC-F0FC-2B0C-FEC5-3A0A5A3D6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2C73C6-6238-114A-B32E-442890B8D768}" type="slidenum">
              <a:rPr lang="en-PR" smtClean="0"/>
              <a:t>‹#›</a:t>
            </a:fld>
            <a:endParaRPr lang="en-PR"/>
          </a:p>
        </p:txBody>
      </p:sp>
    </p:spTree>
    <p:extLst>
      <p:ext uri="{BB962C8B-B14F-4D97-AF65-F5344CB8AC3E}">
        <p14:creationId xmlns:p14="http://schemas.microsoft.com/office/powerpoint/2010/main" val="304190290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29.png"/><Relationship Id="rId7" Type="http://schemas.openxmlformats.org/officeDocument/2006/relationships/diagramLayout" Target="../diagrams/layout9.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Data" Target="../diagrams/data9.xml"/><Relationship Id="rId5" Type="http://schemas.openxmlformats.org/officeDocument/2006/relationships/image" Target="../media/image31.png"/><Relationship Id="rId10" Type="http://schemas.microsoft.com/office/2007/relationships/diagramDrawing" Target="../diagrams/drawing9.xml"/><Relationship Id="rId4" Type="http://schemas.openxmlformats.org/officeDocument/2006/relationships/image" Target="../media/image30.png"/><Relationship Id="rId9" Type="http://schemas.openxmlformats.org/officeDocument/2006/relationships/diagramColors" Target="../diagrams/colors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24.xml"/><Relationship Id="rId7" Type="http://schemas.openxmlformats.org/officeDocument/2006/relationships/diagramQuickStyle" Target="../diagrams/quickStyle12.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32.png"/><Relationship Id="rId9" Type="http://schemas.microsoft.com/office/2007/relationships/diagramDrawing" Target="../diagrams/drawing1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mailto:EBOComplianceMatters@centene.com"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January 2025">
            <a:extLst>
              <a:ext uri="{FF2B5EF4-FFF2-40B4-BE49-F238E27FC236}">
                <a16:creationId xmlns:a16="http://schemas.microsoft.com/office/drawing/2014/main" id="{992C2E90-9CDA-CFB2-45A3-E707EA124882}"/>
              </a:ext>
            </a:extLst>
          </p:cNvPr>
          <p:cNvSpPr txBox="1">
            <a:spLocks/>
          </p:cNvSpPr>
          <p:nvPr/>
        </p:nvSpPr>
        <p:spPr>
          <a:xfrm>
            <a:off x="11041811" y="2362366"/>
            <a:ext cx="1150188" cy="1066634"/>
          </a:xfrm>
          <a:prstGeom prst="rect">
            <a:avLst/>
          </a:prstGeom>
        </p:spPr>
        <p:txBody>
          <a:bodyPr vert="horz" lIns="91440" tIns="45720" rIns="91440" bIns="45720" rtlCol="0" anchor="ctr"/>
          <a:lstStyle>
            <a:defPPr>
              <a:defRPr lang="en-P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noProof="0" dirty="0">
                <a:solidFill>
                  <a:schemeClr val="tx1"/>
                </a:solidFill>
                <a:latin typeface="Gill Sans MT Light" panose="020B0302020104020203"/>
              </a:rPr>
              <a:t>January </a:t>
            </a:r>
          </a:p>
          <a:p>
            <a:pPr algn="ctr"/>
            <a:r>
              <a:rPr lang="en-US" sz="1600" b="1" noProof="0" dirty="0">
                <a:solidFill>
                  <a:schemeClr val="tx1"/>
                </a:solidFill>
                <a:latin typeface="Gill Sans MT Light" panose="020B0302020104020203"/>
              </a:rPr>
              <a:t>2025</a:t>
            </a:r>
          </a:p>
        </p:txBody>
      </p:sp>
      <p:sp>
        <p:nvSpPr>
          <p:cNvPr id="2" name="Title 1: Model of Care for Special Needs Plans 2025 Training">
            <a:extLst>
              <a:ext uri="{FF2B5EF4-FFF2-40B4-BE49-F238E27FC236}">
                <a16:creationId xmlns:a16="http://schemas.microsoft.com/office/drawing/2014/main" id="{ECE7DF89-4256-437B-DEAF-A878B6D2C46D}"/>
              </a:ext>
            </a:extLst>
          </p:cNvPr>
          <p:cNvSpPr txBox="1">
            <a:spLocks noGrp="1"/>
          </p:cNvSpPr>
          <p:nvPr>
            <p:ph type="title" idx="4294967295"/>
          </p:nvPr>
        </p:nvSpPr>
        <p:spPr>
          <a:xfrm>
            <a:off x="0" y="1326023"/>
            <a:ext cx="121920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MODEL OF CARE</a:t>
            </a:r>
            <a:br>
              <a:rPr kumimoji="0" lang="en-US" sz="3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br>
            <a:r>
              <a:rPr kumimoji="0" lang="en-US" sz="3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FOR SPECIAL NEEDS PLANS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TRAINING</a:t>
            </a:r>
          </a:p>
        </p:txBody>
      </p:sp>
    </p:spTree>
    <p:extLst>
      <p:ext uri="{BB962C8B-B14F-4D97-AF65-F5344CB8AC3E}">
        <p14:creationId xmlns:p14="http://schemas.microsoft.com/office/powerpoint/2010/main" val="189038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D90E71C8-B4E9-3B41-979E-042F7EEA5CFA}"/>
              </a:ext>
            </a:extLst>
          </p:cNvPr>
          <p:cNvSpPr>
            <a:spLocks noGrp="1"/>
          </p:cNvSpPr>
          <p:nvPr>
            <p:ph type="body" sz="quarter" idx="10"/>
          </p:nvPr>
        </p:nvSpPr>
        <p:spPr/>
        <p:txBody>
          <a:bodyPr>
            <a:normAutofit fontScale="92500" lnSpcReduction="10000"/>
          </a:bodyPr>
          <a:lstStyle/>
          <a:p>
            <a:endParaRPr lang="en-US" noProof="0" dirty="0"/>
          </a:p>
        </p:txBody>
      </p:sp>
      <p:sp>
        <p:nvSpPr>
          <p:cNvPr id="3" name="Page Number">
            <a:extLst>
              <a:ext uri="{FF2B5EF4-FFF2-40B4-BE49-F238E27FC236}">
                <a16:creationId xmlns:a16="http://schemas.microsoft.com/office/drawing/2014/main" id="{504E2BE6-74BC-4991-B977-F3F9D5B3ACEF}"/>
              </a:ext>
            </a:extLst>
          </p:cNvPr>
          <p:cNvSpPr>
            <a:spLocks noGrp="1"/>
          </p:cNvSpPr>
          <p:nvPr>
            <p:ph type="sldNum" sz="quarter" idx="4"/>
          </p:nvPr>
        </p:nvSpPr>
        <p:spPr/>
        <p:txBody>
          <a:bodyPr/>
          <a:lstStyle/>
          <a:p>
            <a:fld id="{42EC8CDA-1662-F249-B76F-7FD4977C24F0}" type="slidenum">
              <a:rPr lang="en-US" noProof="0" smtClean="0"/>
              <a:pPr/>
              <a:t>10</a:t>
            </a:fld>
            <a:endParaRPr lang="en-US" noProof="0" dirty="0"/>
          </a:p>
        </p:txBody>
      </p:sp>
      <p:sp>
        <p:nvSpPr>
          <p:cNvPr id="7" name="Services 2">
            <a:extLst>
              <a:ext uri="{FF2B5EF4-FFF2-40B4-BE49-F238E27FC236}">
                <a16:creationId xmlns:a16="http://schemas.microsoft.com/office/drawing/2014/main" id="{B4E62A89-7032-F2B3-CAF5-ED8280B51A09}"/>
              </a:ext>
            </a:extLst>
          </p:cNvPr>
          <p:cNvSpPr txBox="1">
            <a:spLocks/>
          </p:cNvSpPr>
          <p:nvPr/>
        </p:nvSpPr>
        <p:spPr>
          <a:xfrm>
            <a:off x="6305004" y="1480456"/>
            <a:ext cx="5382267" cy="4600135"/>
          </a:xfrm>
          <a:prstGeom prst="rect">
            <a:avLst/>
          </a:prstGeom>
          <a:solidFill>
            <a:srgbClr val="FFFFFF"/>
          </a:solidFill>
          <a:ln w="19050">
            <a:solidFill>
              <a:srgbClr val="92D050"/>
            </a:solidFill>
          </a:ln>
          <a:effectLst>
            <a:outerShdw blurRad="50800" dist="38100" dir="18900000" algn="b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noProof="0" dirty="0">
              <a:latin typeface="Gill Sans MT" panose="020B0502020104020203" pitchFamily="34" charset="0"/>
            </a:endParaRPr>
          </a:p>
          <a:p>
            <a:r>
              <a:rPr lang="en-US" sz="1700" noProof="0" dirty="0">
                <a:latin typeface="Gill Sans MT" panose="020B0502020104020203" pitchFamily="34" charset="0"/>
              </a:rPr>
              <a:t>Zero cost-sharing for dental services covered, recognizing the link between dental health and management of chronic conditions.</a:t>
            </a:r>
          </a:p>
          <a:p>
            <a:r>
              <a:rPr lang="en-US" sz="1700" noProof="0" dirty="0">
                <a:latin typeface="Gill Sans MT" panose="020B0502020104020203" pitchFamily="34" charset="0"/>
              </a:rPr>
              <a:t>Some coverages include the In-home foot care benefit, which includes nail trimming and filing, foot cleaning, callus exfoliation, among other services.</a:t>
            </a:r>
          </a:p>
          <a:p>
            <a:r>
              <a:rPr lang="en-US" sz="1700" noProof="0" dirty="0">
                <a:latin typeface="Gill Sans MT" panose="020B0502020104020203" pitchFamily="34" charset="0"/>
              </a:rPr>
              <a:t>Comprehensive health risk assessment, which includes: </a:t>
            </a:r>
          </a:p>
          <a:p>
            <a:pPr lvl="1">
              <a:buFont typeface="Courier New" panose="02070309020205020404" pitchFamily="49" charset="0"/>
              <a:buChar char="o"/>
            </a:pPr>
            <a:r>
              <a:rPr lang="en-US" sz="1700" noProof="0" dirty="0">
                <a:latin typeface="Gill Sans MT" panose="020B0502020104020203" pitchFamily="34" charset="0"/>
              </a:rPr>
              <a:t>Skin integrity assessment</a:t>
            </a:r>
          </a:p>
          <a:p>
            <a:pPr lvl="1">
              <a:buFont typeface="Courier New" panose="02070309020205020404" pitchFamily="49" charset="0"/>
              <a:buChar char="o"/>
            </a:pPr>
            <a:r>
              <a:rPr lang="en-US" sz="1700" noProof="0" dirty="0">
                <a:latin typeface="Gill Sans MT" panose="020B0502020104020203" pitchFamily="34" charset="0"/>
              </a:rPr>
              <a:t>Assessment of social determinants of health and the need for community services and/or non-clinical services</a:t>
            </a:r>
          </a:p>
          <a:p>
            <a:pPr lvl="1">
              <a:buFont typeface="Courier New" panose="02070309020205020404" pitchFamily="49" charset="0"/>
              <a:buChar char="o"/>
            </a:pPr>
            <a:r>
              <a:rPr lang="en-US" sz="1700" noProof="0" dirty="0">
                <a:latin typeface="Gill Sans MT" panose="020B0502020104020203" pitchFamily="34" charset="0"/>
              </a:rPr>
              <a:t>Assessment of knowledge of their health conditions</a:t>
            </a:r>
          </a:p>
          <a:p>
            <a:pPr lvl="1">
              <a:buFont typeface="Courier New" panose="02070309020205020404" pitchFamily="49" charset="0"/>
              <a:buChar char="o"/>
            </a:pPr>
            <a:r>
              <a:rPr lang="en-US" sz="1700" noProof="0" dirty="0">
                <a:latin typeface="Gill Sans MT" panose="020B0502020104020203" pitchFamily="34" charset="0"/>
              </a:rPr>
              <a:t>Medication review</a:t>
            </a:r>
          </a:p>
          <a:p>
            <a:endParaRPr lang="en-US" noProof="0" dirty="0"/>
          </a:p>
        </p:txBody>
      </p:sp>
      <p:sp>
        <p:nvSpPr>
          <p:cNvPr id="6" name="Services 1">
            <a:extLst>
              <a:ext uri="{FF2B5EF4-FFF2-40B4-BE49-F238E27FC236}">
                <a16:creationId xmlns:a16="http://schemas.microsoft.com/office/drawing/2014/main" id="{32352B8F-1B91-8E1B-1976-95196A96E821}"/>
              </a:ext>
            </a:extLst>
          </p:cNvPr>
          <p:cNvSpPr txBox="1">
            <a:spLocks/>
          </p:cNvSpPr>
          <p:nvPr/>
        </p:nvSpPr>
        <p:spPr>
          <a:xfrm>
            <a:off x="419647" y="1480456"/>
            <a:ext cx="5467350" cy="4600135"/>
          </a:xfrm>
          <a:prstGeom prst="rect">
            <a:avLst/>
          </a:prstGeom>
          <a:solidFill>
            <a:srgbClr val="FFFFFF"/>
          </a:solidFill>
          <a:ln w="19050">
            <a:solidFill>
              <a:srgbClr val="92D050"/>
            </a:solidFill>
          </a:ln>
          <a:effectLst>
            <a:outerShdw blurRad="50800" dist="38100" dir="13500000" algn="br"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noProof="0" dirty="0">
              <a:latin typeface="Gill Sans MT" panose="020B0502020104020203" pitchFamily="34" charset="0"/>
            </a:endParaRPr>
          </a:p>
          <a:p>
            <a:r>
              <a:rPr lang="en-US" sz="1700" noProof="0" dirty="0">
                <a:latin typeface="Gill Sans MT" panose="020B0502020104020203" pitchFamily="34" charset="0"/>
              </a:rPr>
              <a:t>Transportation services for medical appointments.</a:t>
            </a:r>
          </a:p>
          <a:p>
            <a:r>
              <a:rPr lang="en-US" sz="1700" noProof="0" dirty="0">
                <a:latin typeface="Gill Sans MT" panose="020B0502020104020203" pitchFamily="34" charset="0"/>
              </a:rPr>
              <a:t>Health education for members with chronic conditions.</a:t>
            </a:r>
          </a:p>
          <a:p>
            <a:r>
              <a:rPr lang="en-US" sz="1700" noProof="0" dirty="0">
                <a:latin typeface="Gill Sans MT" panose="020B0502020104020203" pitchFamily="34" charset="0"/>
              </a:rPr>
              <a:t>Special supplemental services:</a:t>
            </a:r>
          </a:p>
          <a:p>
            <a:pPr lvl="1">
              <a:buFont typeface="Courier New" panose="02070309020205020404" pitchFamily="49" charset="0"/>
              <a:buChar char="o"/>
            </a:pPr>
            <a:r>
              <a:rPr lang="en-US" sz="1700" noProof="0" dirty="0">
                <a:latin typeface="Gill Sans MT" panose="020B0502020104020203" pitchFamily="34" charset="0"/>
              </a:rPr>
              <a:t>Transportation to non-health related locations</a:t>
            </a:r>
            <a:br>
              <a:rPr lang="en-US" sz="1700" noProof="0" dirty="0">
                <a:latin typeface="Gill Sans MT" panose="020B0502020104020203" pitchFamily="34" charset="0"/>
              </a:rPr>
            </a:br>
            <a:r>
              <a:rPr lang="en-US" sz="1700" noProof="0" dirty="0">
                <a:latin typeface="Gill Sans MT" panose="020B0502020104020203" pitchFamily="34" charset="0"/>
              </a:rPr>
              <a:t>(in-network)</a:t>
            </a:r>
          </a:p>
          <a:p>
            <a:pPr lvl="1">
              <a:buFont typeface="Courier New" panose="02070309020205020404" pitchFamily="49" charset="0"/>
              <a:buChar char="o"/>
            </a:pPr>
            <a:r>
              <a:rPr lang="en-US" sz="1700" noProof="0" dirty="0">
                <a:latin typeface="Gill Sans MT" panose="020B0502020104020203" pitchFamily="34" charset="0"/>
              </a:rPr>
              <a:t>Allowance to purchase healthy food, and to pay for electricity, water, telephone, internet bills, among other services</a:t>
            </a:r>
          </a:p>
          <a:p>
            <a:pPr lvl="1">
              <a:buFont typeface="Courier New" panose="02070309020205020404" pitchFamily="49" charset="0"/>
              <a:buChar char="o"/>
            </a:pPr>
            <a:r>
              <a:rPr lang="en-US" sz="1700" noProof="0" dirty="0">
                <a:latin typeface="Gill Sans MT" panose="020B0502020104020203" pitchFamily="34" charset="0"/>
              </a:rPr>
              <a:t>Home Assistance:</a:t>
            </a:r>
          </a:p>
          <a:p>
            <a:pPr lvl="2">
              <a:buFont typeface="Wingdings" panose="05000000000000000000" pitchFamily="2" charset="2"/>
              <a:buChar char="ü"/>
            </a:pPr>
            <a:r>
              <a:rPr lang="en-US" sz="1700" noProof="0" dirty="0">
                <a:latin typeface="Gill Sans MT" panose="020B0502020104020203" pitchFamily="34" charset="0"/>
              </a:rPr>
              <a:t>Simple repairs and services:  simple yard clean-up, hairstyling (wash, cut, and dry), plumbing, electrical repairs, locksmith services, preventive home cleaning/disinfection, pest control, and technology assistance.</a:t>
            </a:r>
          </a:p>
          <a:p>
            <a:endParaRPr lang="en-US" sz="1700" noProof="0" dirty="0">
              <a:latin typeface="Gill Sans MT" panose="020B0502020104020203" pitchFamily="34" charset="0"/>
            </a:endParaRPr>
          </a:p>
          <a:p>
            <a:endParaRPr lang="en-US" sz="1900" noProof="0" dirty="0"/>
          </a:p>
        </p:txBody>
      </p:sp>
      <p:cxnSp>
        <p:nvCxnSpPr>
          <p:cNvPr id="5" name="Divider">
            <a:extLst>
              <a:ext uri="{FF2B5EF4-FFF2-40B4-BE49-F238E27FC236}">
                <a16:creationId xmlns:a16="http://schemas.microsoft.com/office/drawing/2014/main" id="{66926974-E727-D612-BC09-C6E48A5DA76D}"/>
              </a:ext>
              <a:ext uri="{C183D7F6-B498-43B3-948B-1728B52AA6E4}">
                <adec:decorative xmlns:adec="http://schemas.microsoft.com/office/drawing/2017/decorative" val="1"/>
              </a:ext>
            </a:extLst>
          </p:cNvPr>
          <p:cNvCxnSpPr/>
          <p:nvPr/>
        </p:nvCxnSpPr>
        <p:spPr>
          <a:xfrm>
            <a:off x="193589" y="1064538"/>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129C74D-96F2-F34D-C81C-EB9FA30F8C43}"/>
              </a:ext>
            </a:extLst>
          </p:cNvPr>
          <p:cNvSpPr txBox="1">
            <a:spLocks noGrp="1"/>
          </p:cNvSpPr>
          <p:nvPr>
            <p:ph type="title" idx="4294967295"/>
          </p:nvPr>
        </p:nvSpPr>
        <p:spPr>
          <a:xfrm>
            <a:off x="193589" y="124735"/>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1: Description of SNP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Specialized services for D-SNP and C-SNP population</a:t>
            </a:r>
          </a:p>
        </p:txBody>
      </p:sp>
    </p:spTree>
    <p:extLst>
      <p:ext uri="{BB962C8B-B14F-4D97-AF65-F5344CB8AC3E}">
        <p14:creationId xmlns:p14="http://schemas.microsoft.com/office/powerpoint/2010/main" val="95137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19;p17">
            <a:extLst>
              <a:ext uri="{FF2B5EF4-FFF2-40B4-BE49-F238E27FC236}">
                <a16:creationId xmlns:a16="http://schemas.microsoft.com/office/drawing/2014/main" id="{DB7BAA76-EBEF-4A51-93CF-F038DBE20167}"/>
              </a:ext>
              <a:ext uri="{C183D7F6-B498-43B3-948B-1728B52AA6E4}">
                <adec:decorative xmlns:adec="http://schemas.microsoft.com/office/drawing/2017/decorative" val="1"/>
              </a:ext>
            </a:extLst>
          </p:cNvPr>
          <p:cNvGrpSpPr/>
          <p:nvPr/>
        </p:nvGrpSpPr>
        <p:grpSpPr>
          <a:xfrm>
            <a:off x="3243756" y="914401"/>
            <a:ext cx="5694022" cy="2864346"/>
            <a:chOff x="3305291" y="1419150"/>
            <a:chExt cx="2512171" cy="1259042"/>
          </a:xfrm>
          <a:solidFill>
            <a:srgbClr val="96C93E"/>
          </a:solidFill>
        </p:grpSpPr>
        <p:sp>
          <p:nvSpPr>
            <p:cNvPr id="8" name="Google Shape;220;p17">
              <a:extLst>
                <a:ext uri="{FF2B5EF4-FFF2-40B4-BE49-F238E27FC236}">
                  <a16:creationId xmlns:a16="http://schemas.microsoft.com/office/drawing/2014/main" id="{D41C4941-F735-9321-8968-0C24C55E2932}"/>
                </a:ext>
              </a:extLst>
            </p:cNvPr>
            <p:cNvSpPr/>
            <p:nvPr/>
          </p:nvSpPr>
          <p:spPr>
            <a:xfrm>
              <a:off x="3831018" y="1419150"/>
              <a:ext cx="1986444" cy="1259042"/>
            </a:xfrm>
            <a:custGeom>
              <a:avLst/>
              <a:gdLst/>
              <a:ahLst/>
              <a:cxnLst/>
              <a:rect l="l" t="t" r="r" b="b"/>
              <a:pathLst>
                <a:path w="12454" h="8781" extrusionOk="0">
                  <a:moveTo>
                    <a:pt x="0" y="1"/>
                  </a:moveTo>
                  <a:lnTo>
                    <a:pt x="0" y="8780"/>
                  </a:lnTo>
                  <a:lnTo>
                    <a:pt x="12075" y="8780"/>
                  </a:lnTo>
                  <a:cubicBezTo>
                    <a:pt x="12291" y="8780"/>
                    <a:pt x="12453" y="8618"/>
                    <a:pt x="12453" y="8428"/>
                  </a:cubicBezTo>
                  <a:lnTo>
                    <a:pt x="12453" y="379"/>
                  </a:lnTo>
                  <a:cubicBezTo>
                    <a:pt x="12453" y="163"/>
                    <a:pt x="12291" y="1"/>
                    <a:pt x="12075" y="1"/>
                  </a:cubicBezTo>
                  <a:close/>
                </a:path>
              </a:pathLst>
            </a:custGeom>
            <a:grpFill/>
            <a:ln>
              <a:noFill/>
            </a:ln>
            <a:effectLst>
              <a:outerShdw blurRad="85725" dist="57150" dir="1380000" algn="bl" rotWithShape="0">
                <a:srgbClr val="000000">
                  <a:alpha val="20000"/>
                </a:srgb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0" name="Google Shape;221;p17">
              <a:extLst>
                <a:ext uri="{FF2B5EF4-FFF2-40B4-BE49-F238E27FC236}">
                  <a16:creationId xmlns:a16="http://schemas.microsoft.com/office/drawing/2014/main" id="{0B7A2F50-AC63-DFE4-3DBF-17A3E4A40E13}"/>
                </a:ext>
              </a:extLst>
            </p:cNvPr>
            <p:cNvSpPr/>
            <p:nvPr/>
          </p:nvSpPr>
          <p:spPr>
            <a:xfrm>
              <a:off x="3305291"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47625" dir="1200000" algn="bl" rotWithShape="0">
                <a:sysClr val="windowText" lastClr="000000">
                  <a:alpha val="20000"/>
                </a:sys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1" name="Google Shape;222;p17">
              <a:extLst>
                <a:ext uri="{FF2B5EF4-FFF2-40B4-BE49-F238E27FC236}">
                  <a16:creationId xmlns:a16="http://schemas.microsoft.com/office/drawing/2014/main" id="{1490268D-736F-164E-C1FA-16A252E1B616}"/>
                </a:ext>
              </a:extLst>
            </p:cNvPr>
            <p:cNvSpPr txBox="1"/>
            <p:nvPr/>
          </p:nvSpPr>
          <p:spPr>
            <a:xfrm>
              <a:off x="3451351" y="1855020"/>
              <a:ext cx="330000" cy="387300"/>
            </a:xfrm>
            <a:prstGeom prst="rect">
              <a:avLst/>
            </a:prstGeom>
            <a:grpFill/>
            <a:ln>
              <a:noFill/>
            </a:ln>
          </p:spPr>
          <p:txBody>
            <a:bodyPr spcFirstLastPara="1" wrap="square" lIns="121900" tIns="121900" rIns="121900" bIns="121900" anchor="ctr" anchorCtr="0">
              <a:noAutofit/>
            </a:bodyPr>
            <a:lstStyle/>
            <a:p>
              <a:pPr>
                <a:defRPr/>
              </a:pPr>
              <a:r>
                <a:rPr lang="en-US" sz="2667" b="1" kern="0" noProof="0" dirty="0">
                  <a:solidFill>
                    <a:srgbClr val="0E6937"/>
                  </a:solidFill>
                  <a:latin typeface="Roboto"/>
                  <a:ea typeface="Roboto"/>
                  <a:cs typeface="Roboto"/>
                  <a:sym typeface="Roboto"/>
                </a:rPr>
                <a:t>2</a:t>
              </a:r>
            </a:p>
          </p:txBody>
        </p:sp>
      </p:grpSp>
      <p:sp>
        <p:nvSpPr>
          <p:cNvPr id="3" name="Google Shape;223;p17">
            <a:extLst>
              <a:ext uri="{FF2B5EF4-FFF2-40B4-BE49-F238E27FC236}">
                <a16:creationId xmlns:a16="http://schemas.microsoft.com/office/drawing/2014/main" id="{58E1E582-7889-5744-5AAF-77D022DAFEA3}"/>
              </a:ext>
            </a:extLst>
          </p:cNvPr>
          <p:cNvSpPr txBox="1">
            <a:spLocks noGrp="1"/>
          </p:cNvSpPr>
          <p:nvPr>
            <p:ph type="title" idx="4294967295"/>
          </p:nvPr>
        </p:nvSpPr>
        <p:spPr>
          <a:xfrm>
            <a:off x="4585490" y="1683789"/>
            <a:ext cx="4212622" cy="1325563"/>
          </a:xfrm>
          <a:prstGeom prst="rect">
            <a:avLst/>
          </a:prstGeom>
          <a:solidFill>
            <a:srgbClr val="96C93E"/>
          </a:solidFill>
          <a:ln>
            <a:noFill/>
          </a:ln>
        </p:spPr>
        <p:txBody>
          <a:bodyPr spcFirstLastPara="1" wrap="square" lIns="121900" tIns="121900" rIns="121900" bIns="121900" anchor="ctr" anchorCtr="0">
            <a:noAutofit/>
          </a:bodyPr>
          <a:lstStyle/>
          <a:p>
            <a:pPr algn="ctr">
              <a:defRPr/>
            </a:pPr>
            <a:r>
              <a:rPr lang="en-US" sz="3600" b="1" kern="0" noProof="0" dirty="0">
                <a:solidFill>
                  <a:srgbClr val="0E6937"/>
                </a:solidFill>
                <a:latin typeface="Gill Sans MT" panose="020B0502020104020203" pitchFamily="34" charset="0"/>
              </a:rPr>
              <a:t>Care coordination</a:t>
            </a:r>
          </a:p>
        </p:txBody>
      </p:sp>
    </p:spTree>
    <p:extLst>
      <p:ext uri="{BB962C8B-B14F-4D97-AF65-F5344CB8AC3E}">
        <p14:creationId xmlns:p14="http://schemas.microsoft.com/office/powerpoint/2010/main" val="344312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F04CF42C-EE58-090F-AC08-6BDFF6E02B60}"/>
              </a:ext>
            </a:extLst>
          </p:cNvPr>
          <p:cNvSpPr>
            <a:spLocks noGrp="1"/>
          </p:cNvSpPr>
          <p:nvPr>
            <p:ph type="body" sz="quarter" idx="10"/>
          </p:nvPr>
        </p:nvSpPr>
        <p:spPr/>
        <p:txBody>
          <a:bodyPr>
            <a:normAutofit fontScale="92500" lnSpcReduction="10000"/>
          </a:bodyPr>
          <a:lstStyle/>
          <a:p>
            <a:endParaRPr lang="en-US" noProof="0" dirty="0"/>
          </a:p>
        </p:txBody>
      </p:sp>
      <p:sp>
        <p:nvSpPr>
          <p:cNvPr id="4" name="Page Number">
            <a:extLst>
              <a:ext uri="{FF2B5EF4-FFF2-40B4-BE49-F238E27FC236}">
                <a16:creationId xmlns:a16="http://schemas.microsoft.com/office/drawing/2014/main" id="{C4D0E853-D508-6AC3-9162-4F872F21AB56}"/>
              </a:ext>
            </a:extLst>
          </p:cNvPr>
          <p:cNvSpPr>
            <a:spLocks noGrp="1"/>
          </p:cNvSpPr>
          <p:nvPr>
            <p:ph type="sldNum" sz="quarter" idx="4"/>
          </p:nvPr>
        </p:nvSpPr>
        <p:spPr/>
        <p:txBody>
          <a:bodyPr/>
          <a:lstStyle/>
          <a:p>
            <a:fld id="{42EC8CDA-1662-F249-B76F-7FD4977C24F0}" type="slidenum">
              <a:rPr lang="en-US" noProof="0" smtClean="0"/>
              <a:pPr/>
              <a:t>12</a:t>
            </a:fld>
            <a:endParaRPr lang="en-US" noProof="0" dirty="0"/>
          </a:p>
        </p:txBody>
      </p:sp>
      <p:pic>
        <p:nvPicPr>
          <p:cNvPr id="3" name="Picture 2">
            <a:extLst>
              <a:ext uri="{FF2B5EF4-FFF2-40B4-BE49-F238E27FC236}">
                <a16:creationId xmlns:a16="http://schemas.microsoft.com/office/drawing/2014/main" id="{963B1397-9835-5DAA-F258-3415101CF2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7" b="77"/>
          <a:stretch/>
        </p:blipFill>
        <p:spPr>
          <a:xfrm>
            <a:off x="7324369" y="1921053"/>
            <a:ext cx="3710102" cy="3476032"/>
          </a:xfrm>
          <a:prstGeom prst="rect">
            <a:avLst/>
          </a:prstGeom>
          <a:ln>
            <a:noFill/>
          </a:ln>
          <a:effectLst>
            <a:outerShdw blurRad="292100" dist="139700" dir="2700000" algn="tl" rotWithShape="0">
              <a:srgbClr val="333333">
                <a:alpha val="65000"/>
              </a:srgbClr>
            </a:outerShdw>
          </a:effectLst>
        </p:spPr>
      </p:pic>
      <p:graphicFrame>
        <p:nvGraphicFramePr>
          <p:cNvPr id="10" name="Diagram 9" descr="Three points on what care coordination establishes.">
            <a:extLst>
              <a:ext uri="{FF2B5EF4-FFF2-40B4-BE49-F238E27FC236}">
                <a16:creationId xmlns:a16="http://schemas.microsoft.com/office/drawing/2014/main" id="{AA8E4EEB-514F-80E4-DD3D-73BD4B34CB85}"/>
              </a:ext>
            </a:extLst>
          </p:cNvPr>
          <p:cNvGraphicFramePr/>
          <p:nvPr>
            <p:extLst>
              <p:ext uri="{D42A27DB-BD31-4B8C-83A1-F6EECF244321}">
                <p14:modId xmlns:p14="http://schemas.microsoft.com/office/powerpoint/2010/main" val="3540024906"/>
              </p:ext>
            </p:extLst>
          </p:nvPr>
        </p:nvGraphicFramePr>
        <p:xfrm>
          <a:off x="603019" y="1871527"/>
          <a:ext cx="6102581" cy="3875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a:extLst>
              <a:ext uri="{FF2B5EF4-FFF2-40B4-BE49-F238E27FC236}">
                <a16:creationId xmlns:a16="http://schemas.microsoft.com/office/drawing/2014/main" id="{11FFDB02-48CB-5A5F-4095-BF83F4BE1D8A}"/>
              </a:ext>
            </a:extLst>
          </p:cNvPr>
          <p:cNvSpPr txBox="1">
            <a:spLocks/>
          </p:cNvSpPr>
          <p:nvPr/>
        </p:nvSpPr>
        <p:spPr>
          <a:xfrm>
            <a:off x="250402" y="1131299"/>
            <a:ext cx="10359934" cy="5364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b="1" noProof="0" dirty="0">
                <a:latin typeface="Gill Sans MT" panose="020B0502020104020203" pitchFamily="34" charset="0"/>
              </a:rPr>
              <a:t>Care coordination establishes the following:</a:t>
            </a:r>
          </a:p>
        </p:txBody>
      </p:sp>
      <p:cxnSp>
        <p:nvCxnSpPr>
          <p:cNvPr id="8" name="Divider">
            <a:extLst>
              <a:ext uri="{FF2B5EF4-FFF2-40B4-BE49-F238E27FC236}">
                <a16:creationId xmlns:a16="http://schemas.microsoft.com/office/drawing/2014/main" id="{52BEAF5D-06C7-C281-3ADF-864B91B10BAE}"/>
              </a:ext>
              <a:ext uri="{C183D7F6-B498-43B3-948B-1728B52AA6E4}">
                <adec:decorative xmlns:adec="http://schemas.microsoft.com/office/drawing/2017/decorative" val="1"/>
              </a:ext>
            </a:extLst>
          </p:cNvPr>
          <p:cNvCxnSpPr/>
          <p:nvPr/>
        </p:nvCxnSpPr>
        <p:spPr>
          <a:xfrm>
            <a:off x="193589" y="1012284"/>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CD2D920-74D6-AAC2-C246-BBCC43E718BE}"/>
              </a:ext>
            </a:extLst>
          </p:cNvPr>
          <p:cNvSpPr txBox="1">
            <a:spLocks noGrp="1"/>
          </p:cNvSpPr>
          <p:nvPr>
            <p:ph type="title" idx="4294967295"/>
          </p:nvPr>
        </p:nvSpPr>
        <p:spPr>
          <a:xfrm>
            <a:off x="193589" y="103516"/>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a:t>
            </a:r>
            <a:endPar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61321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a:extLst>
              <a:ext uri="{FF2B5EF4-FFF2-40B4-BE49-F238E27FC236}">
                <a16:creationId xmlns:a16="http://schemas.microsoft.com/office/drawing/2014/main" id="{89E7EBEC-21B7-688E-9EFA-C079AC3CEA06}"/>
              </a:ext>
            </a:extLst>
          </p:cNvPr>
          <p:cNvSpPr>
            <a:spLocks noGrp="1"/>
          </p:cNvSpPr>
          <p:nvPr>
            <p:ph type="body" sz="quarter" idx="10"/>
          </p:nvPr>
        </p:nvSpPr>
        <p:spPr/>
        <p:txBody>
          <a:bodyPr>
            <a:normAutofit fontScale="92500" lnSpcReduction="10000"/>
          </a:bodyPr>
          <a:lstStyle/>
          <a:p>
            <a:endParaRPr lang="en-US" noProof="0" dirty="0"/>
          </a:p>
        </p:txBody>
      </p:sp>
      <p:sp>
        <p:nvSpPr>
          <p:cNvPr id="34" name="Page Number">
            <a:extLst>
              <a:ext uri="{FF2B5EF4-FFF2-40B4-BE49-F238E27FC236}">
                <a16:creationId xmlns:a16="http://schemas.microsoft.com/office/drawing/2014/main" id="{FDD23A3A-7D83-2117-B5BC-8E380D1ED678}"/>
              </a:ext>
            </a:extLst>
          </p:cNvPr>
          <p:cNvSpPr>
            <a:spLocks noGrp="1"/>
          </p:cNvSpPr>
          <p:nvPr>
            <p:ph type="sldNum" sz="quarter" idx="4"/>
          </p:nvPr>
        </p:nvSpPr>
        <p:spPr/>
        <p:txBody>
          <a:bodyPr/>
          <a:lstStyle/>
          <a:p>
            <a:fld id="{42EC8CDA-1662-F249-B76F-7FD4977C24F0}" type="slidenum">
              <a:rPr lang="en-US" noProof="0" smtClean="0"/>
              <a:pPr/>
              <a:t>13</a:t>
            </a:fld>
            <a:endParaRPr lang="en-US" noProof="0" dirty="0"/>
          </a:p>
        </p:txBody>
      </p:sp>
      <p:graphicFrame>
        <p:nvGraphicFramePr>
          <p:cNvPr id="20" name="Content Placeholder 14">
            <a:extLst>
              <a:ext uri="{FF2B5EF4-FFF2-40B4-BE49-F238E27FC236}">
                <a16:creationId xmlns:a16="http://schemas.microsoft.com/office/drawing/2014/main" id="{ED0F25D3-8BD7-31F7-1BC2-4314DDE765D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92960431"/>
              </p:ext>
            </p:extLst>
          </p:nvPr>
        </p:nvGraphicFramePr>
        <p:xfrm>
          <a:off x="410930" y="4611908"/>
          <a:ext cx="11295977" cy="1734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descr="Diagram showing the sections of the Health Risk Assessment that are assessed to help identify the needs of members: Medical, Functional, Cognitive, Psychosocial, Social Determinants, and Mental Health.">
            <a:extLst>
              <a:ext uri="{FF2B5EF4-FFF2-40B4-BE49-F238E27FC236}">
                <a16:creationId xmlns:a16="http://schemas.microsoft.com/office/drawing/2014/main" id="{58E9642E-0382-31F0-58D9-46A42CCF181C}"/>
              </a:ext>
            </a:extLst>
          </p:cNvPr>
          <p:cNvGrpSpPr/>
          <p:nvPr/>
        </p:nvGrpSpPr>
        <p:grpSpPr>
          <a:xfrm>
            <a:off x="329307" y="1948766"/>
            <a:ext cx="11566798" cy="4001163"/>
            <a:chOff x="2203391" y="1455156"/>
            <a:chExt cx="9887723" cy="4109030"/>
          </a:xfrm>
        </p:grpSpPr>
        <p:cxnSp>
          <p:nvCxnSpPr>
            <p:cNvPr id="10" name="Straight Connector 9">
              <a:extLst>
                <a:ext uri="{FF2B5EF4-FFF2-40B4-BE49-F238E27FC236}">
                  <a16:creationId xmlns:a16="http://schemas.microsoft.com/office/drawing/2014/main" id="{D43DCE1D-9FDC-6DCA-D70D-1EA4C5E52F23}"/>
                </a:ext>
              </a:extLst>
            </p:cNvPr>
            <p:cNvCxnSpPr>
              <a:cxnSpLocks/>
            </p:cNvCxnSpPr>
            <p:nvPr/>
          </p:nvCxnSpPr>
          <p:spPr>
            <a:xfrm>
              <a:off x="7722082" y="2646263"/>
              <a:ext cx="0" cy="567454"/>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7CCD22-A871-4B59-1276-55AEC750461D}"/>
                </a:ext>
              </a:extLst>
            </p:cNvPr>
            <p:cNvCxnSpPr>
              <a:cxnSpLocks/>
            </p:cNvCxnSpPr>
            <p:nvPr/>
          </p:nvCxnSpPr>
          <p:spPr>
            <a:xfrm>
              <a:off x="9389604" y="2637384"/>
              <a:ext cx="8878" cy="576333"/>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86298D-B66C-713F-835A-6C627D740E5B}"/>
                </a:ext>
              </a:extLst>
            </p:cNvPr>
            <p:cNvCxnSpPr/>
            <p:nvPr/>
          </p:nvCxnSpPr>
          <p:spPr>
            <a:xfrm>
              <a:off x="6008077" y="3039596"/>
              <a:ext cx="0" cy="495300"/>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883996-AA25-0C81-340D-0AAE53CABCAE}"/>
                </a:ext>
              </a:extLst>
            </p:cNvPr>
            <p:cNvCxnSpPr/>
            <p:nvPr/>
          </p:nvCxnSpPr>
          <p:spPr>
            <a:xfrm>
              <a:off x="6008077" y="2649217"/>
              <a:ext cx="0" cy="399257"/>
            </a:xfrm>
            <a:prstGeom prst="line">
              <a:avLst/>
            </a:prstGeom>
            <a:ln w="28575">
              <a:solidFill>
                <a:srgbClr val="00A16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0AF4E66-6983-E624-80DD-FFBB854E4E87}"/>
                </a:ext>
              </a:extLst>
            </p:cNvPr>
            <p:cNvCxnSpPr>
              <a:cxnSpLocks/>
            </p:cNvCxnSpPr>
            <p:nvPr/>
          </p:nvCxnSpPr>
          <p:spPr>
            <a:xfrm>
              <a:off x="2659476" y="2646263"/>
              <a:ext cx="8733280" cy="0"/>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441C47-969E-A570-5C82-61E48EDF7118}"/>
                </a:ext>
              </a:extLst>
            </p:cNvPr>
            <p:cNvCxnSpPr/>
            <p:nvPr/>
          </p:nvCxnSpPr>
          <p:spPr>
            <a:xfrm>
              <a:off x="2659476" y="2631789"/>
              <a:ext cx="0" cy="495300"/>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679640-4414-BF15-10B1-BCF1AD8C2E3B}"/>
                </a:ext>
              </a:extLst>
            </p:cNvPr>
            <p:cNvCxnSpPr/>
            <p:nvPr/>
          </p:nvCxnSpPr>
          <p:spPr>
            <a:xfrm>
              <a:off x="4293082" y="2637382"/>
              <a:ext cx="0" cy="495300"/>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4A00B44-9078-66DE-8AB1-776F85974AF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48081" y="1455156"/>
              <a:ext cx="1168700" cy="1243207"/>
            </a:xfrm>
            <a:prstGeom prst="rect">
              <a:avLst/>
            </a:prstGeom>
          </p:spPr>
        </p:pic>
        <p:graphicFrame>
          <p:nvGraphicFramePr>
            <p:cNvPr id="18" name="Diagram 5">
              <a:extLst>
                <a:ext uri="{FF2B5EF4-FFF2-40B4-BE49-F238E27FC236}">
                  <a16:creationId xmlns:a16="http://schemas.microsoft.com/office/drawing/2014/main" id="{F4BB2D08-541E-981F-88D7-191911CDC245}"/>
                </a:ext>
              </a:extLst>
            </p:cNvPr>
            <p:cNvGraphicFramePr/>
            <p:nvPr>
              <p:extLst>
                <p:ext uri="{D42A27DB-BD31-4B8C-83A1-F6EECF244321}">
                  <p14:modId xmlns:p14="http://schemas.microsoft.com/office/powerpoint/2010/main" val="2812145969"/>
                </p:ext>
              </p:extLst>
            </p:nvPr>
          </p:nvGraphicFramePr>
          <p:xfrm>
            <a:off x="2203391" y="2481658"/>
            <a:ext cx="9887723" cy="30825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8" name="Rectangle 7">
            <a:extLst>
              <a:ext uri="{FF2B5EF4-FFF2-40B4-BE49-F238E27FC236}">
                <a16:creationId xmlns:a16="http://schemas.microsoft.com/office/drawing/2014/main" id="{D53CD4A9-9617-3C4B-69EE-FF3996F06D00}"/>
              </a:ext>
            </a:extLst>
          </p:cNvPr>
          <p:cNvSpPr/>
          <p:nvPr/>
        </p:nvSpPr>
        <p:spPr>
          <a:xfrm>
            <a:off x="196400" y="1327157"/>
            <a:ext cx="11757407" cy="646331"/>
          </a:xfrm>
          <a:prstGeom prst="rect">
            <a:avLst/>
          </a:prstGeom>
          <a:noFill/>
        </p:spPr>
        <p:txBody>
          <a:bodyPr wrap="square">
            <a:spAutoFit/>
          </a:bodyPr>
          <a:lstStyle/>
          <a:p>
            <a:pPr algn="just"/>
            <a:r>
              <a:rPr lang="en-US" sz="1800" noProof="0" dirty="0">
                <a:latin typeface="Gill Sans MT" panose="020B0502020104020203" pitchFamily="34" charset="0"/>
              </a:rPr>
              <a:t>The Health Risk Assessment (HRA) is a tool designed to collect all the </a:t>
            </a:r>
            <a:r>
              <a:rPr lang="en-US" sz="1800" u="sng" noProof="0" dirty="0">
                <a:latin typeface="Gill Sans MT" panose="020B0502020104020203" pitchFamily="34" charset="0"/>
              </a:rPr>
              <a:t>elements</a:t>
            </a:r>
            <a:r>
              <a:rPr lang="en-US" sz="1800" noProof="0" dirty="0">
                <a:latin typeface="Gill Sans MT" panose="020B0502020104020203" pitchFamily="34" charset="0"/>
              </a:rPr>
              <a:t> that help identify the needs of our members</a:t>
            </a:r>
            <a:r>
              <a:rPr lang="en-US" noProof="0" dirty="0">
                <a:latin typeface="Gill Sans MT" panose="020B0502020104020203" pitchFamily="34" charset="0"/>
              </a:rPr>
              <a:t>. T</a:t>
            </a:r>
            <a:r>
              <a:rPr lang="en-US" sz="1800" noProof="0" dirty="0">
                <a:latin typeface="Gill Sans MT" panose="020B0502020104020203" pitchFamily="34" charset="0"/>
              </a:rPr>
              <a:t>hese are:</a:t>
            </a:r>
          </a:p>
        </p:txBody>
      </p:sp>
      <p:cxnSp>
        <p:nvCxnSpPr>
          <p:cNvPr id="7" name="Straight Connector 6">
            <a:extLst>
              <a:ext uri="{FF2B5EF4-FFF2-40B4-BE49-F238E27FC236}">
                <a16:creationId xmlns:a16="http://schemas.microsoft.com/office/drawing/2014/main" id="{009EE724-C251-D936-9854-D5EF108F1F00}"/>
              </a:ext>
              <a:ext uri="{C183D7F6-B498-43B3-948B-1728B52AA6E4}">
                <adec:decorative xmlns:adec="http://schemas.microsoft.com/office/drawing/2017/decorative" val="1"/>
              </a:ext>
            </a:extLst>
          </p:cNvPr>
          <p:cNvCxnSpPr/>
          <p:nvPr/>
        </p:nvCxnSpPr>
        <p:spPr>
          <a:xfrm>
            <a:off x="164032" y="1100722"/>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692AF9C-224E-F0B3-B7C2-78D641CF51B1}"/>
              </a:ext>
            </a:extLst>
          </p:cNvPr>
          <p:cNvSpPr txBox="1">
            <a:spLocks noGrp="1"/>
          </p:cNvSpPr>
          <p:nvPr>
            <p:ph type="title" idx="4294967295"/>
          </p:nvPr>
        </p:nvSpPr>
        <p:spPr>
          <a:xfrm>
            <a:off x="164032" y="135648"/>
            <a:ext cx="9144000" cy="895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MOC 2: Care Coordination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A4CD39"/>
                </a:solidFill>
                <a:effectLst/>
                <a:uLnTx/>
                <a:uFillTx/>
                <a:latin typeface="Gill Sans MT" panose="020B0502020104020203" pitchFamily="34" charset="0"/>
                <a:ea typeface="+mj-ea"/>
                <a:cs typeface="+mj-cs"/>
              </a:rPr>
              <a:t>Health Risk Evaluation</a:t>
            </a:r>
          </a:p>
        </p:txBody>
      </p:sp>
      <p:cxnSp>
        <p:nvCxnSpPr>
          <p:cNvPr id="19" name="Straight Connector 18">
            <a:extLst>
              <a:ext uri="{FF2B5EF4-FFF2-40B4-BE49-F238E27FC236}">
                <a16:creationId xmlns:a16="http://schemas.microsoft.com/office/drawing/2014/main" id="{8F26473B-2F9A-4B39-D277-037912E9FAFF}"/>
              </a:ext>
              <a:ext uri="{C183D7F6-B498-43B3-948B-1728B52AA6E4}">
                <adec:decorative xmlns:adec="http://schemas.microsoft.com/office/drawing/2017/decorative" val="1"/>
              </a:ext>
            </a:extLst>
          </p:cNvPr>
          <p:cNvCxnSpPr>
            <a:cxnSpLocks/>
          </p:cNvCxnSpPr>
          <p:nvPr/>
        </p:nvCxnSpPr>
        <p:spPr>
          <a:xfrm>
            <a:off x="11089340" y="3101144"/>
            <a:ext cx="0" cy="637139"/>
          </a:xfrm>
          <a:prstGeom prst="line">
            <a:avLst/>
          </a:prstGeom>
          <a:ln w="28575">
            <a:solidFill>
              <a:srgbClr val="00A16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4DC6006-8172-877F-1D07-D95EE1E12451}"/>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0055173" y="3861458"/>
            <a:ext cx="292633" cy="317019"/>
          </a:xfrm>
          <a:prstGeom prst="rect">
            <a:avLst/>
          </a:prstGeom>
        </p:spPr>
      </p:pic>
    </p:spTree>
    <p:extLst>
      <p:ext uri="{BB962C8B-B14F-4D97-AF65-F5344CB8AC3E}">
        <p14:creationId xmlns:p14="http://schemas.microsoft.com/office/powerpoint/2010/main" val="37527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a:extLst>
              <a:ext uri="{FF2B5EF4-FFF2-40B4-BE49-F238E27FC236}">
                <a16:creationId xmlns:a16="http://schemas.microsoft.com/office/drawing/2014/main" id="{CCC39C39-EF07-B5C8-904A-4B693295F8CB}"/>
              </a:ext>
            </a:extLst>
          </p:cNvPr>
          <p:cNvSpPr>
            <a:spLocks noGrp="1"/>
          </p:cNvSpPr>
          <p:nvPr>
            <p:ph type="body" sz="quarter" idx="10"/>
          </p:nvPr>
        </p:nvSpPr>
        <p:spPr/>
        <p:txBody>
          <a:bodyPr>
            <a:normAutofit fontScale="92500" lnSpcReduction="10000"/>
          </a:bodyPr>
          <a:lstStyle/>
          <a:p>
            <a:endParaRPr lang="en-US" noProof="0" dirty="0"/>
          </a:p>
        </p:txBody>
      </p:sp>
      <p:sp>
        <p:nvSpPr>
          <p:cNvPr id="10" name="Page Number">
            <a:extLst>
              <a:ext uri="{FF2B5EF4-FFF2-40B4-BE49-F238E27FC236}">
                <a16:creationId xmlns:a16="http://schemas.microsoft.com/office/drawing/2014/main" id="{53303F41-B4A5-ECA3-D36B-0CAA6C0FB66E}"/>
              </a:ext>
            </a:extLst>
          </p:cNvPr>
          <p:cNvSpPr>
            <a:spLocks noGrp="1"/>
          </p:cNvSpPr>
          <p:nvPr>
            <p:ph type="sldNum" sz="quarter" idx="4"/>
          </p:nvPr>
        </p:nvSpPr>
        <p:spPr/>
        <p:txBody>
          <a:bodyPr/>
          <a:lstStyle/>
          <a:p>
            <a:fld id="{42EC8CDA-1662-F249-B76F-7FD4977C24F0}" type="slidenum">
              <a:rPr lang="en-US" noProof="0" smtClean="0"/>
              <a:pPr/>
              <a:t>14</a:t>
            </a:fld>
            <a:endParaRPr lang="en-US" noProof="0" dirty="0"/>
          </a:p>
        </p:txBody>
      </p:sp>
      <p:graphicFrame>
        <p:nvGraphicFramePr>
          <p:cNvPr id="5" name="Diagram 4">
            <a:extLst>
              <a:ext uri="{FF2B5EF4-FFF2-40B4-BE49-F238E27FC236}">
                <a16:creationId xmlns:a16="http://schemas.microsoft.com/office/drawing/2014/main" id="{861E3DAD-CCF8-02CA-A246-5251C4F6C3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4892039"/>
              </p:ext>
            </p:extLst>
          </p:nvPr>
        </p:nvGraphicFramePr>
        <p:xfrm>
          <a:off x="201111" y="1334762"/>
          <a:ext cx="11789775" cy="503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6E9B7D61-B60E-1D9E-C249-C3C50B686A05}"/>
              </a:ext>
              <a:ext uri="{C183D7F6-B498-43B3-948B-1728B52AA6E4}">
                <adec:decorative xmlns:adec="http://schemas.microsoft.com/office/drawing/2017/decorative" val="1"/>
              </a:ext>
            </a:extLst>
          </p:cNvPr>
          <p:cNvCxnSpPr/>
          <p:nvPr/>
        </p:nvCxnSpPr>
        <p:spPr>
          <a:xfrm>
            <a:off x="201112" y="1032109"/>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C9F7CBE-6CBA-1373-A4CF-F1C27639691B}"/>
              </a:ext>
            </a:extLst>
          </p:cNvPr>
          <p:cNvSpPr txBox="1">
            <a:spLocks noGrp="1"/>
          </p:cNvSpPr>
          <p:nvPr>
            <p:ph type="title" idx="4294967295"/>
          </p:nvPr>
        </p:nvSpPr>
        <p:spPr>
          <a:xfrm>
            <a:off x="201112" y="139942"/>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 </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A4CD39"/>
                </a:solidFill>
                <a:effectLst/>
                <a:uLnTx/>
                <a:uFillTx/>
                <a:latin typeface="Gill Sans MT" panose="020B0502020104020203" pitchFamily="34" charset="0"/>
                <a:ea typeface="+mn-ea"/>
                <a:cs typeface="+mn-cs"/>
              </a:rPr>
              <a:t>Health Risk Evaluation</a:t>
            </a:r>
            <a:endParaRPr kumimoji="0" lang="en-US" sz="2800" b="1" i="0" u="none" strike="noStrike" kern="1200" cap="none" spc="0" normalizeH="0" baseline="0" noProof="0" dirty="0">
              <a:ln>
                <a:noFill/>
              </a:ln>
              <a:solidFill>
                <a:srgbClr val="92D050"/>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23053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33FDB746-5541-C33B-DB26-E4D71F4C15D8}"/>
              </a:ext>
            </a:extLst>
          </p:cNvPr>
          <p:cNvSpPr>
            <a:spLocks noGrp="1"/>
          </p:cNvSpPr>
          <p:nvPr>
            <p:ph type="body" sz="quarter" idx="10"/>
          </p:nvPr>
        </p:nvSpPr>
        <p:spPr/>
        <p:txBody>
          <a:bodyPr>
            <a:normAutofit fontScale="92500" lnSpcReduction="10000"/>
          </a:bodyPr>
          <a:lstStyle/>
          <a:p>
            <a:endParaRPr lang="en-US" noProof="0" dirty="0"/>
          </a:p>
        </p:txBody>
      </p:sp>
      <p:sp>
        <p:nvSpPr>
          <p:cNvPr id="8" name="Page Number">
            <a:extLst>
              <a:ext uri="{FF2B5EF4-FFF2-40B4-BE49-F238E27FC236}">
                <a16:creationId xmlns:a16="http://schemas.microsoft.com/office/drawing/2014/main" id="{2DC52D62-BEB9-9BAA-A173-F937BE45000D}"/>
              </a:ext>
            </a:extLst>
          </p:cNvPr>
          <p:cNvSpPr>
            <a:spLocks noGrp="1"/>
          </p:cNvSpPr>
          <p:nvPr>
            <p:ph type="sldNum" sz="quarter" idx="4"/>
          </p:nvPr>
        </p:nvSpPr>
        <p:spPr/>
        <p:txBody>
          <a:bodyPr/>
          <a:lstStyle/>
          <a:p>
            <a:fld id="{42EC8CDA-1662-F249-B76F-7FD4977C24F0}" type="slidenum">
              <a:rPr lang="en-US" noProof="0" smtClean="0"/>
              <a:pPr/>
              <a:t>15</a:t>
            </a:fld>
            <a:endParaRPr lang="en-US" noProof="0" dirty="0"/>
          </a:p>
        </p:txBody>
      </p:sp>
      <p:pic>
        <p:nvPicPr>
          <p:cNvPr id="3" name="Picture 2">
            <a:extLst>
              <a:ext uri="{FF2B5EF4-FFF2-40B4-BE49-F238E27FC236}">
                <a16:creationId xmlns:a16="http://schemas.microsoft.com/office/drawing/2014/main" id="{4DA248AC-3BAC-EE8E-3F69-4AA50343C350}"/>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6567"/>
          <a:stretch/>
        </p:blipFill>
        <p:spPr bwMode="auto">
          <a:xfrm>
            <a:off x="7934461" y="1839415"/>
            <a:ext cx="3701825" cy="345872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FD6299F-F417-7A7D-BC67-235FBAA6C5F5}"/>
              </a:ext>
              <a:ext uri="{C183D7F6-B498-43B3-948B-1728B52AA6E4}">
                <adec:decorative xmlns:adec="http://schemas.microsoft.com/office/drawing/2017/decorative" val="1"/>
              </a:ext>
            </a:extLst>
          </p:cNvPr>
          <p:cNvGrpSpPr/>
          <p:nvPr/>
        </p:nvGrpSpPr>
        <p:grpSpPr>
          <a:xfrm>
            <a:off x="264457" y="1271405"/>
            <a:ext cx="6950381" cy="4717018"/>
            <a:chOff x="264458" y="1271405"/>
            <a:chExt cx="6719048" cy="4717018"/>
          </a:xfrm>
        </p:grpSpPr>
        <p:sp>
          <p:nvSpPr>
            <p:cNvPr id="6" name="Freeform: Shape 2">
              <a:extLst>
                <a:ext uri="{FF2B5EF4-FFF2-40B4-BE49-F238E27FC236}">
                  <a16:creationId xmlns:a16="http://schemas.microsoft.com/office/drawing/2014/main" id="{C55A8E57-5AC1-E4FD-2810-6DCE351F7D34}"/>
                </a:ext>
              </a:extLst>
            </p:cNvPr>
            <p:cNvSpPr/>
            <p:nvPr/>
          </p:nvSpPr>
          <p:spPr>
            <a:xfrm>
              <a:off x="264458" y="1271405"/>
              <a:ext cx="6719048" cy="3246807"/>
            </a:xfrm>
            <a:prstGeom prst="roundRect">
              <a:avLst/>
            </a:prstGeom>
            <a:noFill/>
            <a:ln w="28575" cap="flat" cmpd="sng" algn="ctr">
              <a:solidFill>
                <a:srgbClr val="C6E5CE"/>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24820" tIns="224820" rIns="224820" bIns="224820" numCol="1" spcCol="1270" anchor="ctr" anchorCtr="0">
              <a:noAutofit/>
            </a:bodyPr>
            <a:lstStyle/>
            <a:p>
              <a:pPr marL="0" lvl="0" algn="just" defTabSz="800100">
                <a:spcBef>
                  <a:spcPct val="0"/>
                </a:spcBef>
                <a:buNone/>
              </a:pPr>
              <a:r>
                <a:rPr lang="en-US" kern="1200" noProof="0" dirty="0">
                  <a:solidFill>
                    <a:schemeClr val="tx1"/>
                  </a:solidFill>
                  <a:latin typeface="Gill Sans MT" panose="020B0502020104020203" pitchFamily="34" charset="0"/>
                </a:rPr>
                <a:t>CMS regulation 42 CFR § 422.101(f)(1)(iv) requires that the entire SNP population receive a face-to-face encounter to facilitate the member’s participation in services such as: </a:t>
              </a:r>
            </a:p>
            <a:p>
              <a:pPr marL="0" lvl="0" algn="just" defTabSz="800100">
                <a:spcBef>
                  <a:spcPct val="0"/>
                </a:spcBef>
                <a:buNone/>
              </a:pPr>
              <a:endParaRPr lang="en-US" sz="1050" kern="1200" noProof="0" dirty="0">
                <a:solidFill>
                  <a:schemeClr val="tx1"/>
                </a:solidFill>
                <a:latin typeface="Gill Sans MT" panose="020B0502020104020203" pitchFamily="34" charset="0"/>
              </a:endParaRPr>
            </a:p>
            <a:p>
              <a:pPr marL="401638" indent="-285750" algn="just" defTabSz="800100">
                <a:spcBef>
                  <a:spcPct val="0"/>
                </a:spcBef>
                <a:buFont typeface="Arial" panose="020B0604020202020204" pitchFamily="34" charset="0"/>
                <a:buChar char="•"/>
              </a:pPr>
              <a:r>
                <a:rPr lang="en-US" sz="1600" kern="1200" noProof="0" dirty="0">
                  <a:solidFill>
                    <a:schemeClr val="tx1"/>
                  </a:solidFill>
                  <a:latin typeface="Gill Sans MT" panose="020B0502020104020203" pitchFamily="34" charset="0"/>
                </a:rPr>
                <a:t>H</a:t>
              </a:r>
              <a:r>
                <a:rPr lang="en-US" sz="1600" noProof="0" dirty="0">
                  <a:solidFill>
                    <a:schemeClr val="tx1"/>
                  </a:solidFill>
                  <a:latin typeface="Gill Sans MT" panose="020B0502020104020203" pitchFamily="34" charset="0"/>
                </a:rPr>
                <a:t>ealth care or care management, or health care coordination services.</a:t>
              </a:r>
            </a:p>
            <a:p>
              <a:pPr marL="401638" indent="-285750" algn="just" defTabSz="800100">
                <a:spcBef>
                  <a:spcPct val="0"/>
                </a:spcBef>
                <a:buFont typeface="Arial" panose="020B0604020202020204" pitchFamily="34" charset="0"/>
                <a:buChar char="•"/>
              </a:pPr>
              <a:endParaRPr lang="en-US" sz="600" noProof="0" dirty="0">
                <a:latin typeface="Gill Sans MT" panose="020B0502020104020203" pitchFamily="34" charset="0"/>
              </a:endParaRPr>
            </a:p>
            <a:p>
              <a:pPr marL="401638" indent="-285750" algn="just" defTabSz="800100">
                <a:spcBef>
                  <a:spcPct val="0"/>
                </a:spcBef>
                <a:buFont typeface="Arial" panose="020B0604020202020204" pitchFamily="34" charset="0"/>
                <a:buChar char="•"/>
              </a:pPr>
              <a:r>
                <a:rPr lang="en-US" sz="1600" noProof="0" dirty="0">
                  <a:solidFill>
                    <a:schemeClr val="tx1"/>
                  </a:solidFill>
                  <a:latin typeface="Gill Sans MT" panose="020B0502020104020203" pitchFamily="34" charset="0"/>
                </a:rPr>
                <a:t>These encounters must occur with the member’s consent, at least annually within the first 12 months of enrollment.</a:t>
              </a:r>
            </a:p>
            <a:p>
              <a:pPr marL="401638" indent="-285750" algn="just" defTabSz="800100">
                <a:spcBef>
                  <a:spcPct val="0"/>
                </a:spcBef>
                <a:buFont typeface="Arial" panose="020B0604020202020204" pitchFamily="34" charset="0"/>
                <a:buChar char="•"/>
              </a:pPr>
              <a:endParaRPr lang="en-US" sz="600" kern="1200" noProof="0" dirty="0">
                <a:solidFill>
                  <a:prstClr val="black"/>
                </a:solidFill>
                <a:latin typeface="Gill Sans MT" panose="020B0502020104020203" pitchFamily="34" charset="0"/>
              </a:endParaRPr>
            </a:p>
            <a:p>
              <a:pPr marL="401638" indent="-285750" algn="just" defTabSz="800100">
                <a:spcBef>
                  <a:spcPct val="0"/>
                </a:spcBef>
                <a:buFont typeface="Arial" panose="020B0604020202020204" pitchFamily="34" charset="0"/>
                <a:buChar char="•"/>
              </a:pPr>
              <a:r>
                <a:rPr lang="en-US" sz="1600" noProof="0" dirty="0">
                  <a:solidFill>
                    <a:schemeClr val="tx1"/>
                  </a:solidFill>
                  <a:latin typeface="Gill Sans MT" panose="020B0502020104020203" pitchFamily="34" charset="0"/>
                </a:rPr>
                <a:t>These encounters may be provided to the SNP member through visits to their Primary Care Physician (PCP), telemedicine services (videoconference), among others.</a:t>
              </a:r>
              <a:endParaRPr lang="en-US" sz="1600" noProof="0" dirty="0">
                <a:latin typeface="Gill Sans MT" panose="020B0502020104020203" pitchFamily="34" charset="0"/>
              </a:endParaRPr>
            </a:p>
            <a:p>
              <a:pPr marL="287338" lvl="0" indent="-171450" algn="just" defTabSz="800100">
                <a:lnSpc>
                  <a:spcPct val="90000"/>
                </a:lnSpc>
                <a:spcBef>
                  <a:spcPct val="0"/>
                </a:spcBef>
                <a:spcAft>
                  <a:spcPct val="35000"/>
                </a:spcAft>
                <a:buNone/>
              </a:pPr>
              <a:endParaRPr lang="en-US" sz="1600" kern="1200" noProof="0" dirty="0">
                <a:solidFill>
                  <a:prstClr val="black"/>
                </a:solidFill>
                <a:latin typeface="Gill Sans MT" panose="020B0502020104020203" pitchFamily="34" charset="0"/>
              </a:endParaRPr>
            </a:p>
          </p:txBody>
        </p:sp>
        <p:sp>
          <p:nvSpPr>
            <p:cNvPr id="7" name="Freeform: Shape 6">
              <a:extLst>
                <a:ext uri="{FF2B5EF4-FFF2-40B4-BE49-F238E27FC236}">
                  <a16:creationId xmlns:a16="http://schemas.microsoft.com/office/drawing/2014/main" id="{982D6652-02AA-35D0-2E34-421884113A52}"/>
                </a:ext>
              </a:extLst>
            </p:cNvPr>
            <p:cNvSpPr/>
            <p:nvPr/>
          </p:nvSpPr>
          <p:spPr>
            <a:xfrm>
              <a:off x="264458" y="4607859"/>
              <a:ext cx="6719048" cy="1380564"/>
            </a:xfrm>
            <a:prstGeom prst="roundRect">
              <a:avLst/>
            </a:prstGeom>
            <a:noFill/>
            <a:ln w="28575" cap="flat" cmpd="sng" algn="ctr">
              <a:solidFill>
                <a:srgbClr val="00A26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7489" tIns="97489" rIns="97489" bIns="97489" numCol="1" spcCol="1270" anchor="ctr" anchorCtr="0">
              <a:noAutofit/>
            </a:bodyPr>
            <a:lstStyle/>
            <a:p>
              <a:pPr lvl="0"/>
              <a:r>
                <a:rPr lang="en-US" sz="1800" noProof="0" dirty="0">
                  <a:solidFill>
                    <a:schemeClr val="tx1"/>
                  </a:solidFill>
                  <a:latin typeface="Gill Sans MT" panose="020B0502020104020203" pitchFamily="34" charset="0"/>
                </a:rPr>
                <a:t>The purpose of the face-to-face encounter is to assess the member’s current health status and healthcare concerns as well as to foster discussion of available treatment options, the availability of community resources, and the establishment of the members health care goals. </a:t>
              </a:r>
            </a:p>
          </p:txBody>
        </p:sp>
      </p:grpSp>
      <p:cxnSp>
        <p:nvCxnSpPr>
          <p:cNvPr id="10" name="Straight Connector 9">
            <a:extLst>
              <a:ext uri="{FF2B5EF4-FFF2-40B4-BE49-F238E27FC236}">
                <a16:creationId xmlns:a16="http://schemas.microsoft.com/office/drawing/2014/main" id="{75FA8AB7-DF44-861A-E2CE-DBB3BD6F1E0E}"/>
              </a:ext>
              <a:ext uri="{C183D7F6-B498-43B3-948B-1728B52AA6E4}">
                <adec:decorative xmlns:adec="http://schemas.microsoft.com/office/drawing/2017/decorative" val="1"/>
              </a:ext>
            </a:extLst>
          </p:cNvPr>
          <p:cNvCxnSpPr/>
          <p:nvPr/>
        </p:nvCxnSpPr>
        <p:spPr>
          <a:xfrm>
            <a:off x="201112" y="1095609"/>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4B6E25B-9320-BF5F-FEBB-5B117BE6F646}"/>
              </a:ext>
            </a:extLst>
          </p:cNvPr>
          <p:cNvSpPr txBox="1">
            <a:spLocks noGrp="1"/>
          </p:cNvSpPr>
          <p:nvPr>
            <p:ph type="title" idx="4294967295"/>
          </p:nvPr>
        </p:nvSpPr>
        <p:spPr>
          <a:xfrm>
            <a:off x="264457" y="1722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lnSpc>
                <a:spcPct val="90000"/>
              </a:lnSpc>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Face-to-Face Encounters</a:t>
            </a:r>
            <a:endParaRPr kumimoji="0" lang="en-US" sz="24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57447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8435D112-5007-3432-EE92-A238E60B2808}"/>
              </a:ext>
            </a:extLst>
          </p:cNvPr>
          <p:cNvSpPr>
            <a:spLocks noGrp="1"/>
          </p:cNvSpPr>
          <p:nvPr>
            <p:ph type="body" sz="quarter" idx="10"/>
          </p:nvPr>
        </p:nvSpPr>
        <p:spPr/>
        <p:txBody>
          <a:bodyPr>
            <a:normAutofit fontScale="92500" lnSpcReduction="10000"/>
          </a:bodyPr>
          <a:lstStyle/>
          <a:p>
            <a:endParaRPr lang="en-US" noProof="0" dirty="0"/>
          </a:p>
        </p:txBody>
      </p:sp>
      <p:sp>
        <p:nvSpPr>
          <p:cNvPr id="3" name="Page Number">
            <a:extLst>
              <a:ext uri="{FF2B5EF4-FFF2-40B4-BE49-F238E27FC236}">
                <a16:creationId xmlns:a16="http://schemas.microsoft.com/office/drawing/2014/main" id="{17D19A2A-29BA-CD5D-EA9D-90C5058B0954}"/>
              </a:ext>
            </a:extLst>
          </p:cNvPr>
          <p:cNvSpPr>
            <a:spLocks noGrp="1"/>
          </p:cNvSpPr>
          <p:nvPr>
            <p:ph type="sldNum" sz="quarter" idx="4"/>
          </p:nvPr>
        </p:nvSpPr>
        <p:spPr/>
        <p:txBody>
          <a:bodyPr/>
          <a:lstStyle/>
          <a:p>
            <a:fld id="{42EC8CDA-1662-F249-B76F-7FD4977C24F0}" type="slidenum">
              <a:rPr lang="en-US" noProof="0" smtClean="0"/>
              <a:pPr/>
              <a:t>16</a:t>
            </a:fld>
            <a:endParaRPr lang="en-US" noProof="0" dirty="0"/>
          </a:p>
        </p:txBody>
      </p:sp>
      <p:graphicFrame>
        <p:nvGraphicFramePr>
          <p:cNvPr id="9" name="Diagram 8" descr="Details on two Interdisciplinary Care Team (ICT) types: Alternative ICT and ICT Complex">
            <a:extLst>
              <a:ext uri="{FF2B5EF4-FFF2-40B4-BE49-F238E27FC236}">
                <a16:creationId xmlns:a16="http://schemas.microsoft.com/office/drawing/2014/main" id="{5D5EFFA5-D87B-B03F-3131-E94DE30038C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3897581"/>
              </p:ext>
            </p:extLst>
          </p:nvPr>
        </p:nvGraphicFramePr>
        <p:xfrm>
          <a:off x="5276559" y="751979"/>
          <a:ext cx="6706805" cy="3958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Vertical divider">
            <a:extLst>
              <a:ext uri="{FF2B5EF4-FFF2-40B4-BE49-F238E27FC236}">
                <a16:creationId xmlns:a16="http://schemas.microsoft.com/office/drawing/2014/main" id="{8EDEF24D-E8EC-A878-37E4-11FB4786D6BC}"/>
              </a:ext>
              <a:ext uri="{C183D7F6-B498-43B3-948B-1728B52AA6E4}">
                <adec:decorative xmlns:adec="http://schemas.microsoft.com/office/drawing/2017/decorative" val="1"/>
              </a:ext>
            </a:extLst>
          </p:cNvPr>
          <p:cNvCxnSpPr>
            <a:cxnSpLocks/>
          </p:cNvCxnSpPr>
          <p:nvPr/>
        </p:nvCxnSpPr>
        <p:spPr>
          <a:xfrm>
            <a:off x="5107203" y="1216576"/>
            <a:ext cx="0" cy="4682825"/>
          </a:xfrm>
          <a:prstGeom prst="line">
            <a:avLst/>
          </a:prstGeom>
          <a:ln>
            <a:solidFill>
              <a:srgbClr val="00B050"/>
            </a:solidFill>
          </a:ln>
        </p:spPr>
        <p:style>
          <a:lnRef idx="3">
            <a:schemeClr val="accent2"/>
          </a:lnRef>
          <a:fillRef idx="0">
            <a:schemeClr val="accent2"/>
          </a:fillRef>
          <a:effectRef idx="2">
            <a:schemeClr val="accent2"/>
          </a:effectRef>
          <a:fontRef idx="minor">
            <a:schemeClr val="tx1"/>
          </a:fontRef>
        </p:style>
      </p:cxnSp>
      <p:sp>
        <p:nvSpPr>
          <p:cNvPr id="8" name="Content Placeholder 2">
            <a:extLst>
              <a:ext uri="{FF2B5EF4-FFF2-40B4-BE49-F238E27FC236}">
                <a16:creationId xmlns:a16="http://schemas.microsoft.com/office/drawing/2014/main" id="{814028AF-8F6C-DB5E-6589-0EC5BAF6848F}"/>
              </a:ext>
            </a:extLst>
          </p:cNvPr>
          <p:cNvSpPr txBox="1">
            <a:spLocks/>
          </p:cNvSpPr>
          <p:nvPr/>
        </p:nvSpPr>
        <p:spPr>
          <a:xfrm>
            <a:off x="149411" y="1216576"/>
            <a:ext cx="4802028" cy="302965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1700" noProof="0" dirty="0">
                <a:latin typeface="Gill Sans MT" panose="020B0502020104020203" pitchFamily="34" charset="0"/>
              </a:rPr>
              <a:t>The Interdisciplinary Care Team (ICT) provides the structure and processes needed to ensure the coordination of health care services for our Special Needs Plan members, according to their health status and identified needs. </a:t>
            </a:r>
          </a:p>
          <a:p>
            <a:pPr marL="0" indent="0" algn="just">
              <a:lnSpc>
                <a:spcPct val="110000"/>
              </a:lnSpc>
              <a:spcBef>
                <a:spcPts val="0"/>
              </a:spcBef>
              <a:buNone/>
            </a:pPr>
            <a:endParaRPr lang="en-US" sz="1700" noProof="0" dirty="0">
              <a:latin typeface="Gill Sans MT" panose="020B0502020104020203" pitchFamily="34" charset="0"/>
            </a:endParaRPr>
          </a:p>
          <a:p>
            <a:pPr marL="0" indent="0">
              <a:lnSpc>
                <a:spcPct val="110000"/>
              </a:lnSpc>
              <a:spcBef>
                <a:spcPts val="0"/>
              </a:spcBef>
              <a:buNone/>
            </a:pPr>
            <a:r>
              <a:rPr lang="en-US" sz="1700" noProof="0" dirty="0">
                <a:latin typeface="Gill Sans MT" panose="020B0502020104020203" pitchFamily="34" charset="0"/>
              </a:rPr>
              <a:t>The primary care physician (PCP) and the member or the member's representative are the ICT. The ICT is responsible to develop and implement the member’s Individualized Care Plan (ICP). </a:t>
            </a:r>
          </a:p>
        </p:txBody>
      </p:sp>
      <p:cxnSp>
        <p:nvCxnSpPr>
          <p:cNvPr id="7" name="Horizontal divider">
            <a:extLst>
              <a:ext uri="{FF2B5EF4-FFF2-40B4-BE49-F238E27FC236}">
                <a16:creationId xmlns:a16="http://schemas.microsoft.com/office/drawing/2014/main" id="{77AC5D61-B78B-8811-6AE6-01EE13D9140B}"/>
              </a:ext>
              <a:ext uri="{C183D7F6-B498-43B3-948B-1728B52AA6E4}">
                <adec:decorative xmlns:adec="http://schemas.microsoft.com/office/drawing/2017/decorative" val="1"/>
              </a:ext>
            </a:extLst>
          </p:cNvPr>
          <p:cNvCxnSpPr/>
          <p:nvPr/>
        </p:nvCxnSpPr>
        <p:spPr>
          <a:xfrm>
            <a:off x="193589" y="1074276"/>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76A7D54-A1E5-A8AC-1B83-ED2690BC5DDE}"/>
              </a:ext>
            </a:extLst>
          </p:cNvPr>
          <p:cNvSpPr txBox="1">
            <a:spLocks noGrp="1"/>
          </p:cNvSpPr>
          <p:nvPr>
            <p:ph type="title" idx="4294967295"/>
          </p:nvPr>
        </p:nvSpPr>
        <p:spPr>
          <a:xfrm>
            <a:off x="193589" y="121237"/>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 </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92D050"/>
                </a:solidFill>
                <a:effectLst/>
                <a:uLnTx/>
                <a:uFillTx/>
                <a:latin typeface="Gill Sans MT" panose="020B0502020104020203" pitchFamily="34" charset="0"/>
                <a:ea typeface="+mn-ea"/>
                <a:cs typeface="+mn-cs"/>
              </a:rPr>
              <a:t>Interdisciplinary Care Team (ICT)</a:t>
            </a:r>
          </a:p>
        </p:txBody>
      </p:sp>
    </p:spTree>
    <p:extLst>
      <p:ext uri="{BB962C8B-B14F-4D97-AF65-F5344CB8AC3E}">
        <p14:creationId xmlns:p14="http://schemas.microsoft.com/office/powerpoint/2010/main" val="2329398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739EDCD1-C2BF-3013-DCFC-0C0D5BB7F164}"/>
              </a:ext>
            </a:extLst>
          </p:cNvPr>
          <p:cNvSpPr>
            <a:spLocks noGrp="1"/>
          </p:cNvSpPr>
          <p:nvPr>
            <p:ph type="body" sz="quarter" idx="10"/>
          </p:nvPr>
        </p:nvSpPr>
        <p:spPr/>
        <p:txBody>
          <a:bodyPr>
            <a:normAutofit fontScale="92500" lnSpcReduction="10000"/>
          </a:bodyPr>
          <a:lstStyle/>
          <a:p>
            <a:endParaRPr lang="en-US" noProof="0" dirty="0"/>
          </a:p>
        </p:txBody>
      </p:sp>
      <p:sp>
        <p:nvSpPr>
          <p:cNvPr id="7" name="Page Number">
            <a:extLst>
              <a:ext uri="{FF2B5EF4-FFF2-40B4-BE49-F238E27FC236}">
                <a16:creationId xmlns:a16="http://schemas.microsoft.com/office/drawing/2014/main" id="{D264C59A-8948-FB2E-0408-31E2B63A3128}"/>
              </a:ext>
            </a:extLst>
          </p:cNvPr>
          <p:cNvSpPr>
            <a:spLocks noGrp="1"/>
          </p:cNvSpPr>
          <p:nvPr>
            <p:ph type="sldNum" sz="quarter" idx="4"/>
          </p:nvPr>
        </p:nvSpPr>
        <p:spPr/>
        <p:txBody>
          <a:bodyPr/>
          <a:lstStyle/>
          <a:p>
            <a:fld id="{42EC8CDA-1662-F249-B76F-7FD4977C24F0}" type="slidenum">
              <a:rPr lang="en-US" noProof="0" smtClean="0"/>
              <a:pPr/>
              <a:t>17</a:t>
            </a:fld>
            <a:endParaRPr lang="en-US" noProof="0" dirty="0"/>
          </a:p>
        </p:txBody>
      </p:sp>
      <p:graphicFrame>
        <p:nvGraphicFramePr>
          <p:cNvPr id="6" name="Diagram 5" descr="Description of ICT care coordination">
            <a:extLst>
              <a:ext uri="{FF2B5EF4-FFF2-40B4-BE49-F238E27FC236}">
                <a16:creationId xmlns:a16="http://schemas.microsoft.com/office/drawing/2014/main" id="{E4DA1EE5-94DF-D2DF-2797-7001C103CA7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18131478"/>
              </p:ext>
            </p:extLst>
          </p:nvPr>
        </p:nvGraphicFramePr>
        <p:xfrm>
          <a:off x="-3489651" y="1277069"/>
          <a:ext cx="14797164" cy="504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A6E47F98-5EA5-5185-1A43-7892962400E0}"/>
              </a:ext>
              <a:ext uri="{C183D7F6-B498-43B3-948B-1728B52AA6E4}">
                <adec:decorative xmlns:adec="http://schemas.microsoft.com/office/drawing/2017/decorative" val="1"/>
              </a:ext>
            </a:extLst>
          </p:cNvPr>
          <p:cNvCxnSpPr/>
          <p:nvPr/>
        </p:nvCxnSpPr>
        <p:spPr>
          <a:xfrm>
            <a:off x="201112" y="1099889"/>
            <a:ext cx="11789775" cy="0"/>
          </a:xfrm>
          <a:prstGeom prst="line">
            <a:avLst/>
          </a:prstGeom>
          <a:noFill/>
          <a:ln w="9525" cap="flat" cmpd="sng" algn="ctr">
            <a:solidFill>
              <a:sysClr val="window" lastClr="FFFFFF">
                <a:lumMod val="85000"/>
              </a:sysClr>
            </a:solidFill>
            <a:prstDash val="solid"/>
            <a:miter lim="800000"/>
          </a:ln>
          <a:effectLst/>
        </p:spPr>
      </p:cxnSp>
      <p:sp>
        <p:nvSpPr>
          <p:cNvPr id="3" name="Title 1">
            <a:extLst>
              <a:ext uri="{FF2B5EF4-FFF2-40B4-BE49-F238E27FC236}">
                <a16:creationId xmlns:a16="http://schemas.microsoft.com/office/drawing/2014/main" id="{AFFCE4D2-BA1E-2643-5247-D3AF1CAC1564}"/>
              </a:ext>
            </a:extLst>
          </p:cNvPr>
          <p:cNvSpPr txBox="1">
            <a:spLocks noGrp="1"/>
          </p:cNvSpPr>
          <p:nvPr>
            <p:ph type="title" idx="4294967295"/>
          </p:nvPr>
        </p:nvSpPr>
        <p:spPr>
          <a:xfrm>
            <a:off x="253548" y="133330"/>
            <a:ext cx="10026525"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 </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92D050"/>
                </a:solidFill>
                <a:effectLst/>
                <a:uLnTx/>
                <a:uFillTx/>
                <a:latin typeface="Gill Sans MT" panose="020B0502020104020203" pitchFamily="34" charset="0"/>
                <a:ea typeface="+mn-ea"/>
                <a:cs typeface="+mn-cs"/>
              </a:rPr>
              <a:t>Interdisciplinary Care Team (ICT) </a:t>
            </a:r>
            <a:r>
              <a:rPr kumimoji="0" lang="en-US" sz="28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t>Continued</a:t>
            </a:r>
          </a:p>
        </p:txBody>
      </p:sp>
    </p:spTree>
    <p:extLst>
      <p:ext uri="{BB962C8B-B14F-4D97-AF65-F5344CB8AC3E}">
        <p14:creationId xmlns:p14="http://schemas.microsoft.com/office/powerpoint/2010/main" val="410699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C3615497-420C-1E91-901F-28117CB3FEC1}"/>
              </a:ext>
            </a:extLst>
          </p:cNvPr>
          <p:cNvSpPr>
            <a:spLocks noGrp="1"/>
          </p:cNvSpPr>
          <p:nvPr>
            <p:ph type="body" sz="quarter" idx="10"/>
          </p:nvPr>
        </p:nvSpPr>
        <p:spPr/>
        <p:txBody>
          <a:bodyPr>
            <a:normAutofit fontScale="92500" lnSpcReduction="10000"/>
          </a:bodyPr>
          <a:lstStyle/>
          <a:p>
            <a:endParaRPr lang="en-US" noProof="0" dirty="0"/>
          </a:p>
        </p:txBody>
      </p:sp>
      <p:sp>
        <p:nvSpPr>
          <p:cNvPr id="5" name="Page Number">
            <a:extLst>
              <a:ext uri="{FF2B5EF4-FFF2-40B4-BE49-F238E27FC236}">
                <a16:creationId xmlns:a16="http://schemas.microsoft.com/office/drawing/2014/main" id="{646A31C0-6BA5-9791-5D9D-7E3BA2970A74}"/>
              </a:ext>
            </a:extLst>
          </p:cNvPr>
          <p:cNvSpPr>
            <a:spLocks noGrp="1"/>
          </p:cNvSpPr>
          <p:nvPr>
            <p:ph type="sldNum" sz="quarter" idx="4"/>
          </p:nvPr>
        </p:nvSpPr>
        <p:spPr/>
        <p:txBody>
          <a:bodyPr/>
          <a:lstStyle/>
          <a:p>
            <a:fld id="{42EC8CDA-1662-F249-B76F-7FD4977C24F0}" type="slidenum">
              <a:rPr lang="en-US" noProof="0" smtClean="0"/>
              <a:pPr/>
              <a:t>18</a:t>
            </a:fld>
            <a:endParaRPr lang="en-US" noProof="0" dirty="0"/>
          </a:p>
        </p:txBody>
      </p:sp>
      <p:sp>
        <p:nvSpPr>
          <p:cNvPr id="8" name="TextBox 7">
            <a:extLst>
              <a:ext uri="{FF2B5EF4-FFF2-40B4-BE49-F238E27FC236}">
                <a16:creationId xmlns:a16="http://schemas.microsoft.com/office/drawing/2014/main" id="{371BF5FD-6035-0F40-6BE1-93B71CF3EF6C}"/>
              </a:ext>
            </a:extLst>
          </p:cNvPr>
          <p:cNvSpPr txBox="1"/>
          <p:nvPr/>
        </p:nvSpPr>
        <p:spPr>
          <a:xfrm>
            <a:off x="5145024" y="1645920"/>
            <a:ext cx="6733466" cy="4250394"/>
          </a:xfrm>
          <a:prstGeom prst="rect">
            <a:avLst/>
          </a:prstGeom>
          <a:noFill/>
        </p:spPr>
        <p:txBody>
          <a:bodyPr wrap="square" rtlCol="0">
            <a:spAutoFit/>
          </a:bodyPr>
          <a:lstStyle/>
          <a:p>
            <a:pPr marL="0" lvl="0" indent="0" defTabSz="844550">
              <a:lnSpc>
                <a:spcPct val="90000"/>
              </a:lnSpc>
              <a:spcBef>
                <a:spcPct val="0"/>
              </a:spcBef>
              <a:spcAft>
                <a:spcPct val="35000"/>
              </a:spcAft>
              <a:buNone/>
            </a:pPr>
            <a:r>
              <a:rPr lang="en-US" kern="1200" noProof="0" dirty="0">
                <a:latin typeface="Gill Sans MT" panose="020B0502020104020203" pitchFamily="34" charset="0"/>
              </a:rPr>
              <a:t>All MCS Classicare members receive an Individualized Care Plan, at least, annually or if there are major changes in the member’s health status. </a:t>
            </a:r>
          </a:p>
          <a:p>
            <a:pPr marL="0" lvl="0" indent="0" defTabSz="844550">
              <a:lnSpc>
                <a:spcPct val="90000"/>
              </a:lnSpc>
              <a:spcBef>
                <a:spcPct val="0"/>
              </a:spcBef>
              <a:spcAft>
                <a:spcPct val="35000"/>
              </a:spcAft>
              <a:buNone/>
            </a:pPr>
            <a:endParaRPr lang="en-US" sz="1600" kern="1200" noProof="0" dirty="0">
              <a:latin typeface="Gill Sans MT" panose="020B0502020104020203" pitchFamily="34" charset="0"/>
            </a:endParaRPr>
          </a:p>
          <a:p>
            <a:pPr marL="171450" lvl="1" indent="-171450" defTabSz="711200">
              <a:lnSpc>
                <a:spcPct val="90000"/>
              </a:lnSpc>
              <a:spcBef>
                <a:spcPct val="0"/>
              </a:spcBef>
              <a:spcAft>
                <a:spcPct val="15000"/>
              </a:spcAft>
              <a:buFont typeface="Wingdings" panose="05000000000000000000" pitchFamily="2" charset="2"/>
              <a:buChar char="§"/>
            </a:pPr>
            <a:r>
              <a:rPr lang="en-US" noProof="0" dirty="0">
                <a:latin typeface="Gill Sans MT" panose="020B0502020104020203" pitchFamily="34" charset="0"/>
              </a:rPr>
              <a:t>The responses from the Health Risk Assessment (HRA) are used to develop the initial Individualized </a:t>
            </a:r>
            <a:r>
              <a:rPr lang="en-US" kern="1200" noProof="0" dirty="0">
                <a:latin typeface="Gill Sans MT" panose="020B0502020104020203" pitchFamily="34" charset="0"/>
              </a:rPr>
              <a:t>Care Plan for each </a:t>
            </a:r>
            <a:r>
              <a:rPr lang="en-US" noProof="0" dirty="0">
                <a:latin typeface="Gill Sans MT" panose="020B0502020104020203" pitchFamily="34" charset="0"/>
              </a:rPr>
              <a:t>enrollee within the first 90 days of his/her enrollment</a:t>
            </a:r>
            <a:r>
              <a:rPr lang="en-US" kern="1200" noProof="0" dirty="0">
                <a:latin typeface="Gill Sans MT" panose="020B0502020104020203" pitchFamily="34" charset="0"/>
              </a:rPr>
              <a:t>. Then, annually the Health Risk Assessment is updated, and a new ICP is generated.</a:t>
            </a:r>
          </a:p>
          <a:p>
            <a:pPr marL="0" lvl="1" defTabSz="711200">
              <a:lnSpc>
                <a:spcPct val="90000"/>
              </a:lnSpc>
              <a:spcBef>
                <a:spcPct val="0"/>
              </a:spcBef>
              <a:spcAft>
                <a:spcPct val="15000"/>
              </a:spcAft>
            </a:pPr>
            <a:endParaRPr lang="en-US" kern="1200" noProof="0" dirty="0">
              <a:latin typeface="Gill Sans MT" panose="020B0502020104020203" pitchFamily="34" charset="0"/>
            </a:endParaRPr>
          </a:p>
          <a:p>
            <a:pPr marL="171450" lvl="1" indent="-171450" defTabSz="711200">
              <a:lnSpc>
                <a:spcPct val="90000"/>
              </a:lnSpc>
              <a:spcBef>
                <a:spcPct val="0"/>
              </a:spcBef>
              <a:spcAft>
                <a:spcPct val="15000"/>
              </a:spcAft>
              <a:buFont typeface="Wingdings" panose="05000000000000000000" pitchFamily="2" charset="2"/>
              <a:buChar char="§"/>
            </a:pPr>
            <a:r>
              <a:rPr lang="en-US" kern="1200" noProof="0" dirty="0">
                <a:latin typeface="Gill Sans MT" panose="020B0502020104020203" pitchFamily="34" charset="0"/>
              </a:rPr>
              <a:t>The ICP can be shared with the member and their PCP through various methods such as: postal mail, paper, or electronically.</a:t>
            </a:r>
          </a:p>
          <a:p>
            <a:pPr marL="171450" lvl="1" indent="-171450" defTabSz="711200">
              <a:lnSpc>
                <a:spcPct val="90000"/>
              </a:lnSpc>
              <a:spcBef>
                <a:spcPct val="0"/>
              </a:spcBef>
              <a:spcAft>
                <a:spcPct val="15000"/>
              </a:spcAft>
              <a:buFont typeface="Wingdings" panose="05000000000000000000" pitchFamily="2" charset="2"/>
              <a:buChar char="§"/>
            </a:pPr>
            <a:endParaRPr lang="en-US" kern="1200" noProof="0" dirty="0">
              <a:latin typeface="Gill Sans MT" panose="020B0502020104020203" pitchFamily="34" charset="0"/>
            </a:endParaRPr>
          </a:p>
          <a:p>
            <a:pPr marL="171450" lvl="1" indent="-171450" defTabSz="711200">
              <a:lnSpc>
                <a:spcPct val="90000"/>
              </a:lnSpc>
              <a:spcBef>
                <a:spcPct val="0"/>
              </a:spcBef>
              <a:spcAft>
                <a:spcPct val="15000"/>
              </a:spcAft>
              <a:buFont typeface="Wingdings" panose="05000000000000000000" pitchFamily="2" charset="2"/>
              <a:buChar char="§"/>
            </a:pPr>
            <a:r>
              <a:rPr lang="en-US" noProof="0" dirty="0">
                <a:latin typeface="Gill Sans MT" panose="020B0502020104020203" pitchFamily="34" charset="0"/>
              </a:rPr>
              <a:t>The individualized care plans for D-SNP </a:t>
            </a:r>
            <a:r>
              <a:rPr lang="en-US" kern="1200" noProof="0" dirty="0">
                <a:latin typeface="Gill Sans MT" panose="020B0502020104020203" pitchFamily="34" charset="0"/>
              </a:rPr>
              <a:t>and C-SNP </a:t>
            </a:r>
            <a:r>
              <a:rPr lang="en-US" noProof="0" dirty="0">
                <a:latin typeface="Gill Sans MT" panose="020B0502020104020203" pitchFamily="34" charset="0"/>
              </a:rPr>
              <a:t>provide the following information: problems, recommendations, </a:t>
            </a:r>
            <a:r>
              <a:rPr lang="en-US" kern="1200" noProof="0" dirty="0">
                <a:latin typeface="Gill Sans MT" panose="020B0502020104020203" pitchFamily="34" charset="0"/>
              </a:rPr>
              <a:t>interventions and </a:t>
            </a:r>
            <a:r>
              <a:rPr lang="en-US" noProof="0" dirty="0">
                <a:latin typeface="Gill Sans MT" panose="020B0502020104020203" pitchFamily="34" charset="0"/>
              </a:rPr>
              <a:t>measurables goals. </a:t>
            </a:r>
            <a:endParaRPr lang="en-US" kern="1200" noProof="0" dirty="0">
              <a:latin typeface="Gill Sans MT" panose="020B0502020104020203" pitchFamily="34" charset="0"/>
            </a:endParaRPr>
          </a:p>
        </p:txBody>
      </p:sp>
      <p:pic>
        <p:nvPicPr>
          <p:cNvPr id="11" name="Picture 10">
            <a:extLst>
              <a:ext uri="{FF2B5EF4-FFF2-40B4-BE49-F238E27FC236}">
                <a16:creationId xmlns:a16="http://schemas.microsoft.com/office/drawing/2014/main" id="{E91A3E83-F9C4-0136-43F8-22213F114E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84" y="1483719"/>
            <a:ext cx="5838599" cy="4491230"/>
          </a:xfrm>
          <a:prstGeom prst="rect">
            <a:avLst/>
          </a:prstGeom>
        </p:spPr>
      </p:pic>
      <p:cxnSp>
        <p:nvCxnSpPr>
          <p:cNvPr id="3" name="Straight Connector 2">
            <a:extLst>
              <a:ext uri="{FF2B5EF4-FFF2-40B4-BE49-F238E27FC236}">
                <a16:creationId xmlns:a16="http://schemas.microsoft.com/office/drawing/2014/main" id="{295A90C5-F5B3-EBB8-1678-E6E1693BC1EB}"/>
              </a:ext>
              <a:ext uri="{C183D7F6-B498-43B3-948B-1728B52AA6E4}">
                <adec:decorative xmlns:adec="http://schemas.microsoft.com/office/drawing/2017/decorative" val="1"/>
              </a:ext>
            </a:extLst>
          </p:cNvPr>
          <p:cNvCxnSpPr/>
          <p:nvPr/>
        </p:nvCxnSpPr>
        <p:spPr>
          <a:xfrm>
            <a:off x="193589" y="1074276"/>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79FE87B-0BEF-4BA6-351F-F5183FD5E13D}"/>
              </a:ext>
            </a:extLst>
          </p:cNvPr>
          <p:cNvSpPr txBox="1">
            <a:spLocks noGrp="1"/>
          </p:cNvSpPr>
          <p:nvPr>
            <p:ph type="title" idx="4294967295"/>
          </p:nvPr>
        </p:nvSpPr>
        <p:spPr>
          <a:xfrm>
            <a:off x="224103" y="120228"/>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Gill Sans MT" panose="020B0502020104020203" pitchFamily="34" charset="0"/>
                <a:ea typeface="+mn-ea"/>
                <a:cs typeface="Gill Sans" panose="020B0502020104020203"/>
              </a:rPr>
              <a:t>Individualized Care Plans (ICP)</a:t>
            </a:r>
          </a:p>
        </p:txBody>
      </p:sp>
    </p:spTree>
    <p:extLst>
      <p:ext uri="{BB962C8B-B14F-4D97-AF65-F5344CB8AC3E}">
        <p14:creationId xmlns:p14="http://schemas.microsoft.com/office/powerpoint/2010/main" val="388132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E67525ED-E157-0050-2805-E2586D6175BE}"/>
              </a:ext>
            </a:extLst>
          </p:cNvPr>
          <p:cNvSpPr>
            <a:spLocks noGrp="1"/>
          </p:cNvSpPr>
          <p:nvPr>
            <p:ph type="body" sz="quarter" idx="10"/>
          </p:nvPr>
        </p:nvSpPr>
        <p:spPr/>
        <p:txBody>
          <a:bodyPr>
            <a:normAutofit fontScale="92500" lnSpcReduction="10000"/>
          </a:bodyPr>
          <a:lstStyle/>
          <a:p>
            <a:endParaRPr lang="en-US" noProof="0" dirty="0"/>
          </a:p>
        </p:txBody>
      </p:sp>
      <p:sp>
        <p:nvSpPr>
          <p:cNvPr id="7" name="Page Number">
            <a:extLst>
              <a:ext uri="{FF2B5EF4-FFF2-40B4-BE49-F238E27FC236}">
                <a16:creationId xmlns:a16="http://schemas.microsoft.com/office/drawing/2014/main" id="{269B4E75-C525-3197-268F-87C30AEAE440}"/>
              </a:ext>
            </a:extLst>
          </p:cNvPr>
          <p:cNvSpPr>
            <a:spLocks noGrp="1"/>
          </p:cNvSpPr>
          <p:nvPr>
            <p:ph type="sldNum" sz="quarter" idx="4"/>
          </p:nvPr>
        </p:nvSpPr>
        <p:spPr/>
        <p:txBody>
          <a:bodyPr/>
          <a:lstStyle/>
          <a:p>
            <a:fld id="{42EC8CDA-1662-F249-B76F-7FD4977C24F0}" type="slidenum">
              <a:rPr lang="en-US" noProof="0" smtClean="0"/>
              <a:pPr/>
              <a:t>19</a:t>
            </a:fld>
            <a:endParaRPr lang="en-US" noProof="0" dirty="0"/>
          </a:p>
        </p:txBody>
      </p:sp>
      <p:sp>
        <p:nvSpPr>
          <p:cNvPr id="5" name="TextBox 4">
            <a:extLst>
              <a:ext uri="{FF2B5EF4-FFF2-40B4-BE49-F238E27FC236}">
                <a16:creationId xmlns:a16="http://schemas.microsoft.com/office/drawing/2014/main" id="{766AE290-8F13-39A8-887D-AE7F0E2F5EF3}"/>
              </a:ext>
            </a:extLst>
          </p:cNvPr>
          <p:cNvSpPr txBox="1"/>
          <p:nvPr/>
        </p:nvSpPr>
        <p:spPr>
          <a:xfrm>
            <a:off x="602231" y="1424588"/>
            <a:ext cx="10987535" cy="4413901"/>
          </a:xfrm>
          <a:prstGeom prst="rect">
            <a:avLst/>
          </a:prstGeom>
          <a:noFill/>
        </p:spPr>
        <p:txBody>
          <a:bodyPr wrap="square">
            <a:spAutoFit/>
          </a:bodyPr>
          <a:lstStyle/>
          <a:p>
            <a:pPr marL="0" marR="0" algn="just">
              <a:lnSpc>
                <a:spcPct val="107000"/>
              </a:lnSpc>
              <a:spcBef>
                <a:spcPts val="0"/>
              </a:spcBef>
              <a:spcAft>
                <a:spcPts val="0"/>
              </a:spcAft>
            </a:pPr>
            <a:r>
              <a:rPr lang="en-US" sz="2400" noProof="0"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ICPs provide a structure to organize health goals and to document results. These include, but are not limited to, the following essential components:</a:t>
            </a:r>
          </a:p>
          <a:p>
            <a:pPr marL="0" marR="0" algn="just">
              <a:lnSpc>
                <a:spcPct val="107000"/>
              </a:lnSpc>
              <a:spcBef>
                <a:spcPts val="0"/>
              </a:spcBef>
              <a:spcAft>
                <a:spcPts val="0"/>
              </a:spcAft>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Calibri" panose="020F0502020204030204" pitchFamily="34" charset="0"/>
              <a:buChar char="•"/>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The member’s self-management goals and objectives.</a:t>
            </a:r>
          </a:p>
          <a:p>
            <a:pPr marL="342900" marR="0" lvl="0" indent="-342900" algn="just">
              <a:lnSpc>
                <a:spcPct val="107000"/>
              </a:lnSpc>
              <a:spcBef>
                <a:spcPts val="0"/>
              </a:spcBef>
              <a:spcAft>
                <a:spcPts val="0"/>
              </a:spcAft>
              <a:buFont typeface="Calibri" panose="020F0502020204030204" pitchFamily="34" charset="0"/>
              <a:buChar char="•"/>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The </a:t>
            </a:r>
            <a:r>
              <a:rPr lang="en-US" sz="2400" noProof="0" dirty="0">
                <a:latin typeface="Gill Sans MT" panose="020B0502020104020203" pitchFamily="34" charset="0"/>
                <a:ea typeface="Calibri" panose="020F0502020204030204" pitchFamily="34" charset="0"/>
                <a:cs typeface="Times New Roman" panose="02020603050405020304" pitchFamily="18" charset="0"/>
              </a:rPr>
              <a:t>member</a:t>
            </a: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’s personal healthcare preferences.</a:t>
            </a:r>
          </a:p>
          <a:p>
            <a:pPr marL="342900" marR="0" lvl="0" indent="-342900" algn="just">
              <a:lnSpc>
                <a:spcPct val="107000"/>
              </a:lnSpc>
              <a:spcBef>
                <a:spcPts val="0"/>
              </a:spcBef>
              <a:spcAft>
                <a:spcPts val="0"/>
              </a:spcAft>
              <a:buFont typeface="Calibri" panose="020F0502020204030204" pitchFamily="34" charset="0"/>
              <a:buChar char="•"/>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A description of the recommended services tailored to the member’s needs.</a:t>
            </a:r>
          </a:p>
          <a:p>
            <a:pPr marL="342900" marR="0" lvl="0" indent="-342900" algn="just">
              <a:lnSpc>
                <a:spcPct val="107000"/>
              </a:lnSpc>
              <a:spcBef>
                <a:spcPts val="0"/>
              </a:spcBef>
              <a:spcAft>
                <a:spcPts val="0"/>
              </a:spcAft>
              <a:buFont typeface="Calibri" panose="020F0502020204030204" pitchFamily="34" charset="0"/>
              <a:buChar char="•"/>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Goals status (met or not met). </a:t>
            </a:r>
          </a:p>
          <a:p>
            <a:pPr marL="742950" marR="0" lvl="1" indent="-285750" algn="just">
              <a:lnSpc>
                <a:spcPct val="107000"/>
              </a:lnSpc>
              <a:spcBef>
                <a:spcPts val="0"/>
              </a:spcBef>
              <a:spcAft>
                <a:spcPts val="0"/>
              </a:spcAft>
              <a:buFont typeface="Courier New" panose="02070309020205020404" pitchFamily="49" charset="0"/>
              <a:buChar char="o"/>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If the member’s goals are not met, the ICT will reevaluate the current ICP and determine appropriate alternative actions. </a:t>
            </a:r>
          </a:p>
          <a:p>
            <a:pPr marL="1143000" marR="0" algn="just">
              <a:lnSpc>
                <a:spcPct val="107000"/>
              </a:lnSpc>
              <a:spcBef>
                <a:spcPts val="0"/>
              </a:spcBef>
              <a:spcAft>
                <a:spcPts val="0"/>
              </a:spcAft>
            </a:pPr>
            <a:r>
              <a:rPr lang="en-US" sz="2400" noProof="0" dirty="0">
                <a:effectLst/>
                <a:latin typeface="Gill Sans MT" panose="020B0502020104020203" pitchFamily="34" charset="0"/>
                <a:ea typeface="Calibri" panose="020F0502020204030204" pitchFamily="34" charset="0"/>
                <a:cs typeface="Times New Roman" panose="02020603050405020304" pitchFamily="18" charset="0"/>
              </a:rPr>
              <a:t> </a:t>
            </a:r>
          </a:p>
        </p:txBody>
      </p:sp>
      <p:cxnSp>
        <p:nvCxnSpPr>
          <p:cNvPr id="6" name="Straight Connector 5">
            <a:extLst>
              <a:ext uri="{FF2B5EF4-FFF2-40B4-BE49-F238E27FC236}">
                <a16:creationId xmlns:a16="http://schemas.microsoft.com/office/drawing/2014/main" id="{E115401D-BBFF-B58C-3F75-C91D5F832652}"/>
              </a:ext>
              <a:ext uri="{C183D7F6-B498-43B3-948B-1728B52AA6E4}">
                <adec:decorative xmlns:adec="http://schemas.microsoft.com/office/drawing/2017/decorative" val="1"/>
              </a:ext>
            </a:extLst>
          </p:cNvPr>
          <p:cNvCxnSpPr/>
          <p:nvPr/>
        </p:nvCxnSpPr>
        <p:spPr>
          <a:xfrm>
            <a:off x="201112" y="1099889"/>
            <a:ext cx="11789775" cy="0"/>
          </a:xfrm>
          <a:prstGeom prst="line">
            <a:avLst/>
          </a:prstGeom>
          <a:noFill/>
          <a:ln w="9525" cap="flat" cmpd="sng" algn="ctr">
            <a:solidFill>
              <a:sysClr val="window" lastClr="FFFFFF">
                <a:lumMod val="85000"/>
              </a:sysClr>
            </a:solidFill>
            <a:prstDash val="solid"/>
            <a:miter lim="800000"/>
          </a:ln>
          <a:effectLst/>
        </p:spPr>
      </p:cxnSp>
      <p:sp>
        <p:nvSpPr>
          <p:cNvPr id="3" name="Title 1">
            <a:extLst>
              <a:ext uri="{FF2B5EF4-FFF2-40B4-BE49-F238E27FC236}">
                <a16:creationId xmlns:a16="http://schemas.microsoft.com/office/drawing/2014/main" id="{8C4B98C4-9101-C51E-B01D-36DA9902DE96}"/>
              </a:ext>
            </a:extLst>
          </p:cNvPr>
          <p:cNvSpPr txBox="1">
            <a:spLocks noGrp="1"/>
          </p:cNvSpPr>
          <p:nvPr>
            <p:ph type="title" idx="4294967295"/>
          </p:nvPr>
        </p:nvSpPr>
        <p:spPr>
          <a:xfrm>
            <a:off x="193587" y="145863"/>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92D050"/>
                </a:solidFill>
                <a:effectLst/>
                <a:uLnTx/>
                <a:uFillTx/>
                <a:latin typeface="Gill Sans MT" panose="020B0502020104020203" pitchFamily="34" charset="0"/>
                <a:ea typeface="+mn-ea"/>
                <a:cs typeface="+mn-cs"/>
              </a:rPr>
              <a:t>Individualized Care Plan (ICP)</a:t>
            </a:r>
            <a:endPar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37073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7C774A32-BD94-24AB-2D12-55117C524AAB}"/>
              </a:ext>
            </a:extLst>
          </p:cNvPr>
          <p:cNvSpPr>
            <a:spLocks noGrp="1"/>
          </p:cNvSpPr>
          <p:nvPr>
            <p:ph type="body" sz="quarter" idx="10"/>
          </p:nvPr>
        </p:nvSpPr>
        <p:spPr/>
        <p:txBody>
          <a:bodyPr>
            <a:normAutofit fontScale="92500" lnSpcReduction="10000"/>
          </a:bodyPr>
          <a:lstStyle/>
          <a:p>
            <a:endParaRPr lang="en-US" noProof="0" dirty="0"/>
          </a:p>
        </p:txBody>
      </p:sp>
      <p:sp>
        <p:nvSpPr>
          <p:cNvPr id="11" name="Page Number">
            <a:extLst>
              <a:ext uri="{FF2B5EF4-FFF2-40B4-BE49-F238E27FC236}">
                <a16:creationId xmlns:a16="http://schemas.microsoft.com/office/drawing/2014/main" id="{B3F16668-CAD6-CFFA-E5EC-B500BEA0E7B9}"/>
              </a:ext>
            </a:extLst>
          </p:cNvPr>
          <p:cNvSpPr>
            <a:spLocks noGrp="1"/>
          </p:cNvSpPr>
          <p:nvPr>
            <p:ph type="sldNum" sz="quarter" idx="4"/>
          </p:nvPr>
        </p:nvSpPr>
        <p:spPr/>
        <p:txBody>
          <a:bodyPr/>
          <a:lstStyle/>
          <a:p>
            <a:fld id="{42EC8CDA-1662-F249-B76F-7FD4977C24F0}" type="slidenum">
              <a:rPr lang="en-US" noProof="0" smtClean="0"/>
              <a:pPr/>
              <a:t>2</a:t>
            </a:fld>
            <a:endParaRPr lang="en-US" noProof="0" dirty="0"/>
          </a:p>
        </p:txBody>
      </p:sp>
      <p:pic>
        <p:nvPicPr>
          <p:cNvPr id="7" name="Picture 6">
            <a:extLst>
              <a:ext uri="{FF2B5EF4-FFF2-40B4-BE49-F238E27FC236}">
                <a16:creationId xmlns:a16="http://schemas.microsoft.com/office/drawing/2014/main" id="{591568E1-0786-0BE0-CF63-5F17E6619D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9063" y="1633163"/>
            <a:ext cx="5395428" cy="3999323"/>
          </a:xfrm>
          <a:prstGeom prst="rect">
            <a:avLst/>
          </a:prstGeom>
        </p:spPr>
      </p:pic>
      <p:grpSp>
        <p:nvGrpSpPr>
          <p:cNvPr id="8" name="Group 7">
            <a:extLst>
              <a:ext uri="{FF2B5EF4-FFF2-40B4-BE49-F238E27FC236}">
                <a16:creationId xmlns:a16="http://schemas.microsoft.com/office/drawing/2014/main" id="{D4BCA30D-9C15-3930-DCE9-DF4A7FD92CDB}"/>
              </a:ext>
              <a:ext uri="{C183D7F6-B498-43B3-948B-1728B52AA6E4}">
                <adec:decorative xmlns:adec="http://schemas.microsoft.com/office/drawing/2017/decorative" val="1"/>
              </a:ext>
            </a:extLst>
          </p:cNvPr>
          <p:cNvGrpSpPr/>
          <p:nvPr/>
        </p:nvGrpSpPr>
        <p:grpSpPr>
          <a:xfrm>
            <a:off x="433116" y="1307916"/>
            <a:ext cx="5331955" cy="4804159"/>
            <a:chOff x="268743" y="1260243"/>
            <a:chExt cx="5331955" cy="4804159"/>
          </a:xfrm>
        </p:grpSpPr>
        <p:sp>
          <p:nvSpPr>
            <p:cNvPr id="9" name="Rectangle 8">
              <a:extLst>
                <a:ext uri="{FF2B5EF4-FFF2-40B4-BE49-F238E27FC236}">
                  <a16:creationId xmlns:a16="http://schemas.microsoft.com/office/drawing/2014/main" id="{03600D99-FCE1-E309-27FD-85C3951EDE85}"/>
                </a:ext>
              </a:extLst>
            </p:cNvPr>
            <p:cNvSpPr/>
            <p:nvPr/>
          </p:nvSpPr>
          <p:spPr>
            <a:xfrm>
              <a:off x="268743" y="1260243"/>
              <a:ext cx="5331955" cy="4804159"/>
            </a:xfrm>
            <a:prstGeom prst="rect">
              <a:avLst/>
            </a:prstGeom>
            <a:solidFill>
              <a:srgbClr val="C6E5CE"/>
            </a:solidFill>
            <a:ln>
              <a:solidFill>
                <a:srgbClr val="C6E5CE"/>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9C5018C-F7D6-8A98-F085-A8BD056D2810}"/>
                </a:ext>
                <a:ext uri="{C183D7F6-B498-43B3-948B-1728B52AA6E4}">
                  <adec:decorative xmlns:adec="http://schemas.microsoft.com/office/drawing/2017/decorative" val="0"/>
                </a:ext>
              </a:extLst>
            </p:cNvPr>
            <p:cNvSpPr/>
            <p:nvPr/>
          </p:nvSpPr>
          <p:spPr>
            <a:xfrm>
              <a:off x="436809" y="1406741"/>
              <a:ext cx="4995821" cy="4448703"/>
            </a:xfrm>
            <a:prstGeom prst="rect">
              <a:avLst/>
            </a:prstGeom>
          </p:spPr>
          <p:style>
            <a:lnRef idx="2">
              <a:schemeClr val="accent6"/>
            </a:lnRef>
            <a:fillRef idx="1">
              <a:schemeClr val="lt1"/>
            </a:fillRef>
            <a:effectRef idx="0">
              <a:schemeClr val="accent6"/>
            </a:effectRef>
            <a:fontRef idx="minor">
              <a:schemeClr val="dk1"/>
            </a:fontRef>
          </p:style>
          <p:txBody>
            <a:bodyPr/>
            <a:lstStyle/>
            <a:p>
              <a:pPr lvl="0">
                <a:buFont typeface="Wingdings" panose="05000000000000000000" pitchFamily="2" charset="2"/>
                <a:buNone/>
              </a:pPr>
              <a:r>
                <a:rPr lang="en-US" b="1" noProof="0" dirty="0">
                  <a:latin typeface="Gill Sans MT" panose="020B0502020104020203" pitchFamily="34" charset="0"/>
                </a:rPr>
                <a:t>At the end of the training, you will be able to:</a:t>
              </a:r>
            </a:p>
            <a:p>
              <a:pPr lvl="0">
                <a:buFont typeface="Wingdings" panose="05000000000000000000" pitchFamily="2" charset="2"/>
                <a:buNone/>
              </a:pPr>
              <a:endParaRPr lang="en-US" noProof="0" dirty="0">
                <a:latin typeface="Gill Sans MT" panose="020B0502020104020203" pitchFamily="34" charset="0"/>
              </a:endParaRPr>
            </a:p>
            <a:p>
              <a:pPr lvl="0">
                <a:buFont typeface="Wingdings" panose="05000000000000000000" pitchFamily="2" charset="2"/>
                <a:buChar char="v"/>
              </a:pPr>
              <a:r>
                <a:rPr lang="en-US" noProof="0" dirty="0">
                  <a:latin typeface="Gill Sans MT" panose="020B0502020104020203" pitchFamily="34" charset="0"/>
                </a:rPr>
                <a:t>Identify the four (4) Model of Care elements.</a:t>
              </a:r>
            </a:p>
            <a:p>
              <a:pPr lvl="0">
                <a:buFont typeface="Wingdings" panose="05000000000000000000" pitchFamily="2" charset="2"/>
                <a:buChar char="v"/>
              </a:pPr>
              <a:endParaRPr lang="en-US" noProof="0" dirty="0">
                <a:latin typeface="Gill Sans MT" panose="020B0502020104020203" pitchFamily="34" charset="0"/>
              </a:endParaRPr>
            </a:p>
            <a:p>
              <a:pPr marL="227013" lvl="0" indent="-227013">
                <a:buFont typeface="Wingdings" panose="05000000000000000000" pitchFamily="2" charset="2"/>
                <a:buChar char="v"/>
              </a:pPr>
              <a:r>
                <a:rPr lang="en-US" noProof="0" dirty="0">
                  <a:latin typeface="Gill Sans MT" panose="020B0502020104020203" pitchFamily="34" charset="0"/>
                </a:rPr>
                <a:t>Describe the Model of Care that MCS Classicare offers to its dual eligible members with special needs (D-SNP) or members with chronic conditions   (C-SNP).</a:t>
              </a:r>
            </a:p>
            <a:p>
              <a:pPr lvl="0">
                <a:buFont typeface="Wingdings" panose="05000000000000000000" pitchFamily="2" charset="2"/>
                <a:buChar char="v"/>
              </a:pPr>
              <a:endParaRPr lang="en-US" noProof="0" dirty="0">
                <a:latin typeface="Gill Sans MT" panose="020B0502020104020203" pitchFamily="34" charset="0"/>
              </a:endParaRPr>
            </a:p>
            <a:p>
              <a:pPr marL="227013" lvl="0" indent="-227013">
                <a:buFont typeface="Wingdings" panose="05000000000000000000" pitchFamily="2" charset="2"/>
                <a:buChar char="v"/>
              </a:pPr>
              <a:r>
                <a:rPr lang="en-US" noProof="0" dirty="0">
                  <a:latin typeface="Gill Sans MT" panose="020B0502020104020203" pitchFamily="34" charset="0"/>
                </a:rPr>
                <a:t>Define the Interdisciplinary Care Teams for the  D-SNP and C-SNP population.</a:t>
              </a:r>
            </a:p>
            <a:p>
              <a:pPr lvl="0">
                <a:buFont typeface="Wingdings" panose="05000000000000000000" pitchFamily="2" charset="2"/>
                <a:buChar char="v"/>
              </a:pPr>
              <a:endParaRPr lang="en-US" noProof="0" dirty="0">
                <a:latin typeface="Gill Sans MT" panose="020B0502020104020203" pitchFamily="34" charset="0"/>
              </a:endParaRPr>
            </a:p>
            <a:p>
              <a:pPr lvl="0" indent="227013">
                <a:buFont typeface="Wingdings" panose="05000000000000000000" pitchFamily="2" charset="2"/>
                <a:buChar char="v"/>
              </a:pPr>
              <a:r>
                <a:rPr lang="en-US" noProof="0" dirty="0">
                  <a:latin typeface="Gill Sans MT" panose="020B0502020104020203" pitchFamily="34" charset="0"/>
                </a:rPr>
                <a:t>Explain the integrated role of employees and   </a:t>
              </a:r>
            </a:p>
            <a:p>
              <a:pPr lvl="0"/>
              <a:r>
                <a:rPr lang="en-US" noProof="0" dirty="0">
                  <a:latin typeface="Gill Sans MT" panose="020B0502020104020203" pitchFamily="34" charset="0"/>
                </a:rPr>
                <a:t>   providers in the Model of Care of </a:t>
              </a:r>
              <a:br>
                <a:rPr lang="en-US" noProof="0" dirty="0">
                  <a:latin typeface="Gill Sans MT" panose="020B0502020104020203" pitchFamily="34" charset="0"/>
                </a:rPr>
              </a:br>
              <a:r>
                <a:rPr lang="en-US" noProof="0" dirty="0">
                  <a:latin typeface="Gill Sans MT" panose="020B0502020104020203" pitchFamily="34" charset="0"/>
                </a:rPr>
                <a:t>   MCS Classicare.</a:t>
              </a:r>
            </a:p>
          </p:txBody>
        </p:sp>
      </p:grpSp>
      <p:cxnSp>
        <p:nvCxnSpPr>
          <p:cNvPr id="5" name="Straight Connector 4">
            <a:extLst>
              <a:ext uri="{FF2B5EF4-FFF2-40B4-BE49-F238E27FC236}">
                <a16:creationId xmlns:a16="http://schemas.microsoft.com/office/drawing/2014/main" id="{7992BD2F-C7FF-96E4-978E-1DF9128F7681}"/>
              </a:ext>
              <a:ext uri="{C183D7F6-B498-43B3-948B-1728B52AA6E4}">
                <adec:decorative xmlns:adec="http://schemas.microsoft.com/office/drawing/2017/decorative" val="1"/>
              </a:ext>
            </a:extLst>
          </p:cNvPr>
          <p:cNvCxnSpPr/>
          <p:nvPr/>
        </p:nvCxnSpPr>
        <p:spPr>
          <a:xfrm>
            <a:off x="201112" y="922862"/>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43809B31-53EF-BE6A-19C2-7B7F121B19A2}"/>
              </a:ext>
            </a:extLst>
          </p:cNvPr>
          <p:cNvSpPr txBox="1">
            <a:spLocks noGrp="1"/>
          </p:cNvSpPr>
          <p:nvPr>
            <p:ph type="title" idx="4294967295"/>
          </p:nvPr>
        </p:nvSpPr>
        <p:spPr>
          <a:xfrm>
            <a:off x="125103" y="341544"/>
            <a:ext cx="10515600" cy="6516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Objectives</a:t>
            </a:r>
            <a:endParaRPr kumimoji="0" lang="en-US" sz="3200" b="0" i="0" u="none" strike="noStrike" kern="1200" cap="none" spc="0" normalizeH="0" baseline="0" noProof="0" dirty="0">
              <a:ln>
                <a:noFill/>
              </a:ln>
              <a:solidFill>
                <a:srgbClr val="00A160"/>
              </a:solidFill>
              <a:effectLst/>
              <a:uLnTx/>
              <a:uFillTx/>
              <a:latin typeface="+mj-lt"/>
              <a:ea typeface="+mj-ea"/>
              <a:cs typeface="+mj-cs"/>
            </a:endParaRPr>
          </a:p>
        </p:txBody>
      </p:sp>
    </p:spTree>
    <p:extLst>
      <p:ext uri="{BB962C8B-B14F-4D97-AF65-F5344CB8AC3E}">
        <p14:creationId xmlns:p14="http://schemas.microsoft.com/office/powerpoint/2010/main" val="358884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BA0C4623-5D9E-CF22-5F2A-721E3AFBF296}"/>
              </a:ext>
            </a:extLst>
          </p:cNvPr>
          <p:cNvSpPr>
            <a:spLocks noGrp="1"/>
          </p:cNvSpPr>
          <p:nvPr>
            <p:ph type="body" sz="quarter" idx="10"/>
          </p:nvPr>
        </p:nvSpPr>
        <p:spPr/>
        <p:txBody>
          <a:bodyPr>
            <a:normAutofit fontScale="92500" lnSpcReduction="10000"/>
          </a:bodyPr>
          <a:lstStyle/>
          <a:p>
            <a:endParaRPr lang="en-US" noProof="0" dirty="0"/>
          </a:p>
        </p:txBody>
      </p:sp>
      <p:sp>
        <p:nvSpPr>
          <p:cNvPr id="9" name="Page Number">
            <a:extLst>
              <a:ext uri="{FF2B5EF4-FFF2-40B4-BE49-F238E27FC236}">
                <a16:creationId xmlns:a16="http://schemas.microsoft.com/office/drawing/2014/main" id="{81755DC9-EE12-85EA-FC0D-2607D1AB5BA6}"/>
              </a:ext>
            </a:extLst>
          </p:cNvPr>
          <p:cNvSpPr>
            <a:spLocks noGrp="1"/>
          </p:cNvSpPr>
          <p:nvPr>
            <p:ph type="sldNum" sz="quarter" idx="4"/>
          </p:nvPr>
        </p:nvSpPr>
        <p:spPr/>
        <p:txBody>
          <a:bodyPr/>
          <a:lstStyle/>
          <a:p>
            <a:fld id="{42EC8CDA-1662-F249-B76F-7FD4977C24F0}" type="slidenum">
              <a:rPr lang="en-US" noProof="0" smtClean="0"/>
              <a:pPr/>
              <a:t>20</a:t>
            </a:fld>
            <a:endParaRPr lang="en-US" noProof="0" dirty="0"/>
          </a:p>
        </p:txBody>
      </p:sp>
      <p:pic>
        <p:nvPicPr>
          <p:cNvPr id="2" name="Picture 1">
            <a:extLst>
              <a:ext uri="{FF2B5EF4-FFF2-40B4-BE49-F238E27FC236}">
                <a16:creationId xmlns:a16="http://schemas.microsoft.com/office/drawing/2014/main" id="{055B0C31-1562-C669-D312-F0410CCD6CA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74217" y="4329345"/>
            <a:ext cx="2765394" cy="1684609"/>
          </a:xfrm>
          <a:prstGeom prst="rect">
            <a:avLst/>
          </a:prstGeom>
        </p:spPr>
      </p:pic>
      <p:pic>
        <p:nvPicPr>
          <p:cNvPr id="3" name="Picture 2">
            <a:extLst>
              <a:ext uri="{FF2B5EF4-FFF2-40B4-BE49-F238E27FC236}">
                <a16:creationId xmlns:a16="http://schemas.microsoft.com/office/drawing/2014/main" id="{8299EA91-CCB0-66C2-1462-D9BE35DEFA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30047" y="4323985"/>
            <a:ext cx="2765396" cy="1684609"/>
          </a:xfrm>
          <a:prstGeom prst="rect">
            <a:avLst/>
          </a:prstGeom>
        </p:spPr>
      </p:pic>
      <p:pic>
        <p:nvPicPr>
          <p:cNvPr id="6" name="Picture 5">
            <a:extLst>
              <a:ext uri="{FF2B5EF4-FFF2-40B4-BE49-F238E27FC236}">
                <a16:creationId xmlns:a16="http://schemas.microsoft.com/office/drawing/2014/main" id="{9AA9A2C6-544C-219F-DD0C-7A21C7A5EA1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739108" y="4932400"/>
            <a:ext cx="2438925" cy="1485732"/>
          </a:xfrm>
          <a:prstGeom prst="rect">
            <a:avLst/>
          </a:prstGeom>
        </p:spPr>
      </p:pic>
      <p:graphicFrame>
        <p:nvGraphicFramePr>
          <p:cNvPr id="12" name="Diagram 11">
            <a:extLst>
              <a:ext uri="{FF2B5EF4-FFF2-40B4-BE49-F238E27FC236}">
                <a16:creationId xmlns:a16="http://schemas.microsoft.com/office/drawing/2014/main" id="{1C632783-7D0F-4FD5-F81B-0FC841511A9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791110"/>
              </p:ext>
            </p:extLst>
          </p:nvPr>
        </p:nvGraphicFramePr>
        <p:xfrm>
          <a:off x="2342298" y="2495154"/>
          <a:ext cx="7934327" cy="1745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Content Placeholder 2">
            <a:extLst>
              <a:ext uri="{FF2B5EF4-FFF2-40B4-BE49-F238E27FC236}">
                <a16:creationId xmlns:a16="http://schemas.microsoft.com/office/drawing/2014/main" id="{A84FE5D0-9DCA-D005-2370-6FD26F714F05}"/>
              </a:ext>
            </a:extLst>
          </p:cNvPr>
          <p:cNvSpPr txBox="1">
            <a:spLocks/>
          </p:cNvSpPr>
          <p:nvPr/>
        </p:nvSpPr>
        <p:spPr>
          <a:xfrm>
            <a:off x="193589" y="1156159"/>
            <a:ext cx="11789774" cy="123822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noProof="0" dirty="0">
                <a:latin typeface="Gill Sans MT" panose="020B0502020104020203" pitchFamily="34" charset="0"/>
              </a:rPr>
              <a:t>It is identified as the movement of the member from one health care setting to another, in which the member</a:t>
            </a:r>
            <a:r>
              <a:rPr lang="en-US" sz="2000" noProof="0" dirty="0">
                <a:solidFill>
                  <a:srgbClr val="FF0000"/>
                </a:solidFill>
                <a:latin typeface="Gill Sans MT" panose="020B0502020104020203" pitchFamily="34" charset="0"/>
              </a:rPr>
              <a:t> </a:t>
            </a:r>
            <a:r>
              <a:rPr lang="en-US" sz="2000" noProof="0" dirty="0">
                <a:latin typeface="Gill Sans MT" panose="020B0502020104020203" pitchFamily="34" charset="0"/>
              </a:rPr>
              <a:t>receives appropriate health care and services due to a change in health status. In either scenario, each designated provider has ongoing responsibility for the member’s medical care.</a:t>
            </a:r>
          </a:p>
        </p:txBody>
      </p:sp>
      <p:cxnSp>
        <p:nvCxnSpPr>
          <p:cNvPr id="7" name="Straight Connector 6">
            <a:extLst>
              <a:ext uri="{FF2B5EF4-FFF2-40B4-BE49-F238E27FC236}">
                <a16:creationId xmlns:a16="http://schemas.microsoft.com/office/drawing/2014/main" id="{D076ED7B-A27C-540A-7783-E4B3D82A1FC9}"/>
              </a:ext>
              <a:ext uri="{C183D7F6-B498-43B3-948B-1728B52AA6E4}">
                <adec:decorative xmlns:adec="http://schemas.microsoft.com/office/drawing/2017/decorative" val="1"/>
              </a:ext>
            </a:extLst>
          </p:cNvPr>
          <p:cNvCxnSpPr/>
          <p:nvPr/>
        </p:nvCxnSpPr>
        <p:spPr>
          <a:xfrm>
            <a:off x="193589" y="1012284"/>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A72F4DA-D7C1-10FF-B88B-9F5492C1B1C4}"/>
              </a:ext>
            </a:extLst>
          </p:cNvPr>
          <p:cNvSpPr txBox="1">
            <a:spLocks noGrp="1"/>
          </p:cNvSpPr>
          <p:nvPr>
            <p:ph type="title" idx="4294967295"/>
          </p:nvPr>
        </p:nvSpPr>
        <p:spPr>
          <a:xfrm>
            <a:off x="193589" y="114610"/>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A4CD39"/>
                </a:solidFill>
                <a:effectLst/>
                <a:uLnTx/>
                <a:uFillTx/>
                <a:latin typeface="Gill Sans MT" panose="020B0502020104020203" pitchFamily="34" charset="0"/>
                <a:ea typeface="+mn-ea"/>
                <a:cs typeface="+mn-cs"/>
              </a:rPr>
              <a:t>Care Transition</a:t>
            </a:r>
            <a:endPar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85753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ABC410C8-06BF-4B86-A80D-436C81F05A41}"/>
              </a:ext>
            </a:extLst>
          </p:cNvPr>
          <p:cNvSpPr>
            <a:spLocks noGrp="1"/>
          </p:cNvSpPr>
          <p:nvPr>
            <p:ph type="body" sz="quarter" idx="10"/>
          </p:nvPr>
        </p:nvSpPr>
        <p:spPr/>
        <p:txBody>
          <a:bodyPr>
            <a:normAutofit fontScale="92500" lnSpcReduction="10000"/>
          </a:bodyPr>
          <a:lstStyle/>
          <a:p>
            <a:endParaRPr lang="en-US" noProof="0" dirty="0"/>
          </a:p>
        </p:txBody>
      </p:sp>
      <p:sp>
        <p:nvSpPr>
          <p:cNvPr id="7" name="Page Number">
            <a:extLst>
              <a:ext uri="{FF2B5EF4-FFF2-40B4-BE49-F238E27FC236}">
                <a16:creationId xmlns:a16="http://schemas.microsoft.com/office/drawing/2014/main" id="{CFD5E8FD-E8C4-B6DC-964F-2091233B9CAC}"/>
              </a:ext>
            </a:extLst>
          </p:cNvPr>
          <p:cNvSpPr>
            <a:spLocks noGrp="1"/>
          </p:cNvSpPr>
          <p:nvPr>
            <p:ph type="sldNum" sz="quarter" idx="4"/>
          </p:nvPr>
        </p:nvSpPr>
        <p:spPr/>
        <p:txBody>
          <a:bodyPr/>
          <a:lstStyle/>
          <a:p>
            <a:fld id="{42EC8CDA-1662-F249-B76F-7FD4977C24F0}" type="slidenum">
              <a:rPr lang="en-US" noProof="0" smtClean="0"/>
              <a:pPr/>
              <a:t>21</a:t>
            </a:fld>
            <a:endParaRPr lang="en-US" noProof="0" dirty="0"/>
          </a:p>
        </p:txBody>
      </p:sp>
      <p:sp>
        <p:nvSpPr>
          <p:cNvPr id="5" name="Content Placeholder 2">
            <a:extLst>
              <a:ext uri="{FF2B5EF4-FFF2-40B4-BE49-F238E27FC236}">
                <a16:creationId xmlns:a16="http://schemas.microsoft.com/office/drawing/2014/main" id="{912CC753-4402-8D52-4710-9C149933172F}"/>
              </a:ext>
            </a:extLst>
          </p:cNvPr>
          <p:cNvSpPr txBox="1">
            <a:spLocks/>
          </p:cNvSpPr>
          <p:nvPr/>
        </p:nvSpPr>
        <p:spPr>
          <a:xfrm>
            <a:off x="193588" y="1306657"/>
            <a:ext cx="11757779" cy="513185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MCS Classicare integrates the member, the caregiver and the primary care physician (or regular physician) in the transition process that occurs before, during and after the change from one level of care to another</a:t>
            </a:r>
            <a:r>
              <a:rPr lang="en-US" sz="2000" noProof="0" dirty="0">
                <a:solidFill>
                  <a:prstClr val="black"/>
                </a:solidFill>
                <a:latin typeface="Gill Sans MT" panose="020B0502020104020203"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400" noProof="0" dirty="0">
              <a:latin typeface="Gill Sans MT" panose="020B0502020104020203" pitchFamily="34" charset="0"/>
            </a:endParaRPr>
          </a:p>
          <a:p>
            <a:pPr marL="0" indent="0" algn="just">
              <a:buNone/>
            </a:pPr>
            <a:r>
              <a:rPr lang="en-US" sz="2000" noProof="0" dirty="0">
                <a:latin typeface="Gill Sans MT" panose="020B0502020104020203" pitchFamily="34" charset="0"/>
              </a:rPr>
              <a:t>Care coordination ensures that the members who experience a transition are connected to the appropriate provider based on the unique circumstances of the member. </a:t>
            </a:r>
          </a:p>
          <a:p>
            <a:pPr marL="0" lvl="0" indent="0">
              <a:spcBef>
                <a:spcPts val="0"/>
              </a:spcBef>
              <a:spcAft>
                <a:spcPts val="0"/>
              </a:spcAft>
              <a:buNone/>
            </a:pPr>
            <a:endParaRPr lang="en-US" sz="1400" noProof="0" dirty="0">
              <a:latin typeface="Gill Sans MT" panose="020B0502020104020203" pitchFamily="34" charset="0"/>
            </a:endParaRPr>
          </a:p>
          <a:p>
            <a:pPr marL="0" lvl="0" indent="0">
              <a:spcBef>
                <a:spcPts val="0"/>
              </a:spcBef>
              <a:spcAft>
                <a:spcPts val="0"/>
              </a:spcAft>
              <a:buNone/>
            </a:pPr>
            <a:r>
              <a:rPr lang="en-US" sz="2000" noProof="0" dirty="0">
                <a:latin typeface="Gill Sans MT" panose="020B0502020104020203" pitchFamily="34" charset="0"/>
              </a:rPr>
              <a:t>Notification to the primary care physician:</a:t>
            </a:r>
          </a:p>
          <a:p>
            <a:pPr marL="457200"/>
            <a:r>
              <a:rPr lang="en-US" sz="2000" noProof="0" dirty="0">
                <a:latin typeface="Gill Sans MT" panose="020B0502020104020203" pitchFamily="34" charset="0"/>
              </a:rPr>
              <a:t>Once aware of a member’s transition, MCS Advantage informs the member’s primary care physician of the transition. </a:t>
            </a:r>
          </a:p>
          <a:p>
            <a:pPr marL="457200"/>
            <a:r>
              <a:rPr lang="en-US" sz="2000" noProof="0" dirty="0">
                <a:latin typeface="Gill Sans MT" panose="020B0502020104020203" pitchFamily="34" charset="0"/>
              </a:rPr>
              <a:t>For acute care events, the notification occurs through the Provider Portal.  </a:t>
            </a:r>
          </a:p>
          <a:p>
            <a:pPr marL="457200"/>
            <a:r>
              <a:rPr lang="en-US" sz="2000" noProof="0" dirty="0">
                <a:latin typeface="Gill Sans MT" panose="020B0502020104020203" pitchFamily="34" charset="0"/>
              </a:rPr>
              <a:t>For events following acute care, MCS Advantage notifies the determination to the receiving setting, the member, and his/her primary care physician. </a:t>
            </a:r>
          </a:p>
          <a:p>
            <a:pPr marL="114300" indent="0">
              <a:buNone/>
            </a:pPr>
            <a:endParaRPr lang="en-US" sz="2000" noProof="0" dirty="0">
              <a:latin typeface="Gill Sans MT" panose="020B0502020104020203" pitchFamily="34" charset="0"/>
            </a:endParaRPr>
          </a:p>
          <a:p>
            <a:pPr marL="0" indent="0" algn="just">
              <a:buNone/>
            </a:pPr>
            <a:r>
              <a:rPr lang="en-US" sz="2000" noProof="0" dirty="0">
                <a:latin typeface="Gill Sans MT" panose="020B0502020104020203" pitchFamily="34" charset="0"/>
              </a:rPr>
              <a:t>Once the transition concludes the care plan is reviewed and updated, when necessary, based on the member’s needs as a result of the transition. Care plan updates are shared with the member and the primary care physician.</a:t>
            </a:r>
          </a:p>
        </p:txBody>
      </p:sp>
      <p:cxnSp>
        <p:nvCxnSpPr>
          <p:cNvPr id="4" name="Straight Connector 3">
            <a:extLst>
              <a:ext uri="{FF2B5EF4-FFF2-40B4-BE49-F238E27FC236}">
                <a16:creationId xmlns:a16="http://schemas.microsoft.com/office/drawing/2014/main" id="{D580C249-8D43-043E-3FF0-B116B60BFCEE}"/>
              </a:ext>
              <a:ext uri="{C183D7F6-B498-43B3-948B-1728B52AA6E4}">
                <adec:decorative xmlns:adec="http://schemas.microsoft.com/office/drawing/2017/decorative" val="1"/>
              </a:ext>
            </a:extLst>
          </p:cNvPr>
          <p:cNvCxnSpPr/>
          <p:nvPr/>
        </p:nvCxnSpPr>
        <p:spPr>
          <a:xfrm>
            <a:off x="193589" y="107827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ECFDF6A1-106E-6139-FAC7-B56623A8820F}"/>
              </a:ext>
            </a:extLst>
          </p:cNvPr>
          <p:cNvSpPr txBox="1">
            <a:spLocks noGrp="1"/>
          </p:cNvSpPr>
          <p:nvPr>
            <p:ph type="title" idx="4294967295"/>
          </p:nvPr>
        </p:nvSpPr>
        <p:spPr>
          <a:xfrm>
            <a:off x="193588" y="140732"/>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2: Care Coordination</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Transition of Care</a:t>
            </a:r>
          </a:p>
        </p:txBody>
      </p:sp>
    </p:spTree>
    <p:extLst>
      <p:ext uri="{BB962C8B-B14F-4D97-AF65-F5344CB8AC3E}">
        <p14:creationId xmlns:p14="http://schemas.microsoft.com/office/powerpoint/2010/main" val="197066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29;p17">
            <a:extLst>
              <a:ext uri="{FF2B5EF4-FFF2-40B4-BE49-F238E27FC236}">
                <a16:creationId xmlns:a16="http://schemas.microsoft.com/office/drawing/2014/main" id="{A64B0E9F-D5AE-6CCC-9714-6FD92FBAB4CF}"/>
              </a:ext>
              <a:ext uri="{C183D7F6-B498-43B3-948B-1728B52AA6E4}">
                <adec:decorative xmlns:adec="http://schemas.microsoft.com/office/drawing/2017/decorative" val="1"/>
              </a:ext>
            </a:extLst>
          </p:cNvPr>
          <p:cNvGrpSpPr/>
          <p:nvPr/>
        </p:nvGrpSpPr>
        <p:grpSpPr>
          <a:xfrm>
            <a:off x="3224515" y="948267"/>
            <a:ext cx="5742969" cy="2940112"/>
            <a:chOff x="457200" y="3471825"/>
            <a:chExt cx="2480025" cy="1258898"/>
          </a:xfrm>
          <a:solidFill>
            <a:srgbClr val="C6E5CE"/>
          </a:solidFill>
        </p:grpSpPr>
        <p:sp>
          <p:nvSpPr>
            <p:cNvPr id="8" name="Google Shape;230;p17">
              <a:extLst>
                <a:ext uri="{FF2B5EF4-FFF2-40B4-BE49-F238E27FC236}">
                  <a16:creationId xmlns:a16="http://schemas.microsoft.com/office/drawing/2014/main" id="{D4E4C1D7-9F03-C579-1744-5D445B951BE9}"/>
                </a:ext>
              </a:extLst>
            </p:cNvPr>
            <p:cNvSpPr/>
            <p:nvPr/>
          </p:nvSpPr>
          <p:spPr>
            <a:xfrm>
              <a:off x="951259" y="3471825"/>
              <a:ext cx="1985966" cy="1258898"/>
            </a:xfrm>
            <a:custGeom>
              <a:avLst/>
              <a:gdLst/>
              <a:ahLst/>
              <a:cxnLst/>
              <a:rect l="l" t="t" r="r" b="b"/>
              <a:pathLst>
                <a:path w="12451" h="8780" extrusionOk="0">
                  <a:moveTo>
                    <a:pt x="0" y="0"/>
                  </a:moveTo>
                  <a:lnTo>
                    <a:pt x="0" y="8780"/>
                  </a:lnTo>
                  <a:lnTo>
                    <a:pt x="12101" y="8780"/>
                  </a:lnTo>
                  <a:cubicBezTo>
                    <a:pt x="12289" y="8780"/>
                    <a:pt x="12451" y="8618"/>
                    <a:pt x="12451" y="8428"/>
                  </a:cubicBezTo>
                  <a:lnTo>
                    <a:pt x="12451" y="378"/>
                  </a:lnTo>
                  <a:cubicBezTo>
                    <a:pt x="12451" y="162"/>
                    <a:pt x="12289" y="0"/>
                    <a:pt x="12101" y="0"/>
                  </a:cubicBezTo>
                  <a:close/>
                </a:path>
              </a:pathLst>
            </a:custGeom>
            <a:grpFill/>
            <a:ln>
              <a:noFill/>
            </a:ln>
            <a:effectLst>
              <a:outerShdw blurRad="85725" dist="57150" dir="1200000" algn="bl" rotWithShape="0">
                <a:srgbClr val="000000">
                  <a:alpha val="20000"/>
                </a:srgb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0" name="Google Shape;231;p17">
              <a:extLst>
                <a:ext uri="{FF2B5EF4-FFF2-40B4-BE49-F238E27FC236}">
                  <a16:creationId xmlns:a16="http://schemas.microsoft.com/office/drawing/2014/main" id="{D88BEC09-2C26-388B-F3DD-A8382374F7BE}"/>
                </a:ext>
              </a:extLst>
            </p:cNvPr>
            <p:cNvSpPr/>
            <p:nvPr/>
          </p:nvSpPr>
          <p:spPr>
            <a:xfrm>
              <a:off x="457200" y="3624815"/>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57150" dir="1140000" algn="bl" rotWithShape="0">
                <a:sysClr val="windowText" lastClr="000000">
                  <a:alpha val="20000"/>
                </a:sys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2" name="Google Shape;232;p17">
              <a:extLst>
                <a:ext uri="{FF2B5EF4-FFF2-40B4-BE49-F238E27FC236}">
                  <a16:creationId xmlns:a16="http://schemas.microsoft.com/office/drawing/2014/main" id="{86EC1CF4-1211-6E5C-52C2-0B013C4A2899}"/>
                </a:ext>
              </a:extLst>
            </p:cNvPr>
            <p:cNvSpPr txBox="1"/>
            <p:nvPr/>
          </p:nvSpPr>
          <p:spPr>
            <a:xfrm>
              <a:off x="566734" y="3893834"/>
              <a:ext cx="330000" cy="387300"/>
            </a:xfrm>
            <a:prstGeom prst="rect">
              <a:avLst/>
            </a:prstGeom>
            <a:grpFill/>
            <a:ln>
              <a:noFill/>
            </a:ln>
          </p:spPr>
          <p:txBody>
            <a:bodyPr spcFirstLastPara="1" wrap="square" lIns="121900" tIns="121900" rIns="121900" bIns="121900" anchor="ctr" anchorCtr="0">
              <a:noAutofit/>
            </a:bodyPr>
            <a:lstStyle/>
            <a:p>
              <a:pPr>
                <a:defRPr/>
              </a:pPr>
              <a:r>
                <a:rPr lang="en-US" sz="2667" b="1" kern="0" noProof="0" dirty="0">
                  <a:solidFill>
                    <a:srgbClr val="0E6937"/>
                  </a:solidFill>
                  <a:latin typeface="Roboto"/>
                  <a:ea typeface="Roboto"/>
                  <a:cs typeface="Roboto"/>
                  <a:sym typeface="Roboto"/>
                </a:rPr>
                <a:t>3</a:t>
              </a:r>
            </a:p>
          </p:txBody>
        </p:sp>
      </p:grpSp>
      <p:sp>
        <p:nvSpPr>
          <p:cNvPr id="2" name="Google Shape;233;p17">
            <a:extLst>
              <a:ext uri="{FF2B5EF4-FFF2-40B4-BE49-F238E27FC236}">
                <a16:creationId xmlns:a16="http://schemas.microsoft.com/office/drawing/2014/main" id="{81682E9A-FEBF-6CF6-B952-03CE04111432}"/>
              </a:ext>
            </a:extLst>
          </p:cNvPr>
          <p:cNvSpPr txBox="1">
            <a:spLocks noGrp="1"/>
          </p:cNvSpPr>
          <p:nvPr>
            <p:ph type="title" idx="4294967295"/>
          </p:nvPr>
        </p:nvSpPr>
        <p:spPr>
          <a:xfrm>
            <a:off x="4706278" y="1933854"/>
            <a:ext cx="4132921" cy="896818"/>
          </a:xfrm>
          <a:prstGeom prst="rect">
            <a:avLst/>
          </a:prstGeom>
          <a:solidFill>
            <a:srgbClr val="C6E5CE"/>
          </a:solid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E6937"/>
                </a:solidFill>
                <a:effectLst/>
                <a:uLnTx/>
                <a:uFillTx/>
                <a:latin typeface="Gill Sans MT" panose="020B0502020104020203" pitchFamily="34" charset="0"/>
                <a:ea typeface="+mn-ea"/>
                <a:cs typeface="+mn-cs"/>
              </a:rPr>
              <a:t>Provider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E6937"/>
                </a:solidFill>
                <a:effectLst/>
                <a:uLnTx/>
                <a:uFillTx/>
                <a:latin typeface="Gill Sans MT" panose="020B0502020104020203" pitchFamily="34" charset="0"/>
                <a:ea typeface="+mn-ea"/>
                <a:cs typeface="+mn-cs"/>
              </a:rPr>
              <a:t>Network</a:t>
            </a:r>
          </a:p>
        </p:txBody>
      </p:sp>
    </p:spTree>
    <p:extLst>
      <p:ext uri="{BB962C8B-B14F-4D97-AF65-F5344CB8AC3E}">
        <p14:creationId xmlns:p14="http://schemas.microsoft.com/office/powerpoint/2010/main" val="1105507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815DE4D1-32EE-6371-21A6-0A5FFADB4017}"/>
              </a:ext>
            </a:extLst>
          </p:cNvPr>
          <p:cNvSpPr>
            <a:spLocks noGrp="1"/>
          </p:cNvSpPr>
          <p:nvPr>
            <p:ph type="body" sz="quarter" idx="10"/>
          </p:nvPr>
        </p:nvSpPr>
        <p:spPr/>
        <p:txBody>
          <a:bodyPr>
            <a:normAutofit fontScale="92500" lnSpcReduction="10000"/>
          </a:bodyPr>
          <a:lstStyle/>
          <a:p>
            <a:endParaRPr lang="en-US" noProof="0" dirty="0"/>
          </a:p>
        </p:txBody>
      </p:sp>
      <p:sp>
        <p:nvSpPr>
          <p:cNvPr id="2" name="Page Number">
            <a:extLst>
              <a:ext uri="{FF2B5EF4-FFF2-40B4-BE49-F238E27FC236}">
                <a16:creationId xmlns:a16="http://schemas.microsoft.com/office/drawing/2014/main" id="{49048AC4-80FE-DE9E-A9B9-EDA401DCD02F}"/>
              </a:ext>
            </a:extLst>
          </p:cNvPr>
          <p:cNvSpPr>
            <a:spLocks noGrp="1"/>
          </p:cNvSpPr>
          <p:nvPr>
            <p:ph type="sldNum" sz="quarter" idx="4"/>
          </p:nvPr>
        </p:nvSpPr>
        <p:spPr/>
        <p:txBody>
          <a:bodyPr/>
          <a:lstStyle/>
          <a:p>
            <a:fld id="{42EC8CDA-1662-F249-B76F-7FD4977C24F0}" type="slidenum">
              <a:rPr lang="en-US" noProof="0" smtClean="0"/>
              <a:pPr/>
              <a:t>23</a:t>
            </a:fld>
            <a:endParaRPr lang="en-US" noProof="0" dirty="0"/>
          </a:p>
        </p:txBody>
      </p:sp>
      <p:cxnSp>
        <p:nvCxnSpPr>
          <p:cNvPr id="12" name="Straight Connector 11">
            <a:extLst>
              <a:ext uri="{FF2B5EF4-FFF2-40B4-BE49-F238E27FC236}">
                <a16:creationId xmlns:a16="http://schemas.microsoft.com/office/drawing/2014/main" id="{4B5E0B54-4020-5EA3-2BD4-E8E7185739FE}"/>
              </a:ext>
              <a:ext uri="{C183D7F6-B498-43B3-948B-1728B52AA6E4}">
                <adec:decorative xmlns:adec="http://schemas.microsoft.com/office/drawing/2017/decorative" val="1"/>
              </a:ext>
            </a:extLst>
          </p:cNvPr>
          <p:cNvCxnSpPr>
            <a:cxnSpLocks/>
          </p:cNvCxnSpPr>
          <p:nvPr/>
        </p:nvCxnSpPr>
        <p:spPr>
          <a:xfrm>
            <a:off x="5728445" y="2142545"/>
            <a:ext cx="0" cy="3718577"/>
          </a:xfrm>
          <a:prstGeom prst="line">
            <a:avLst/>
          </a:prstGeom>
          <a:ln w="19050">
            <a:solidFill>
              <a:srgbClr val="00A160"/>
            </a:solidFill>
          </a:ln>
        </p:spPr>
        <p:style>
          <a:lnRef idx="1">
            <a:schemeClr val="accent2"/>
          </a:lnRef>
          <a:fillRef idx="0">
            <a:schemeClr val="accent2"/>
          </a:fillRef>
          <a:effectRef idx="0">
            <a:schemeClr val="accent2"/>
          </a:effectRef>
          <a:fontRef idx="minor">
            <a:schemeClr val="tx1"/>
          </a:fontRef>
        </p:style>
      </p:cxnSp>
      <p:graphicFrame>
        <p:nvGraphicFramePr>
          <p:cNvPr id="11" name="Content Placeholder 2">
            <a:extLst>
              <a:ext uri="{FF2B5EF4-FFF2-40B4-BE49-F238E27FC236}">
                <a16:creationId xmlns:a16="http://schemas.microsoft.com/office/drawing/2014/main" id="{3E60B3C1-EB0A-8E1E-8E81-76845322D4F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55880671"/>
              </p:ext>
            </p:extLst>
          </p:nvPr>
        </p:nvGraphicFramePr>
        <p:xfrm>
          <a:off x="6208295" y="2365057"/>
          <a:ext cx="5802729" cy="4103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5">
            <a:extLst>
              <a:ext uri="{FF2B5EF4-FFF2-40B4-BE49-F238E27FC236}">
                <a16:creationId xmlns:a16="http://schemas.microsoft.com/office/drawing/2014/main" id="{B3F6EEFE-9D38-7CAC-8049-EA805F31A856}"/>
              </a:ext>
            </a:extLst>
          </p:cNvPr>
          <p:cNvSpPr txBox="1">
            <a:spLocks/>
          </p:cNvSpPr>
          <p:nvPr/>
        </p:nvSpPr>
        <p:spPr>
          <a:xfrm>
            <a:off x="6096000" y="1336683"/>
            <a:ext cx="6047925" cy="823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dirty="0">
                <a:latin typeface="Gill Sans MT" panose="020B0502020104020203" pitchFamily="34" charset="0"/>
              </a:rPr>
              <a:t>The MCS Advantage Provider Network must meet the following MOC requirements:</a:t>
            </a:r>
          </a:p>
        </p:txBody>
      </p:sp>
      <p:graphicFrame>
        <p:nvGraphicFramePr>
          <p:cNvPr id="10" name="Content Placeholder 13">
            <a:extLst>
              <a:ext uri="{FF2B5EF4-FFF2-40B4-BE49-F238E27FC236}">
                <a16:creationId xmlns:a16="http://schemas.microsoft.com/office/drawing/2014/main" id="{306A00F6-70AC-1A2D-F7E2-D31987E4B2D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3316010"/>
              </p:ext>
            </p:extLst>
          </p:nvPr>
        </p:nvGraphicFramePr>
        <p:xfrm>
          <a:off x="180976" y="1951617"/>
          <a:ext cx="5480501" cy="40457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 Placeholder 4">
            <a:extLst>
              <a:ext uri="{FF2B5EF4-FFF2-40B4-BE49-F238E27FC236}">
                <a16:creationId xmlns:a16="http://schemas.microsoft.com/office/drawing/2014/main" id="{78334C14-BA96-C262-65BC-ABE0FAED673F}"/>
              </a:ext>
            </a:extLst>
          </p:cNvPr>
          <p:cNvSpPr txBox="1">
            <a:spLocks/>
          </p:cNvSpPr>
          <p:nvPr/>
        </p:nvSpPr>
        <p:spPr>
          <a:xfrm>
            <a:off x="330928" y="1336683"/>
            <a:ext cx="53305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dirty="0">
                <a:latin typeface="Gill Sans MT" panose="020B0502020104020203" pitchFamily="34" charset="0"/>
              </a:rPr>
              <a:t>The network of providers contracted by </a:t>
            </a:r>
            <a:br>
              <a:rPr lang="en-US" sz="2000" noProof="0" dirty="0">
                <a:latin typeface="Gill Sans MT" panose="020B0502020104020203" pitchFamily="34" charset="0"/>
              </a:rPr>
            </a:br>
            <a:r>
              <a:rPr lang="en-US" sz="2000" noProof="0" dirty="0">
                <a:latin typeface="Gill Sans MT" panose="020B0502020104020203" pitchFamily="34" charset="0"/>
              </a:rPr>
              <a:t>MCS Advantage is composed by:</a:t>
            </a:r>
          </a:p>
          <a:p>
            <a:endParaRPr lang="en-US" sz="2000" noProof="0" dirty="0"/>
          </a:p>
        </p:txBody>
      </p:sp>
      <p:cxnSp>
        <p:nvCxnSpPr>
          <p:cNvPr id="3" name="Straight Connector 2">
            <a:extLst>
              <a:ext uri="{FF2B5EF4-FFF2-40B4-BE49-F238E27FC236}">
                <a16:creationId xmlns:a16="http://schemas.microsoft.com/office/drawing/2014/main" id="{A9A3D2FF-6E0F-DEDF-29A7-FB35EB4E1EC8}"/>
              </a:ext>
              <a:ext uri="{C183D7F6-B498-43B3-948B-1728B52AA6E4}">
                <adec:decorative xmlns:adec="http://schemas.microsoft.com/office/drawing/2017/decorative" val="1"/>
              </a:ext>
            </a:extLst>
          </p:cNvPr>
          <p:cNvCxnSpPr/>
          <p:nvPr/>
        </p:nvCxnSpPr>
        <p:spPr>
          <a:xfrm>
            <a:off x="193589" y="107827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0E5C386-7DE9-EEDF-2679-3E6AE43F8C5A}"/>
              </a:ext>
            </a:extLst>
          </p:cNvPr>
          <p:cNvSpPr txBox="1">
            <a:spLocks noGrp="1"/>
          </p:cNvSpPr>
          <p:nvPr>
            <p:ph type="title" idx="4294967295"/>
          </p:nvPr>
        </p:nvSpPr>
        <p:spPr>
          <a:xfrm>
            <a:off x="176172" y="20105"/>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3: Provider Network</a:t>
            </a:r>
            <a:endPar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98669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50EB76A6-0868-561A-58B1-21E1AD8FF227}"/>
              </a:ext>
            </a:extLst>
          </p:cNvPr>
          <p:cNvSpPr>
            <a:spLocks noGrp="1"/>
          </p:cNvSpPr>
          <p:nvPr>
            <p:ph type="body" sz="quarter" idx="10"/>
          </p:nvPr>
        </p:nvSpPr>
        <p:spPr/>
        <p:txBody>
          <a:bodyPr>
            <a:normAutofit fontScale="92500" lnSpcReduction="10000"/>
          </a:bodyPr>
          <a:lstStyle/>
          <a:p>
            <a:endParaRPr lang="en-US" noProof="0" dirty="0"/>
          </a:p>
        </p:txBody>
      </p:sp>
      <p:sp>
        <p:nvSpPr>
          <p:cNvPr id="8" name="Page Number">
            <a:extLst>
              <a:ext uri="{FF2B5EF4-FFF2-40B4-BE49-F238E27FC236}">
                <a16:creationId xmlns:a16="http://schemas.microsoft.com/office/drawing/2014/main" id="{60788AE0-F5CA-8E77-517F-EB39AA9BFCFC}"/>
              </a:ext>
            </a:extLst>
          </p:cNvPr>
          <p:cNvSpPr>
            <a:spLocks noGrp="1"/>
          </p:cNvSpPr>
          <p:nvPr>
            <p:ph type="sldNum" sz="quarter" idx="4"/>
          </p:nvPr>
        </p:nvSpPr>
        <p:spPr/>
        <p:txBody>
          <a:bodyPr/>
          <a:lstStyle/>
          <a:p>
            <a:fld id="{42EC8CDA-1662-F249-B76F-7FD4977C24F0}" type="slidenum">
              <a:rPr lang="en-US" noProof="0" smtClean="0"/>
              <a:pPr/>
              <a:t>24</a:t>
            </a:fld>
            <a:endParaRPr lang="en-US" noProof="0" dirty="0"/>
          </a:p>
        </p:txBody>
      </p:sp>
      <p:pic>
        <p:nvPicPr>
          <p:cNvPr id="3" name="Picture 2">
            <a:extLst>
              <a:ext uri="{FF2B5EF4-FFF2-40B4-BE49-F238E27FC236}">
                <a16:creationId xmlns:a16="http://schemas.microsoft.com/office/drawing/2014/main" id="{0522B6BB-1609-AF3B-AFEF-1AB3BE3323E4}"/>
              </a:ext>
              <a:ext uri="{C183D7F6-B498-43B3-948B-1728B52AA6E4}">
                <adec:decorative xmlns:adec="http://schemas.microsoft.com/office/drawing/2017/decorative" val="1"/>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8591135" y="1249489"/>
            <a:ext cx="2623184" cy="5206766"/>
          </a:xfrm>
          <a:prstGeom prst="rect">
            <a:avLst/>
          </a:prstGeom>
        </p:spPr>
      </p:pic>
      <p:graphicFrame>
        <p:nvGraphicFramePr>
          <p:cNvPr id="4" name="Diagram 3">
            <a:extLst>
              <a:ext uri="{FF2B5EF4-FFF2-40B4-BE49-F238E27FC236}">
                <a16:creationId xmlns:a16="http://schemas.microsoft.com/office/drawing/2014/main" id="{F29629AE-2C67-A617-78A8-7B15F6E16E5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420336"/>
              </p:ext>
            </p:extLst>
          </p:nvPr>
        </p:nvGraphicFramePr>
        <p:xfrm>
          <a:off x="-297550" y="1431270"/>
          <a:ext cx="9701527" cy="4805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7AEA144B-6BA6-4860-6EC9-7AD56E11B7CB}"/>
              </a:ext>
              <a:ext uri="{C183D7F6-B498-43B3-948B-1728B52AA6E4}">
                <adec:decorative xmlns:adec="http://schemas.microsoft.com/office/drawing/2017/decorative" val="1"/>
              </a:ext>
            </a:extLst>
          </p:cNvPr>
          <p:cNvCxnSpPr/>
          <p:nvPr/>
        </p:nvCxnSpPr>
        <p:spPr>
          <a:xfrm>
            <a:off x="193589" y="107827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C5181DA2-0134-04A6-76DC-ABDF16CABD8C}"/>
              </a:ext>
            </a:extLst>
          </p:cNvPr>
          <p:cNvSpPr txBox="1">
            <a:spLocks noGrp="1"/>
          </p:cNvSpPr>
          <p:nvPr>
            <p:ph type="title" idx="4294967295"/>
          </p:nvPr>
        </p:nvSpPr>
        <p:spPr>
          <a:xfrm>
            <a:off x="208145" y="157877"/>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3: Provider Network</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32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Role of primary care physician and specialist physicians</a:t>
            </a:r>
            <a:endPar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802038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32B3A2A0-0390-198F-360E-3CA87C5E7139}"/>
              </a:ext>
            </a:extLst>
          </p:cNvPr>
          <p:cNvSpPr>
            <a:spLocks noGrp="1"/>
          </p:cNvSpPr>
          <p:nvPr>
            <p:ph type="body" sz="quarter" idx="10"/>
          </p:nvPr>
        </p:nvSpPr>
        <p:spPr/>
        <p:txBody>
          <a:bodyPr>
            <a:normAutofit fontScale="92500" lnSpcReduction="10000"/>
          </a:bodyPr>
          <a:lstStyle/>
          <a:p>
            <a:endParaRPr lang="en-US" noProof="0" dirty="0"/>
          </a:p>
        </p:txBody>
      </p:sp>
      <p:sp>
        <p:nvSpPr>
          <p:cNvPr id="2" name="Page Number">
            <a:extLst>
              <a:ext uri="{FF2B5EF4-FFF2-40B4-BE49-F238E27FC236}">
                <a16:creationId xmlns:a16="http://schemas.microsoft.com/office/drawing/2014/main" id="{52AC0A07-81C4-DADD-9439-749F04DDE7F0}"/>
              </a:ext>
            </a:extLst>
          </p:cNvPr>
          <p:cNvSpPr>
            <a:spLocks noGrp="1"/>
          </p:cNvSpPr>
          <p:nvPr>
            <p:ph type="sldNum" sz="quarter" idx="4"/>
          </p:nvPr>
        </p:nvSpPr>
        <p:spPr/>
        <p:txBody>
          <a:bodyPr/>
          <a:lstStyle/>
          <a:p>
            <a:fld id="{42EC8CDA-1662-F249-B76F-7FD4977C24F0}" type="slidenum">
              <a:rPr lang="en-US" noProof="0" smtClean="0"/>
              <a:pPr/>
              <a:t>25</a:t>
            </a:fld>
            <a:endParaRPr lang="en-US" noProof="0" dirty="0"/>
          </a:p>
        </p:txBody>
      </p:sp>
      <p:graphicFrame>
        <p:nvGraphicFramePr>
          <p:cNvPr id="7" name="Content Placeholder 2">
            <a:extLst>
              <a:ext uri="{FF2B5EF4-FFF2-40B4-BE49-F238E27FC236}">
                <a16:creationId xmlns:a16="http://schemas.microsoft.com/office/drawing/2014/main" id="{51DE8047-8E18-1CFD-A3D9-5FC21821595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450608414"/>
              </p:ext>
            </p:extLst>
          </p:nvPr>
        </p:nvGraphicFramePr>
        <p:xfrm>
          <a:off x="660839" y="2926799"/>
          <a:ext cx="10484317" cy="367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Screenshot of the MCS provinet page">
            <a:extLst>
              <a:ext uri="{FF2B5EF4-FFF2-40B4-BE49-F238E27FC236}">
                <a16:creationId xmlns:a16="http://schemas.microsoft.com/office/drawing/2014/main" id="{673BD393-1D0A-BD3F-6C1E-2F765C02230F}"/>
              </a:ext>
            </a:extLst>
          </p:cNvPr>
          <p:cNvPicPr>
            <a:picLocks noChangeAspect="1"/>
          </p:cNvPicPr>
          <p:nvPr/>
        </p:nvPicPr>
        <p:blipFill>
          <a:blip r:embed="rId8"/>
          <a:stretch>
            <a:fillRect/>
          </a:stretch>
        </p:blipFill>
        <p:spPr>
          <a:xfrm>
            <a:off x="660839" y="1511214"/>
            <a:ext cx="10492125" cy="951058"/>
          </a:xfrm>
          <a:prstGeom prst="rect">
            <a:avLst/>
          </a:prstGeom>
          <a:ln>
            <a:noFill/>
          </a:ln>
          <a:effectLst>
            <a:outerShdw blurRad="292100" dist="139700" dir="2700000" algn="tl" rotWithShape="0">
              <a:srgbClr val="333333">
                <a:alpha val="65000"/>
              </a:srgbClr>
            </a:outerShdw>
          </a:effectLst>
        </p:spPr>
      </p:pic>
      <p:cxnSp>
        <p:nvCxnSpPr>
          <p:cNvPr id="3" name="Straight Connector 2">
            <a:extLst>
              <a:ext uri="{FF2B5EF4-FFF2-40B4-BE49-F238E27FC236}">
                <a16:creationId xmlns:a16="http://schemas.microsoft.com/office/drawing/2014/main" id="{1C6B1B1A-C67A-3B0A-5707-43B2D28A0AF8}"/>
              </a:ext>
              <a:ext uri="{C183D7F6-B498-43B3-948B-1728B52AA6E4}">
                <adec:decorative xmlns:adec="http://schemas.microsoft.com/office/drawing/2017/decorative" val="1"/>
              </a:ext>
            </a:extLst>
          </p:cNvPr>
          <p:cNvCxnSpPr/>
          <p:nvPr/>
        </p:nvCxnSpPr>
        <p:spPr>
          <a:xfrm>
            <a:off x="193589" y="107827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C7AFD45D-CD93-24BD-008C-619B8A398252}"/>
              </a:ext>
            </a:extLst>
          </p:cNvPr>
          <p:cNvSpPr txBox="1">
            <a:spLocks noGrp="1"/>
          </p:cNvSpPr>
          <p:nvPr>
            <p:ph type="title" idx="4294967295"/>
          </p:nvPr>
        </p:nvSpPr>
        <p:spPr>
          <a:xfrm>
            <a:off x="135571" y="121339"/>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3: Provider Network</a:t>
            </a:r>
            <a:b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br>
            <a:r>
              <a:rPr kumimoji="0" lang="en-US" sz="2800" b="1" i="0" u="none" strike="noStrike" kern="1200" cap="none" spc="0" normalizeH="0" baseline="0" noProof="0" dirty="0" err="1">
                <a:ln>
                  <a:noFill/>
                </a:ln>
                <a:solidFill>
                  <a:srgbClr val="96C93E"/>
                </a:solidFill>
                <a:effectLst/>
                <a:uLnTx/>
                <a:uFillTx/>
                <a:latin typeface="Gill Sans MT" panose="020B0502020104020203" pitchFamily="34" charset="0"/>
                <a:ea typeface="+mn-ea"/>
                <a:cs typeface="+mn-cs"/>
              </a:rPr>
              <a:t>Provinet</a:t>
            </a:r>
            <a:r>
              <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 Tool for providers</a:t>
            </a:r>
          </a:p>
        </p:txBody>
      </p:sp>
    </p:spTree>
    <p:extLst>
      <p:ext uri="{BB962C8B-B14F-4D97-AF65-F5344CB8AC3E}">
        <p14:creationId xmlns:p14="http://schemas.microsoft.com/office/powerpoint/2010/main" val="150102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34;p17">
            <a:extLst>
              <a:ext uri="{FF2B5EF4-FFF2-40B4-BE49-F238E27FC236}">
                <a16:creationId xmlns:a16="http://schemas.microsoft.com/office/drawing/2014/main" id="{440C131F-C4E1-E9E8-8E61-4C21A06708F1}"/>
              </a:ext>
              <a:ext uri="{C183D7F6-B498-43B3-948B-1728B52AA6E4}">
                <adec:decorative xmlns:adec="http://schemas.microsoft.com/office/drawing/2017/decorative" val="1"/>
              </a:ext>
            </a:extLst>
          </p:cNvPr>
          <p:cNvGrpSpPr/>
          <p:nvPr/>
        </p:nvGrpSpPr>
        <p:grpSpPr>
          <a:xfrm>
            <a:off x="3077584" y="936979"/>
            <a:ext cx="6036832" cy="3015730"/>
            <a:chOff x="6169994" y="1419150"/>
            <a:chExt cx="2516790" cy="1259042"/>
          </a:xfrm>
        </p:grpSpPr>
        <p:sp>
          <p:nvSpPr>
            <p:cNvPr id="8" name="Google Shape;235;p17">
              <a:extLst>
                <a:ext uri="{FF2B5EF4-FFF2-40B4-BE49-F238E27FC236}">
                  <a16:creationId xmlns:a16="http://schemas.microsoft.com/office/drawing/2014/main" id="{6305D7EA-E79E-7FDC-D28B-AC9B08493D3A}"/>
                </a:ext>
              </a:extLst>
            </p:cNvPr>
            <p:cNvSpPr/>
            <p:nvPr/>
          </p:nvSpPr>
          <p:spPr>
            <a:xfrm>
              <a:off x="6700340" y="1419150"/>
              <a:ext cx="1986444" cy="1259042"/>
            </a:xfrm>
            <a:custGeom>
              <a:avLst/>
              <a:gdLst/>
              <a:ahLst/>
              <a:cxnLst/>
              <a:rect l="l" t="t" r="r" b="b"/>
              <a:pathLst>
                <a:path w="12454" h="8781" extrusionOk="0">
                  <a:moveTo>
                    <a:pt x="0" y="1"/>
                  </a:moveTo>
                  <a:lnTo>
                    <a:pt x="0" y="8780"/>
                  </a:lnTo>
                  <a:lnTo>
                    <a:pt x="12101" y="8780"/>
                  </a:lnTo>
                  <a:cubicBezTo>
                    <a:pt x="12291" y="8780"/>
                    <a:pt x="12453" y="8618"/>
                    <a:pt x="12453" y="8428"/>
                  </a:cubicBezTo>
                  <a:lnTo>
                    <a:pt x="12453" y="379"/>
                  </a:lnTo>
                  <a:cubicBezTo>
                    <a:pt x="12453" y="163"/>
                    <a:pt x="12291" y="1"/>
                    <a:pt x="12101" y="1"/>
                  </a:cubicBezTo>
                  <a:close/>
                </a:path>
              </a:pathLst>
            </a:custGeom>
            <a:solidFill>
              <a:srgbClr val="0E6937"/>
            </a:solidFill>
            <a:ln>
              <a:noFill/>
            </a:ln>
            <a:effectLst>
              <a:outerShdw blurRad="85725" dist="57150" dir="1320000" algn="bl" rotWithShape="0">
                <a:srgbClr val="000000">
                  <a:alpha val="20000"/>
                </a:srgb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1" name="Google Shape;236;p17">
              <a:extLst>
                <a:ext uri="{FF2B5EF4-FFF2-40B4-BE49-F238E27FC236}">
                  <a16:creationId xmlns:a16="http://schemas.microsoft.com/office/drawing/2014/main" id="{2977A2AD-A94E-23F6-E00B-907793F832CF}"/>
                </a:ext>
              </a:extLst>
            </p:cNvPr>
            <p:cNvSpPr/>
            <p:nvPr/>
          </p:nvSpPr>
          <p:spPr>
            <a:xfrm>
              <a:off x="6169994" y="1558349"/>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0E6937"/>
            </a:solidFill>
            <a:ln>
              <a:noFill/>
            </a:ln>
            <a:effectLst>
              <a:outerShdw blurRad="85725" dist="57150" dir="1200000" algn="bl" rotWithShape="0">
                <a:sysClr val="windowText" lastClr="000000">
                  <a:alpha val="20000"/>
                </a:sys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2" name="Google Shape;237;p17">
              <a:extLst>
                <a:ext uri="{FF2B5EF4-FFF2-40B4-BE49-F238E27FC236}">
                  <a16:creationId xmlns:a16="http://schemas.microsoft.com/office/drawing/2014/main" id="{5E592CD6-1209-5C93-5558-BB9A56BF33AC}"/>
                </a:ext>
              </a:extLst>
            </p:cNvPr>
            <p:cNvSpPr txBox="1"/>
            <p:nvPr/>
          </p:nvSpPr>
          <p:spPr>
            <a:xfrm>
              <a:off x="6326893" y="1836244"/>
              <a:ext cx="330000" cy="387300"/>
            </a:xfrm>
            <a:prstGeom prst="rect">
              <a:avLst/>
            </a:prstGeom>
            <a:noFill/>
            <a:ln>
              <a:noFill/>
            </a:ln>
          </p:spPr>
          <p:txBody>
            <a:bodyPr spcFirstLastPara="1" wrap="square" lIns="121900" tIns="121900" rIns="121900" bIns="121900" anchor="ctr" anchorCtr="0">
              <a:noAutofit/>
            </a:bodyPr>
            <a:lstStyle/>
            <a:p>
              <a:pPr>
                <a:defRPr/>
              </a:pPr>
              <a:r>
                <a:rPr lang="en-US" sz="2667" b="1" kern="0" noProof="0" dirty="0">
                  <a:solidFill>
                    <a:srgbClr val="C6E5CE"/>
                  </a:solidFill>
                  <a:latin typeface="Roboto"/>
                  <a:ea typeface="Roboto"/>
                  <a:cs typeface="Roboto"/>
                  <a:sym typeface="Roboto"/>
                </a:rPr>
                <a:t>4</a:t>
              </a:r>
            </a:p>
          </p:txBody>
        </p:sp>
      </p:grpSp>
      <p:sp>
        <p:nvSpPr>
          <p:cNvPr id="2" name="Google Shape;238;p17">
            <a:extLst>
              <a:ext uri="{FF2B5EF4-FFF2-40B4-BE49-F238E27FC236}">
                <a16:creationId xmlns:a16="http://schemas.microsoft.com/office/drawing/2014/main" id="{F75BBD43-8C0A-DA11-49F0-B092DC50F7CC}"/>
              </a:ext>
            </a:extLst>
          </p:cNvPr>
          <p:cNvSpPr txBox="1">
            <a:spLocks noGrp="1"/>
          </p:cNvSpPr>
          <p:nvPr>
            <p:ph type="title" idx="4294967295"/>
          </p:nvPr>
        </p:nvSpPr>
        <p:spPr>
          <a:xfrm>
            <a:off x="4349684" y="1947797"/>
            <a:ext cx="4764732" cy="92768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6E5CE"/>
                </a:solidFill>
                <a:effectLst/>
                <a:uLnTx/>
                <a:uFillTx/>
                <a:latin typeface="Gill Sans MT" panose="020B0502020104020203" pitchFamily="34" charset="0"/>
                <a:ea typeface="+mn-ea"/>
                <a:cs typeface="+mn-cs"/>
              </a:rPr>
              <a:t>Quality measures and performance improvement</a:t>
            </a:r>
          </a:p>
        </p:txBody>
      </p:sp>
    </p:spTree>
    <p:extLst>
      <p:ext uri="{BB962C8B-B14F-4D97-AF65-F5344CB8AC3E}">
        <p14:creationId xmlns:p14="http://schemas.microsoft.com/office/powerpoint/2010/main" val="3421850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a:extLst>
              <a:ext uri="{FF2B5EF4-FFF2-40B4-BE49-F238E27FC236}">
                <a16:creationId xmlns:a16="http://schemas.microsoft.com/office/drawing/2014/main" id="{0996AA89-1AF1-2126-30E3-BBFDCCF42133}"/>
              </a:ext>
            </a:extLst>
          </p:cNvPr>
          <p:cNvSpPr>
            <a:spLocks noGrp="1"/>
          </p:cNvSpPr>
          <p:nvPr>
            <p:ph type="body" sz="quarter" idx="10"/>
          </p:nvPr>
        </p:nvSpPr>
        <p:spPr/>
        <p:txBody>
          <a:bodyPr>
            <a:normAutofit fontScale="92500" lnSpcReduction="10000"/>
          </a:bodyPr>
          <a:lstStyle/>
          <a:p>
            <a:endParaRPr lang="en-US" noProof="0" dirty="0"/>
          </a:p>
        </p:txBody>
      </p:sp>
      <p:sp>
        <p:nvSpPr>
          <p:cNvPr id="2" name="Page Number">
            <a:extLst>
              <a:ext uri="{FF2B5EF4-FFF2-40B4-BE49-F238E27FC236}">
                <a16:creationId xmlns:a16="http://schemas.microsoft.com/office/drawing/2014/main" id="{D76DAB26-89D5-9125-1FD3-17920676F764}"/>
              </a:ext>
            </a:extLst>
          </p:cNvPr>
          <p:cNvSpPr>
            <a:spLocks noGrp="1"/>
          </p:cNvSpPr>
          <p:nvPr>
            <p:ph type="sldNum" sz="quarter" idx="4"/>
          </p:nvPr>
        </p:nvSpPr>
        <p:spPr/>
        <p:txBody>
          <a:bodyPr/>
          <a:lstStyle/>
          <a:p>
            <a:fld id="{42EC8CDA-1662-F249-B76F-7FD4977C24F0}" type="slidenum">
              <a:rPr lang="en-US" noProof="0" smtClean="0"/>
              <a:pPr/>
              <a:t>27</a:t>
            </a:fld>
            <a:endParaRPr lang="en-US" noProof="0" dirty="0"/>
          </a:p>
        </p:txBody>
      </p:sp>
      <p:pic>
        <p:nvPicPr>
          <p:cNvPr id="6" name="Picture 5">
            <a:extLst>
              <a:ext uri="{FF2B5EF4-FFF2-40B4-BE49-F238E27FC236}">
                <a16:creationId xmlns:a16="http://schemas.microsoft.com/office/drawing/2014/main" id="{9E3728E9-3DE5-1399-4E5D-D1ACF8D92A5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b="18444"/>
          <a:stretch/>
        </p:blipFill>
        <p:spPr>
          <a:xfrm>
            <a:off x="5817416" y="1584700"/>
            <a:ext cx="7106800" cy="4894850"/>
          </a:xfrm>
          <a:prstGeom prst="rect">
            <a:avLst/>
          </a:prstGeom>
        </p:spPr>
      </p:pic>
      <p:sp>
        <p:nvSpPr>
          <p:cNvPr id="3" name="Callout">
            <a:extLst>
              <a:ext uri="{FF2B5EF4-FFF2-40B4-BE49-F238E27FC236}">
                <a16:creationId xmlns:a16="http://schemas.microsoft.com/office/drawing/2014/main" id="{372EA91F-4F9F-1046-8734-6EBEB92D3025}"/>
              </a:ext>
            </a:extLst>
          </p:cNvPr>
          <p:cNvSpPr/>
          <p:nvPr/>
        </p:nvSpPr>
        <p:spPr>
          <a:xfrm>
            <a:off x="7993347" y="2705251"/>
            <a:ext cx="2616988" cy="1754326"/>
          </a:xfrm>
          <a:prstGeom prst="rect">
            <a:avLst/>
          </a:prstGeom>
          <a:noFill/>
          <a:ln w="28575" cap="flat" cmpd="sng" algn="ctr">
            <a:no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Gill Sans MT" panose="020B0502020104020203" pitchFamily="34" charset="0"/>
                <a:ea typeface="+mn-ea"/>
                <a:cs typeface="+mn-cs"/>
              </a:rPr>
              <a:t>MCS Quality Department is responsible for </a:t>
            </a:r>
            <a:r>
              <a:rPr kumimoji="0" lang="en-US" b="1" i="0" u="none" strike="noStrike" kern="0" cap="none" spc="0" normalizeH="0" baseline="0" noProof="0" dirty="0">
                <a:ln>
                  <a:noFill/>
                </a:ln>
                <a:solidFill>
                  <a:srgbClr val="00A160"/>
                </a:solidFill>
                <a:effectLst/>
                <a:uLnTx/>
                <a:uFillTx/>
                <a:latin typeface="Gill Sans MT" panose="020B0502020104020203" pitchFamily="34" charset="0"/>
                <a:ea typeface="+mn-ea"/>
                <a:cs typeface="+mn-cs"/>
              </a:rPr>
              <a:t>overseeing, monitoring and evaluating</a:t>
            </a:r>
            <a:r>
              <a:rPr kumimoji="0" lang="en-US" b="0" i="0" u="none" strike="noStrike" kern="0" cap="none" spc="0" normalizeH="0" baseline="0" noProof="0" dirty="0">
                <a:ln>
                  <a:noFill/>
                </a:ln>
                <a:solidFill>
                  <a:srgbClr val="00A160"/>
                </a:solidFill>
                <a:effectLst/>
                <a:uLnTx/>
                <a:uFillTx/>
                <a:latin typeface="Gill Sans MT" panose="020B0502020104020203" pitchFamily="34" charset="0"/>
                <a:ea typeface="+mn-ea"/>
                <a:cs typeface="+mn-cs"/>
              </a:rPr>
              <a:t> </a:t>
            </a:r>
            <a:r>
              <a:rPr kumimoji="0" lang="en-US" b="0" i="0" u="none" strike="noStrike" kern="0" cap="none" spc="0" normalizeH="0" baseline="0" noProof="0" dirty="0">
                <a:ln>
                  <a:noFill/>
                </a:ln>
                <a:solidFill>
                  <a:prstClr val="black"/>
                </a:solidFill>
                <a:effectLst/>
                <a:uLnTx/>
                <a:uFillTx/>
                <a:latin typeface="Gill Sans MT" panose="020B0502020104020203" pitchFamily="34" charset="0"/>
                <a:ea typeface="+mn-ea"/>
                <a:cs typeface="+mn-cs"/>
              </a:rPr>
              <a:t>actions related to the MOC.</a:t>
            </a:r>
          </a:p>
        </p:txBody>
      </p:sp>
      <p:sp>
        <p:nvSpPr>
          <p:cNvPr id="5" name="Content Placeholder 2">
            <a:extLst>
              <a:ext uri="{FF2B5EF4-FFF2-40B4-BE49-F238E27FC236}">
                <a16:creationId xmlns:a16="http://schemas.microsoft.com/office/drawing/2014/main" id="{A5243349-6853-7D50-8FD6-92B67DDF02CF}"/>
              </a:ext>
            </a:extLst>
          </p:cNvPr>
          <p:cNvSpPr txBox="1">
            <a:spLocks/>
          </p:cNvSpPr>
          <p:nvPr/>
        </p:nvSpPr>
        <p:spPr>
          <a:xfrm>
            <a:off x="626739" y="2187574"/>
            <a:ext cx="605628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noProof="0" dirty="0">
                <a:latin typeface="Gill Sans MT" panose="020B0502020104020203" pitchFamily="34" charset="0"/>
              </a:rPr>
              <a:t>MCS Classicare current </a:t>
            </a:r>
            <a:r>
              <a:rPr lang="en-US" sz="1800" b="1" noProof="0" dirty="0">
                <a:latin typeface="Gill Sans MT" panose="020B0502020104020203" pitchFamily="34" charset="0"/>
              </a:rPr>
              <a:t>Dual-MOC </a:t>
            </a:r>
            <a:r>
              <a:rPr lang="en-US" sz="1800" noProof="0" dirty="0">
                <a:latin typeface="Gill Sans MT" panose="020B0502020104020203" pitchFamily="34" charset="0"/>
              </a:rPr>
              <a:t>is renewed every three (3) years. </a:t>
            </a:r>
          </a:p>
          <a:p>
            <a:pPr marL="0" indent="0">
              <a:lnSpc>
                <a:spcPct val="100000"/>
              </a:lnSpc>
              <a:spcBef>
                <a:spcPts val="0"/>
              </a:spcBef>
              <a:buFont typeface="Arial" panose="020B0604020202020204" pitchFamily="34" charset="0"/>
              <a:buNone/>
            </a:pPr>
            <a:endParaRPr lang="en-US" sz="1800" noProof="0" dirty="0">
              <a:latin typeface="Gill Sans MT" panose="020B0502020104020203" pitchFamily="34" charset="0"/>
            </a:endParaRPr>
          </a:p>
          <a:p>
            <a:pPr>
              <a:lnSpc>
                <a:spcPct val="100000"/>
              </a:lnSpc>
              <a:spcBef>
                <a:spcPts val="0"/>
              </a:spcBef>
            </a:pPr>
            <a:r>
              <a:rPr lang="en-US" sz="1800" noProof="0" dirty="0">
                <a:latin typeface="Gill Sans MT" panose="020B0502020104020203" pitchFamily="34" charset="0"/>
              </a:rPr>
              <a:t>MCS Classicare current </a:t>
            </a:r>
            <a:r>
              <a:rPr lang="en-US" sz="1800" b="1" noProof="0" dirty="0">
                <a:latin typeface="Gill Sans MT" panose="020B0502020104020203" pitchFamily="34" charset="0"/>
              </a:rPr>
              <a:t>Chronic-MOC</a:t>
            </a:r>
            <a:r>
              <a:rPr lang="en-US" sz="1800" noProof="0" dirty="0">
                <a:latin typeface="Gill Sans MT" panose="020B0502020104020203" pitchFamily="34" charset="0"/>
              </a:rPr>
              <a:t> is renewed annually.</a:t>
            </a:r>
          </a:p>
          <a:p>
            <a:pPr marL="0" indent="0">
              <a:lnSpc>
                <a:spcPct val="100000"/>
              </a:lnSpc>
              <a:spcBef>
                <a:spcPts val="0"/>
              </a:spcBef>
              <a:buFont typeface="Arial" panose="020B0604020202020204" pitchFamily="34" charset="0"/>
              <a:buNone/>
            </a:pPr>
            <a:endParaRPr lang="en-US" sz="1800" noProof="0" dirty="0">
              <a:latin typeface="Gill Sans MT" panose="020B0502020104020203" pitchFamily="34" charset="0"/>
            </a:endParaRPr>
          </a:p>
          <a:p>
            <a:pPr>
              <a:lnSpc>
                <a:spcPct val="100000"/>
              </a:lnSpc>
              <a:spcBef>
                <a:spcPts val="0"/>
              </a:spcBef>
            </a:pPr>
            <a:r>
              <a:rPr lang="en-US" sz="1800" noProof="0" dirty="0">
                <a:latin typeface="Gill Sans MT" panose="020B0502020104020203" pitchFamily="34" charset="0"/>
              </a:rPr>
              <a:t>MOCs require annual presentation and/or approval of the MCS Board of Directors, Quality Improvement Committee, MOC Committee, and Utilization Management Committee.</a:t>
            </a:r>
          </a:p>
          <a:p>
            <a:pPr marL="0" indent="0">
              <a:lnSpc>
                <a:spcPct val="100000"/>
              </a:lnSpc>
              <a:spcBef>
                <a:spcPts val="0"/>
              </a:spcBef>
              <a:buFont typeface="Arial" panose="020B0604020202020204" pitchFamily="34" charset="0"/>
              <a:buNone/>
            </a:pPr>
            <a:endParaRPr lang="en-US" sz="1800" noProof="0" dirty="0">
              <a:latin typeface="Gill Sans MT" panose="020B0502020104020203" pitchFamily="34" charset="0"/>
            </a:endParaRPr>
          </a:p>
          <a:p>
            <a:pPr>
              <a:lnSpc>
                <a:spcPct val="100000"/>
              </a:lnSpc>
              <a:spcBef>
                <a:spcPts val="0"/>
              </a:spcBef>
            </a:pPr>
            <a:r>
              <a:rPr lang="en-US" sz="1800" noProof="0" dirty="0">
                <a:latin typeface="Gill Sans MT" panose="020B0502020104020203" pitchFamily="34" charset="0"/>
              </a:rPr>
              <a:t>The MOC Task Force composed of leaders from the areas impacted by the MOC, including delegated entities, meet at least six (6) times a year to discuss and monitor the operational compliance with MOC requirements. </a:t>
            </a:r>
            <a:endParaRPr lang="en-US" sz="3200" noProof="0" dirty="0"/>
          </a:p>
        </p:txBody>
      </p:sp>
      <p:sp>
        <p:nvSpPr>
          <p:cNvPr id="9" name="TextBox 8">
            <a:extLst>
              <a:ext uri="{FF2B5EF4-FFF2-40B4-BE49-F238E27FC236}">
                <a16:creationId xmlns:a16="http://schemas.microsoft.com/office/drawing/2014/main" id="{096F9BC8-957B-8E3E-D4B9-8250727D8F29}"/>
              </a:ext>
            </a:extLst>
          </p:cNvPr>
          <p:cNvSpPr txBox="1"/>
          <p:nvPr/>
        </p:nvSpPr>
        <p:spPr>
          <a:xfrm>
            <a:off x="88725" y="1319323"/>
            <a:ext cx="11476536" cy="707886"/>
          </a:xfrm>
          <a:prstGeom prst="rect">
            <a:avLst/>
          </a:prstGeom>
          <a:noFill/>
        </p:spPr>
        <p:txBody>
          <a:bodyPr wrap="square">
            <a:spAutoFit/>
          </a:bodyPr>
          <a:lstStyle/>
          <a:p>
            <a:r>
              <a:rPr lang="en-US" sz="2000" noProof="0" dirty="0">
                <a:latin typeface="Gill Sans MT" panose="020B0502020104020203" pitchFamily="34" charset="0"/>
              </a:rPr>
              <a:t>The requirements to be met on quality and performance improvement measures for both models of care include the following:</a:t>
            </a:r>
          </a:p>
        </p:txBody>
      </p:sp>
      <p:cxnSp>
        <p:nvCxnSpPr>
          <p:cNvPr id="8" name="Straight Connector 7">
            <a:extLst>
              <a:ext uri="{FF2B5EF4-FFF2-40B4-BE49-F238E27FC236}">
                <a16:creationId xmlns:a16="http://schemas.microsoft.com/office/drawing/2014/main" id="{EF67A05C-810E-30E7-7200-0E14D787AFCD}"/>
              </a:ext>
              <a:ext uri="{C183D7F6-B498-43B3-948B-1728B52AA6E4}">
                <adec:decorative xmlns:adec="http://schemas.microsoft.com/office/drawing/2017/decorative" val="1"/>
              </a:ext>
            </a:extLst>
          </p:cNvPr>
          <p:cNvCxnSpPr/>
          <p:nvPr/>
        </p:nvCxnSpPr>
        <p:spPr>
          <a:xfrm>
            <a:off x="88725" y="1115215"/>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7B412EE-38FE-2718-33D7-F46FC99D5D89}"/>
              </a:ext>
            </a:extLst>
          </p:cNvPr>
          <p:cNvSpPr txBox="1">
            <a:spLocks noGrp="1"/>
          </p:cNvSpPr>
          <p:nvPr>
            <p:ph type="title" idx="4294967295"/>
          </p:nvPr>
        </p:nvSpPr>
        <p:spPr>
          <a:xfrm>
            <a:off x="96249" y="360109"/>
            <a:ext cx="11999501" cy="5623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MOC 4: Quality Measurement and Performance Improvement</a:t>
            </a:r>
          </a:p>
        </p:txBody>
      </p:sp>
    </p:spTree>
    <p:extLst>
      <p:ext uri="{BB962C8B-B14F-4D97-AF65-F5344CB8AC3E}">
        <p14:creationId xmlns:p14="http://schemas.microsoft.com/office/powerpoint/2010/main" val="4159191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6294A62A-5E37-9DF2-6E8F-723CEBFF696D}"/>
              </a:ext>
            </a:extLst>
          </p:cNvPr>
          <p:cNvSpPr>
            <a:spLocks noGrp="1"/>
          </p:cNvSpPr>
          <p:nvPr>
            <p:ph type="body" sz="quarter" idx="10"/>
          </p:nvPr>
        </p:nvSpPr>
        <p:spPr/>
        <p:txBody>
          <a:bodyPr>
            <a:normAutofit fontScale="92500" lnSpcReduction="10000"/>
          </a:bodyPr>
          <a:lstStyle/>
          <a:p>
            <a:endParaRPr lang="en-US" noProof="0" dirty="0"/>
          </a:p>
        </p:txBody>
      </p:sp>
      <p:sp>
        <p:nvSpPr>
          <p:cNvPr id="3" name="Page Number">
            <a:extLst>
              <a:ext uri="{FF2B5EF4-FFF2-40B4-BE49-F238E27FC236}">
                <a16:creationId xmlns:a16="http://schemas.microsoft.com/office/drawing/2014/main" id="{B2800B37-3243-1B72-EE59-5E82701BFC7C}"/>
              </a:ext>
            </a:extLst>
          </p:cNvPr>
          <p:cNvSpPr>
            <a:spLocks noGrp="1"/>
          </p:cNvSpPr>
          <p:nvPr>
            <p:ph type="sldNum" sz="quarter" idx="4"/>
          </p:nvPr>
        </p:nvSpPr>
        <p:spPr/>
        <p:txBody>
          <a:bodyPr/>
          <a:lstStyle/>
          <a:p>
            <a:fld id="{42EC8CDA-1662-F249-B76F-7FD4977C24F0}" type="slidenum">
              <a:rPr lang="en-US" noProof="0" smtClean="0"/>
              <a:pPr/>
              <a:t>28</a:t>
            </a:fld>
            <a:endParaRPr lang="en-US" noProof="0" dirty="0"/>
          </a:p>
        </p:txBody>
      </p:sp>
      <p:grpSp>
        <p:nvGrpSpPr>
          <p:cNvPr id="17" name="Group 16">
            <a:extLst>
              <a:ext uri="{FF2B5EF4-FFF2-40B4-BE49-F238E27FC236}">
                <a16:creationId xmlns:a16="http://schemas.microsoft.com/office/drawing/2014/main" id="{21794829-39B1-F7AD-B90C-4E6B149D3BE2}"/>
              </a:ext>
              <a:ext uri="{C183D7F6-B498-43B3-948B-1728B52AA6E4}">
                <adec:decorative xmlns:adec="http://schemas.microsoft.com/office/drawing/2017/decorative" val="1"/>
              </a:ext>
            </a:extLst>
          </p:cNvPr>
          <p:cNvGrpSpPr/>
          <p:nvPr/>
        </p:nvGrpSpPr>
        <p:grpSpPr>
          <a:xfrm>
            <a:off x="9635548" y="2094043"/>
            <a:ext cx="2074614" cy="3988065"/>
            <a:chOff x="9330740" y="2121437"/>
            <a:chExt cx="1861190" cy="3995549"/>
          </a:xfrm>
        </p:grpSpPr>
        <p:sp>
          <p:nvSpPr>
            <p:cNvPr id="18" name="Rectangle: Rounded Corners 17">
              <a:extLst>
                <a:ext uri="{FF2B5EF4-FFF2-40B4-BE49-F238E27FC236}">
                  <a16:creationId xmlns:a16="http://schemas.microsoft.com/office/drawing/2014/main" id="{D93C8C18-4C2C-E853-CDE6-44CBA5D41C8E}"/>
                </a:ext>
              </a:extLst>
            </p:cNvPr>
            <p:cNvSpPr/>
            <p:nvPr/>
          </p:nvSpPr>
          <p:spPr>
            <a:xfrm>
              <a:off x="9330740" y="2121437"/>
              <a:ext cx="1861190" cy="1309626"/>
            </a:xfrm>
            <a:prstGeom prst="roundRect">
              <a:avLst/>
            </a:prstGeom>
            <a:solidFill>
              <a:srgbClr val="C6E5CE"/>
            </a:solidFill>
            <a:ln>
              <a:solidFill>
                <a:schemeClr val="tx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schemeClr val="tx1"/>
                  </a:solidFill>
                  <a:effectLst/>
                  <a:latin typeface="Gill Sans MT" panose="020B0502020104020203" pitchFamily="34" charset="0"/>
                </a:rPr>
                <a:t>E. Communication of the SNP MOC performance </a:t>
              </a:r>
            </a:p>
          </p:txBody>
        </p:sp>
        <p:sp>
          <p:nvSpPr>
            <p:cNvPr id="19" name="Rectangle: Rounded Corners 18">
              <a:extLst>
                <a:ext uri="{FF2B5EF4-FFF2-40B4-BE49-F238E27FC236}">
                  <a16:creationId xmlns:a16="http://schemas.microsoft.com/office/drawing/2014/main" id="{C96313A0-59CD-256A-F310-8B8F3D0F966A}"/>
                </a:ext>
              </a:extLst>
            </p:cNvPr>
            <p:cNvSpPr/>
            <p:nvPr/>
          </p:nvSpPr>
          <p:spPr>
            <a:xfrm>
              <a:off x="9342673" y="3466710"/>
              <a:ext cx="1849257" cy="2650276"/>
            </a:xfrm>
            <a:prstGeom prst="roundRect">
              <a:avLst/>
            </a:prstGeom>
            <a:ln>
              <a:solidFill>
                <a:schemeClr val="tx1"/>
              </a:solid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0" indent="0" algn="l" defTabSz="622300">
                <a:lnSpc>
                  <a:spcPct val="90000"/>
                </a:lnSpc>
                <a:spcBef>
                  <a:spcPct val="0"/>
                </a:spcBef>
                <a:spcAft>
                  <a:spcPct val="15000"/>
                </a:spcAft>
                <a:buNone/>
              </a:pPr>
              <a:r>
                <a:rPr lang="en-US" sz="1350" kern="1200" noProof="0" dirty="0">
                  <a:latin typeface="Gill Sans MT" panose="020B0502020104020203" pitchFamily="34" charset="0"/>
                </a:rPr>
                <a:t>MCS communicates the obtained information to:	</a:t>
              </a:r>
              <a:endParaRPr lang="en-US" sz="1350" b="1" kern="1200" noProof="0" dirty="0">
                <a:effectLst/>
                <a:latin typeface="Gill Sans MT" panose="020B0502020104020203" pitchFamily="34" charset="0"/>
              </a:endParaRPr>
            </a:p>
            <a:p>
              <a:pPr marL="0" lvl="0" indent="0" algn="l" defTabSz="622300">
                <a:lnSpc>
                  <a:spcPct val="90000"/>
                </a:lnSpc>
                <a:spcBef>
                  <a:spcPct val="0"/>
                </a:spcBef>
                <a:spcAft>
                  <a:spcPct val="15000"/>
                </a:spcAft>
                <a:buNone/>
              </a:pPr>
              <a:endParaRPr lang="en-US" sz="1350" b="1" kern="1200" noProof="0" dirty="0">
                <a:effectLst/>
                <a:latin typeface="Gill Sans MT" panose="020B0502020104020203" pitchFamily="34" charset="0"/>
              </a:endParaRPr>
            </a:p>
            <a:p>
              <a:pPr marL="228600" lvl="1" indent="-114300" algn="l" defTabSz="622300">
                <a:lnSpc>
                  <a:spcPct val="90000"/>
                </a:lnSpc>
                <a:spcBef>
                  <a:spcPct val="0"/>
                </a:spcBef>
                <a:spcAft>
                  <a:spcPct val="15000"/>
                </a:spcAft>
                <a:buFont typeface="Wingdings" panose="05000000000000000000" pitchFamily="2" charset="2"/>
                <a:buChar char="ü"/>
              </a:pPr>
              <a:r>
                <a:rPr lang="en-US" sz="1350" kern="1200" noProof="0" dirty="0">
                  <a:solidFill>
                    <a:prstClr val="black">
                      <a:hueOff val="0"/>
                      <a:satOff val="0"/>
                      <a:lumOff val="0"/>
                      <a:alphaOff val="0"/>
                    </a:prstClr>
                  </a:solidFill>
                  <a:latin typeface="Gill Sans MT" panose="020B0502020104020203" pitchFamily="34" charset="0"/>
                  <a:ea typeface="+mn-ea"/>
                  <a:cs typeface="+mn-cs"/>
                </a:rPr>
                <a:t>Board of Directors</a:t>
              </a:r>
            </a:p>
            <a:p>
              <a:pPr marL="228600" lvl="1" indent="-114300" algn="l" defTabSz="622300">
                <a:lnSpc>
                  <a:spcPct val="90000"/>
                </a:lnSpc>
                <a:spcBef>
                  <a:spcPct val="0"/>
                </a:spcBef>
                <a:spcAft>
                  <a:spcPct val="15000"/>
                </a:spcAft>
                <a:buFont typeface="Wingdings" panose="05000000000000000000" pitchFamily="2" charset="2"/>
                <a:buChar char="ü"/>
              </a:pPr>
              <a:r>
                <a:rPr lang="en-US" sz="1350" kern="1200" noProof="0" dirty="0">
                  <a:solidFill>
                    <a:prstClr val="black">
                      <a:hueOff val="0"/>
                      <a:satOff val="0"/>
                      <a:lumOff val="0"/>
                      <a:alphaOff val="0"/>
                    </a:prstClr>
                  </a:solidFill>
                  <a:latin typeface="Gill Sans MT" panose="020B0502020104020203" pitchFamily="34" charset="0"/>
                  <a:ea typeface="+mn-ea"/>
                  <a:cs typeface="+mn-cs"/>
                </a:rPr>
                <a:t>Employees</a:t>
              </a:r>
            </a:p>
            <a:p>
              <a:pPr marL="228600" lvl="1" indent="-114300" algn="l" defTabSz="622300">
                <a:lnSpc>
                  <a:spcPct val="90000"/>
                </a:lnSpc>
                <a:spcBef>
                  <a:spcPct val="0"/>
                </a:spcBef>
                <a:spcAft>
                  <a:spcPct val="15000"/>
                </a:spcAft>
                <a:buFont typeface="Wingdings" panose="05000000000000000000" pitchFamily="2" charset="2"/>
                <a:buChar char="ü"/>
              </a:pPr>
              <a:r>
                <a:rPr lang="en-US" sz="1350" kern="1200" noProof="0" dirty="0">
                  <a:solidFill>
                    <a:prstClr val="black">
                      <a:hueOff val="0"/>
                      <a:satOff val="0"/>
                      <a:lumOff val="0"/>
                      <a:alphaOff val="0"/>
                    </a:prstClr>
                  </a:solidFill>
                  <a:latin typeface="Gill Sans MT" panose="020B0502020104020203" pitchFamily="34" charset="0"/>
                  <a:ea typeface="+mn-ea"/>
                  <a:cs typeface="+mn-cs"/>
                </a:rPr>
                <a:t>Providers</a:t>
              </a:r>
            </a:p>
            <a:p>
              <a:pPr marL="228600" lvl="1" indent="-114300" algn="l" defTabSz="622300">
                <a:lnSpc>
                  <a:spcPct val="90000"/>
                </a:lnSpc>
                <a:spcBef>
                  <a:spcPct val="0"/>
                </a:spcBef>
                <a:spcAft>
                  <a:spcPct val="15000"/>
                </a:spcAft>
                <a:buFont typeface="Wingdings" panose="05000000000000000000" pitchFamily="2" charset="2"/>
                <a:buChar char="ü"/>
              </a:pPr>
              <a:r>
                <a:rPr lang="en-US" sz="1350" kern="1200" noProof="0" dirty="0">
                  <a:solidFill>
                    <a:prstClr val="black">
                      <a:hueOff val="0"/>
                      <a:satOff val="0"/>
                      <a:lumOff val="0"/>
                      <a:alphaOff val="0"/>
                    </a:prstClr>
                  </a:solidFill>
                  <a:latin typeface="Gill Sans MT" panose="020B0502020104020203" pitchFamily="34" charset="0"/>
                  <a:ea typeface="+mn-ea"/>
                  <a:cs typeface="+mn-cs"/>
                </a:rPr>
                <a:t>Among others</a:t>
              </a:r>
            </a:p>
          </p:txBody>
        </p:sp>
      </p:grpSp>
      <p:grpSp>
        <p:nvGrpSpPr>
          <p:cNvPr id="14" name="Group 13">
            <a:extLst>
              <a:ext uri="{FF2B5EF4-FFF2-40B4-BE49-F238E27FC236}">
                <a16:creationId xmlns:a16="http://schemas.microsoft.com/office/drawing/2014/main" id="{11ECF218-54A4-2E9D-D47F-1D8CEEC98CF5}"/>
              </a:ext>
              <a:ext uri="{C183D7F6-B498-43B3-948B-1728B52AA6E4}">
                <adec:decorative xmlns:adec="http://schemas.microsoft.com/office/drawing/2017/decorative" val="1"/>
              </a:ext>
            </a:extLst>
          </p:cNvPr>
          <p:cNvGrpSpPr/>
          <p:nvPr/>
        </p:nvGrpSpPr>
        <p:grpSpPr>
          <a:xfrm>
            <a:off x="7253859" y="2112249"/>
            <a:ext cx="2074613" cy="3986106"/>
            <a:chOff x="7220520" y="2111260"/>
            <a:chExt cx="1911096" cy="3986105"/>
          </a:xfrm>
        </p:grpSpPr>
        <p:sp>
          <p:nvSpPr>
            <p:cNvPr id="15" name="Rectangle: Rounded Corners 14">
              <a:extLst>
                <a:ext uri="{FF2B5EF4-FFF2-40B4-BE49-F238E27FC236}">
                  <a16:creationId xmlns:a16="http://schemas.microsoft.com/office/drawing/2014/main" id="{FD52ED27-2014-CD14-52BF-A3BD27BF4C05}"/>
                </a:ext>
              </a:extLst>
            </p:cNvPr>
            <p:cNvSpPr/>
            <p:nvPr/>
          </p:nvSpPr>
          <p:spPr>
            <a:xfrm>
              <a:off x="7243412" y="2111260"/>
              <a:ext cx="1861190" cy="1309626"/>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8" tIns="56896" rIns="99568" bIns="56896" numCol="1" spcCol="1270" anchor="ctr" anchorCtr="0">
              <a:noAutofit/>
            </a:bodyPr>
            <a:lstStyle/>
            <a:p>
              <a:pPr lvl="0" algn="ctr"/>
              <a:r>
                <a:rPr lang="en-US" sz="1400" b="1" noProof="0" dirty="0">
                  <a:solidFill>
                    <a:schemeClr val="tx1"/>
                  </a:solidFill>
                  <a:effectLst/>
                  <a:latin typeface="Gill Sans MT" panose="020B0502020104020203" pitchFamily="34" charset="0"/>
                </a:rPr>
                <a:t>D. The MOC is presented for Program Evaluation in the MCS Quality Committee</a:t>
              </a:r>
            </a:p>
          </p:txBody>
        </p:sp>
        <p:sp>
          <p:nvSpPr>
            <p:cNvPr id="16" name="Rectangle: Rounded Corners 15">
              <a:extLst>
                <a:ext uri="{FF2B5EF4-FFF2-40B4-BE49-F238E27FC236}">
                  <a16:creationId xmlns:a16="http://schemas.microsoft.com/office/drawing/2014/main" id="{DB6D62EE-839F-9998-28A0-A8920C279D12}"/>
                </a:ext>
              </a:extLst>
            </p:cNvPr>
            <p:cNvSpPr/>
            <p:nvPr/>
          </p:nvSpPr>
          <p:spPr>
            <a:xfrm>
              <a:off x="7220520" y="3454749"/>
              <a:ext cx="1911096" cy="2642616"/>
            </a:xfrm>
            <a:prstGeom prst="roundRect">
              <a:avLst/>
            </a:prstGeom>
            <a:ln>
              <a:solidFill>
                <a:schemeClr val="tx1"/>
              </a:solid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0" indent="-114300" algn="l">
                <a:buFont typeface="Arial" panose="020B0604020202020204" pitchFamily="34" charset="0"/>
                <a:buNone/>
              </a:pPr>
              <a:r>
                <a:rPr lang="en-US" sz="1400" b="0" kern="1200" noProof="0" dirty="0">
                  <a:effectLst/>
                  <a:latin typeface="Gill Sans MT" panose="020B0502020104020203" pitchFamily="34" charset="0"/>
                </a:rPr>
                <a:t>  </a:t>
              </a:r>
              <a:r>
                <a:rPr lang="en-US" sz="1300" b="0" kern="1200" noProof="0" dirty="0">
                  <a:effectLst/>
                  <a:latin typeface="Gill Sans MT" panose="020B0502020104020203" pitchFamily="34" charset="0"/>
                </a:rPr>
                <a:t>Ongoing performance improvement and evaluation of the MOC:</a:t>
              </a:r>
            </a:p>
            <a:p>
              <a:pPr marL="114300" lvl="0" indent="-114300" algn="l">
                <a:buFont typeface="Arial" panose="020B0604020202020204" pitchFamily="34" charset="0"/>
                <a:buNone/>
              </a:pPr>
              <a:endParaRPr lang="en-US" sz="1300" b="0" kern="1200" noProof="0" dirty="0">
                <a:solidFill>
                  <a:schemeClr val="tx1"/>
                </a:solidFill>
                <a:effectLst/>
                <a:latin typeface="Gill Sans MT" panose="020B0502020104020203" pitchFamily="34" charset="0"/>
              </a:endParaRPr>
            </a:p>
            <a:p>
              <a:pPr marL="288925" lvl="0" indent="-171450" algn="l">
                <a:buFont typeface="Wingdings" panose="05000000000000000000" pitchFamily="2" charset="2"/>
                <a:buChar char="ü"/>
              </a:pPr>
              <a:r>
                <a:rPr lang="en-US" sz="1300" b="0" kern="1200" noProof="0" dirty="0">
                  <a:solidFill>
                    <a:schemeClr val="tx1"/>
                  </a:solidFill>
                  <a:effectLst/>
                  <a:latin typeface="Gill Sans MT" panose="020B0502020104020203" pitchFamily="34" charset="0"/>
                </a:rPr>
                <a:t>Monitor and analyze the quality indicators to identify improvement opportunities</a:t>
              </a:r>
            </a:p>
            <a:p>
              <a:pPr marL="117475" lvl="0" algn="l"/>
              <a:endParaRPr lang="en-US" sz="1300" b="0" kern="1200" noProof="0" dirty="0">
                <a:solidFill>
                  <a:schemeClr val="tx1"/>
                </a:solidFill>
                <a:effectLst/>
                <a:latin typeface="Gill Sans MT" panose="020B0502020104020203" pitchFamily="34" charset="0"/>
              </a:endParaRPr>
            </a:p>
            <a:p>
              <a:pPr marL="288925" lvl="0" indent="-171450" algn="l">
                <a:buFont typeface="Wingdings" panose="05000000000000000000" pitchFamily="2" charset="2"/>
                <a:buChar char="ü"/>
              </a:pPr>
              <a:r>
                <a:rPr lang="en-US" sz="1300" b="0" kern="1200" noProof="0" dirty="0">
                  <a:solidFill>
                    <a:prstClr val="black">
                      <a:hueOff val="0"/>
                      <a:satOff val="0"/>
                      <a:lumOff val="0"/>
                      <a:alphaOff val="0"/>
                    </a:prstClr>
                  </a:solidFill>
                  <a:effectLst/>
                  <a:latin typeface="Gill Sans MT" panose="020B0502020104020203" pitchFamily="34" charset="0"/>
                  <a:ea typeface="+mn-ea"/>
                  <a:cs typeface="+mn-cs"/>
                </a:rPr>
                <a:t>Hold MOC Taskforce meetings</a:t>
              </a:r>
              <a:endParaRPr lang="en-US" sz="1300" b="1" kern="1200" noProof="0" dirty="0">
                <a:effectLst/>
                <a:latin typeface="Gill Sans MT" panose="020B0502020104020203" pitchFamily="34" charset="0"/>
              </a:endParaRPr>
            </a:p>
          </p:txBody>
        </p:sp>
      </p:grpSp>
      <p:grpSp>
        <p:nvGrpSpPr>
          <p:cNvPr id="11" name="Group 10">
            <a:extLst>
              <a:ext uri="{FF2B5EF4-FFF2-40B4-BE49-F238E27FC236}">
                <a16:creationId xmlns:a16="http://schemas.microsoft.com/office/drawing/2014/main" id="{D61286D9-CF36-24C9-BE2C-3795557A5180}"/>
              </a:ext>
              <a:ext uri="{C183D7F6-B498-43B3-948B-1728B52AA6E4}">
                <adec:decorative xmlns:adec="http://schemas.microsoft.com/office/drawing/2017/decorative" val="1"/>
              </a:ext>
            </a:extLst>
          </p:cNvPr>
          <p:cNvGrpSpPr/>
          <p:nvPr/>
        </p:nvGrpSpPr>
        <p:grpSpPr>
          <a:xfrm>
            <a:off x="4913291" y="2119849"/>
            <a:ext cx="2079089" cy="3995323"/>
            <a:chOff x="5060691" y="2111262"/>
            <a:chExt cx="1916806" cy="3995323"/>
          </a:xfrm>
        </p:grpSpPr>
        <p:sp>
          <p:nvSpPr>
            <p:cNvPr id="12" name="Rectangle: Rounded Corners 11">
              <a:extLst>
                <a:ext uri="{FF2B5EF4-FFF2-40B4-BE49-F238E27FC236}">
                  <a16:creationId xmlns:a16="http://schemas.microsoft.com/office/drawing/2014/main" id="{5941E4F7-A62C-47A2-B71C-1F62067D8330}"/>
                </a:ext>
              </a:extLst>
            </p:cNvPr>
            <p:cNvSpPr/>
            <p:nvPr/>
          </p:nvSpPr>
          <p:spPr>
            <a:xfrm>
              <a:off x="5060691" y="2111262"/>
              <a:ext cx="1912680" cy="1309626"/>
            </a:xfrm>
            <a:prstGeom prst="roundRect">
              <a:avLst/>
            </a:prstGeom>
            <a:solidFill>
              <a:srgbClr val="92D050"/>
            </a:solidFill>
            <a:ln>
              <a:solidFill>
                <a:schemeClr val="tx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8" tIns="56896" rIns="99568" bIns="56896" numCol="1" spcCol="1270" anchor="ctr" anchorCtr="0">
              <a:noAutofit/>
            </a:bodyPr>
            <a:lstStyle/>
            <a:p>
              <a:pPr lvl="0" algn="ctr"/>
              <a:r>
                <a:rPr lang="en-US" sz="1400" b="1" noProof="0" dirty="0">
                  <a:solidFill>
                    <a:schemeClr val="tx1"/>
                  </a:solidFill>
                  <a:effectLst/>
                  <a:latin typeface="Gill Sans MT" panose="020B0502020104020203" pitchFamily="34" charset="0"/>
                </a:rPr>
                <a:t>C. Measurement of patient experience of care</a:t>
              </a:r>
            </a:p>
          </p:txBody>
        </p:sp>
        <p:sp>
          <p:nvSpPr>
            <p:cNvPr id="13" name="Rectangle: Rounded Corners 12">
              <a:extLst>
                <a:ext uri="{FF2B5EF4-FFF2-40B4-BE49-F238E27FC236}">
                  <a16:creationId xmlns:a16="http://schemas.microsoft.com/office/drawing/2014/main" id="{70822E87-54B1-6EE1-2F7D-5D07A92775F2}"/>
                </a:ext>
              </a:extLst>
            </p:cNvPr>
            <p:cNvSpPr/>
            <p:nvPr/>
          </p:nvSpPr>
          <p:spPr>
            <a:xfrm>
              <a:off x="5064817" y="3463969"/>
              <a:ext cx="1912680" cy="2642616"/>
            </a:xfrm>
            <a:prstGeom prst="roundRect">
              <a:avLst/>
            </a:prstGeom>
            <a:ln>
              <a:solidFill>
                <a:schemeClr val="tx1"/>
              </a:solid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0" indent="-114300" algn="l">
                <a:buNone/>
              </a:pPr>
              <a:r>
                <a:rPr lang="en-US" sz="1350" noProof="0" dirty="0">
                  <a:latin typeface="Gill Sans MT" panose="020B0502020104020203" pitchFamily="34" charset="0"/>
                </a:rPr>
                <a:t>Satisfaction surveys:</a:t>
              </a:r>
              <a:endParaRPr lang="en-US" sz="1350" b="1" noProof="0" dirty="0">
                <a:effectLst/>
                <a:latin typeface="Gill Sans MT" panose="020B0502020104020203" pitchFamily="34" charset="0"/>
              </a:endParaRPr>
            </a:p>
            <a:p>
              <a:pPr marL="114300" lvl="0" indent="-114300" algn="l">
                <a:buNone/>
              </a:pPr>
              <a:endParaRPr lang="en-US" sz="1350" b="1" noProof="0" dirty="0">
                <a:effectLst/>
                <a:latin typeface="Gill Sans MT" panose="020B0502020104020203" pitchFamily="34" charset="0"/>
              </a:endParaRPr>
            </a:p>
            <a:p>
              <a:pPr marL="0" lvl="1" indent="0" algn="l">
                <a:buFont typeface="Wingdings" panose="05000000000000000000" pitchFamily="2" charset="2"/>
                <a:buChar char="ü"/>
              </a:pPr>
              <a:r>
                <a:rPr lang="en-US" sz="1350" noProof="0" dirty="0">
                  <a:latin typeface="Gill Sans MT" panose="020B0502020104020203" pitchFamily="34" charset="0"/>
                </a:rPr>
                <a:t>CAHPS</a:t>
              </a:r>
            </a:p>
            <a:p>
              <a:pPr marL="0" lvl="1" indent="0" algn="l">
                <a:buFont typeface="Wingdings" panose="05000000000000000000" pitchFamily="2" charset="2"/>
                <a:buChar char="ü"/>
              </a:pPr>
              <a:r>
                <a:rPr lang="en-US" sz="1350" noProof="0" dirty="0">
                  <a:latin typeface="Gill Sans MT" panose="020B0502020104020203" pitchFamily="34" charset="0"/>
                </a:rPr>
                <a:t>HOS</a:t>
              </a:r>
            </a:p>
            <a:p>
              <a:pPr marL="0" lvl="1" indent="0" algn="l">
                <a:buFont typeface="Wingdings" panose="05000000000000000000" pitchFamily="2" charset="2"/>
                <a:buChar char="ü"/>
              </a:pPr>
              <a:r>
                <a:rPr lang="en-US" sz="1350" noProof="0" dirty="0">
                  <a:latin typeface="Gill Sans MT" panose="020B0502020104020203" pitchFamily="34" charset="0"/>
                </a:rPr>
                <a:t>Internal surveys of</a:t>
              </a:r>
            </a:p>
            <a:p>
              <a:pPr marL="0" lvl="0" indent="0" algn="l">
                <a:buFont typeface="Wingdings" panose="05000000000000000000" pitchFamily="2" charset="2"/>
                <a:buNone/>
              </a:pPr>
              <a:r>
                <a:rPr lang="en-US" sz="1350" noProof="0" dirty="0">
                  <a:latin typeface="Gill Sans MT" panose="020B0502020104020203" pitchFamily="34" charset="0"/>
                </a:rPr>
                <a:t>   members’ satisfaction: </a:t>
              </a:r>
            </a:p>
            <a:p>
              <a:pPr marL="0" lvl="0" indent="0" algn="l">
                <a:buFont typeface="Wingdings" panose="05000000000000000000" pitchFamily="2" charset="2"/>
                <a:buNone/>
              </a:pPr>
              <a:r>
                <a:rPr lang="en-US" sz="1350" noProof="0" dirty="0">
                  <a:latin typeface="Gill Sans MT" panose="020B0502020104020203" pitchFamily="34" charset="0"/>
                </a:rPr>
                <a:t>    - Focus groups</a:t>
              </a:r>
            </a:p>
          </p:txBody>
        </p:sp>
      </p:grpSp>
      <p:grpSp>
        <p:nvGrpSpPr>
          <p:cNvPr id="8" name="Group 7">
            <a:extLst>
              <a:ext uri="{FF2B5EF4-FFF2-40B4-BE49-F238E27FC236}">
                <a16:creationId xmlns:a16="http://schemas.microsoft.com/office/drawing/2014/main" id="{B0C22947-6D0F-9D06-32D3-246898B8AAE4}"/>
              </a:ext>
              <a:ext uri="{C183D7F6-B498-43B3-948B-1728B52AA6E4}">
                <adec:decorative xmlns:adec="http://schemas.microsoft.com/office/drawing/2017/decorative" val="1"/>
              </a:ext>
            </a:extLst>
          </p:cNvPr>
          <p:cNvGrpSpPr/>
          <p:nvPr/>
        </p:nvGrpSpPr>
        <p:grpSpPr>
          <a:xfrm>
            <a:off x="2630732" y="2112249"/>
            <a:ext cx="2080813" cy="3993705"/>
            <a:chOff x="2920730" y="2093333"/>
            <a:chExt cx="1916731" cy="3993705"/>
          </a:xfrm>
        </p:grpSpPr>
        <p:sp>
          <p:nvSpPr>
            <p:cNvPr id="9" name="Rectangle: Rounded Corners 8">
              <a:extLst>
                <a:ext uri="{FF2B5EF4-FFF2-40B4-BE49-F238E27FC236}">
                  <a16:creationId xmlns:a16="http://schemas.microsoft.com/office/drawing/2014/main" id="{4EA2F784-43C2-484B-575F-CDC288EE760B}"/>
                </a:ext>
              </a:extLst>
            </p:cNvPr>
            <p:cNvSpPr/>
            <p:nvPr/>
          </p:nvSpPr>
          <p:spPr>
            <a:xfrm>
              <a:off x="2924781" y="2093333"/>
              <a:ext cx="1912680" cy="1309626"/>
            </a:xfrm>
            <a:prstGeom prst="roundRect">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schemeClr val="tx1"/>
                  </a:solidFill>
                  <a:effectLst/>
                  <a:latin typeface="Gill Sans MT" panose="020B0502020104020203" pitchFamily="34" charset="0"/>
                  <a:ea typeface="+mn-ea"/>
                  <a:cs typeface="+mn-cs"/>
                </a:rPr>
                <a:t>B. Measurable goals and health outcomes</a:t>
              </a:r>
            </a:p>
          </p:txBody>
        </p:sp>
        <p:sp>
          <p:nvSpPr>
            <p:cNvPr id="10" name="Rectangle: Rounded Corners 9">
              <a:extLst>
                <a:ext uri="{FF2B5EF4-FFF2-40B4-BE49-F238E27FC236}">
                  <a16:creationId xmlns:a16="http://schemas.microsoft.com/office/drawing/2014/main" id="{F0BA5D61-BD0C-EDC2-E048-924FF9749BB0}"/>
                </a:ext>
              </a:extLst>
            </p:cNvPr>
            <p:cNvSpPr/>
            <p:nvPr/>
          </p:nvSpPr>
          <p:spPr>
            <a:xfrm>
              <a:off x="2920730" y="3446040"/>
              <a:ext cx="1912680" cy="2640998"/>
            </a:xfrm>
            <a:prstGeom prst="roundRect">
              <a:avLst/>
            </a:prstGeom>
            <a:ln>
              <a:solidFill>
                <a:schemeClr val="tx1"/>
              </a:solid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0" algn="l">
                <a:buNone/>
              </a:pPr>
              <a:r>
                <a:rPr lang="en-US" sz="1350" noProof="0" dirty="0">
                  <a:latin typeface="Gill Sans MT" panose="020B0502020104020203" pitchFamily="34" charset="0"/>
                </a:rPr>
                <a:t>Metrics indicators:</a:t>
              </a:r>
              <a:endParaRPr lang="en-US" sz="1350" b="1" noProof="0" dirty="0">
                <a:effectLst/>
                <a:latin typeface="Gill Sans MT" panose="020B0502020104020203" pitchFamily="34" charset="0"/>
              </a:endParaRPr>
            </a:p>
            <a:p>
              <a:pPr lvl="0" algn="l">
                <a:buNone/>
              </a:pPr>
              <a:endParaRPr lang="en-US" sz="1350" b="1" noProof="0" dirty="0">
                <a:effectLst/>
                <a:latin typeface="Gill Sans MT" panose="020B0502020104020203" pitchFamily="34" charset="0"/>
              </a:endParaRPr>
            </a:p>
            <a:p>
              <a:pPr>
                <a:buFont typeface="Wingdings" panose="05000000000000000000" pitchFamily="2" charset="2"/>
                <a:buChar char="ü"/>
              </a:pPr>
              <a:r>
                <a:rPr lang="en-US" sz="1350" noProof="0" dirty="0">
                  <a:latin typeface="Gill Sans MT" panose="020B0502020104020203" pitchFamily="34" charset="0"/>
                </a:rPr>
                <a:t>STARS</a:t>
              </a:r>
            </a:p>
            <a:p>
              <a:pPr>
                <a:buFont typeface="Wingdings" panose="05000000000000000000" pitchFamily="2" charset="2"/>
                <a:buChar char="ü"/>
              </a:pPr>
              <a:r>
                <a:rPr lang="en-US" sz="1350" noProof="0" dirty="0">
                  <a:latin typeface="Gill Sans MT" panose="020B0502020104020203" pitchFamily="34" charset="0"/>
                </a:rPr>
                <a:t>HEDIS</a:t>
              </a:r>
            </a:p>
            <a:p>
              <a:pPr>
                <a:buFont typeface="Wingdings" panose="05000000000000000000" pitchFamily="2" charset="2"/>
                <a:buChar char="ü"/>
              </a:pPr>
              <a:r>
                <a:rPr lang="en-US" sz="1350" noProof="0" dirty="0">
                  <a:latin typeface="Gill Sans MT" panose="020B0502020104020203" pitchFamily="34" charset="0"/>
                </a:rPr>
                <a:t>Regulatory reports</a:t>
              </a:r>
            </a:p>
            <a:p>
              <a:pPr>
                <a:buFont typeface="Wingdings" panose="05000000000000000000" pitchFamily="2" charset="2"/>
                <a:buChar char="ü"/>
              </a:pPr>
              <a:r>
                <a:rPr lang="en-US" sz="1350" noProof="0" dirty="0">
                  <a:latin typeface="Gill Sans MT" panose="020B0502020104020203" pitchFamily="34" charset="0"/>
                </a:rPr>
                <a:t>Operational reports</a:t>
              </a:r>
            </a:p>
          </p:txBody>
        </p:sp>
      </p:grpSp>
      <p:grpSp>
        <p:nvGrpSpPr>
          <p:cNvPr id="5" name="Group 4">
            <a:extLst>
              <a:ext uri="{FF2B5EF4-FFF2-40B4-BE49-F238E27FC236}">
                <a16:creationId xmlns:a16="http://schemas.microsoft.com/office/drawing/2014/main" id="{BD46290D-E9FB-69F5-66F2-B074C8C7E5CF}"/>
              </a:ext>
              <a:ext uri="{C183D7F6-B498-43B3-948B-1728B52AA6E4}">
                <adec:decorative xmlns:adec="http://schemas.microsoft.com/office/drawing/2017/decorative" val="1"/>
              </a:ext>
            </a:extLst>
          </p:cNvPr>
          <p:cNvGrpSpPr/>
          <p:nvPr/>
        </p:nvGrpSpPr>
        <p:grpSpPr>
          <a:xfrm>
            <a:off x="285659" y="2105477"/>
            <a:ext cx="2081163" cy="3988100"/>
            <a:chOff x="786726" y="2073659"/>
            <a:chExt cx="1913002" cy="3988100"/>
          </a:xfrm>
        </p:grpSpPr>
        <p:sp>
          <p:nvSpPr>
            <p:cNvPr id="6" name="Rectangle: Rounded Corners 5">
              <a:extLst>
                <a:ext uri="{FF2B5EF4-FFF2-40B4-BE49-F238E27FC236}">
                  <a16:creationId xmlns:a16="http://schemas.microsoft.com/office/drawing/2014/main" id="{CC50F523-D614-A2D6-91A6-0184439CA41D}"/>
                </a:ext>
              </a:extLst>
            </p:cNvPr>
            <p:cNvSpPr/>
            <p:nvPr/>
          </p:nvSpPr>
          <p:spPr>
            <a:xfrm>
              <a:off x="788632" y="3419143"/>
              <a:ext cx="1911096" cy="2642616"/>
            </a:xfrm>
            <a:prstGeom prst="roundRect">
              <a:avLst/>
            </a:prstGeom>
            <a:ln>
              <a:solidFill>
                <a:schemeClr val="tx1"/>
              </a:solidFill>
            </a:ln>
          </p:spPr>
          <p:style>
            <a:lnRef idx="2">
              <a:schemeClr val="accent6">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74676" rIns="99568" bIns="112014" numCol="1" spcCol="1270" anchor="t" anchorCtr="0">
              <a:noAutofit/>
            </a:bodyPr>
            <a:lstStyle/>
            <a:p>
              <a:pPr marL="0" lvl="0" indent="0" algn="l">
                <a:buNone/>
              </a:pPr>
              <a:r>
                <a:rPr lang="en-US" sz="1350" noProof="0" dirty="0">
                  <a:latin typeface="Gill Sans MT" panose="020B0502020104020203" pitchFamily="34" charset="0"/>
                </a:rPr>
                <a:t>Data sources:</a:t>
              </a:r>
              <a:endParaRPr lang="en-US" sz="1350" b="1" noProof="0" dirty="0">
                <a:latin typeface="Gill Sans MT" panose="020B0502020104020203" pitchFamily="34" charset="0"/>
              </a:endParaRPr>
            </a:p>
            <a:p>
              <a:pPr marL="0" lvl="0" indent="0" algn="l">
                <a:buNone/>
              </a:pPr>
              <a:endParaRPr lang="en-US" sz="1350" b="1" noProof="0" dirty="0">
                <a:effectLst/>
                <a:latin typeface="Gill Sans MT" panose="020B0502020104020203" pitchFamily="34" charset="0"/>
              </a:endParaRPr>
            </a:p>
            <a:p>
              <a:pPr marL="123825" lvl="0" indent="-123825" algn="l">
                <a:buFont typeface="Wingdings" panose="05000000000000000000" pitchFamily="2" charset="2"/>
                <a:buChar char="ü"/>
              </a:pPr>
              <a:r>
                <a:rPr lang="en-US" sz="1350" noProof="0" dirty="0">
                  <a:latin typeface="Gill Sans MT" panose="020B0502020104020203" pitchFamily="34" charset="0"/>
                </a:rPr>
                <a:t>Electronic Care Management system, CHRAT data base, and PMHS application</a:t>
              </a:r>
            </a:p>
            <a:p>
              <a:pPr lvl="0" algn="l"/>
              <a:endParaRPr lang="en-US" sz="1000" noProof="0" dirty="0">
                <a:latin typeface="Gill Sans MT" panose="020B0502020104020203" pitchFamily="34" charset="0"/>
              </a:endParaRPr>
            </a:p>
            <a:p>
              <a:pPr marL="123825" lvl="0" indent="-123825" algn="l">
                <a:buFont typeface="Wingdings" panose="05000000000000000000" pitchFamily="2" charset="2"/>
                <a:buChar char="ü"/>
              </a:pPr>
              <a:r>
                <a:rPr lang="en-US" sz="1350" noProof="0" dirty="0">
                  <a:latin typeface="Gill Sans MT" panose="020B0502020104020203" pitchFamily="34" charset="0"/>
                </a:rPr>
                <a:t>MCS leader's participation in the internal quality process</a:t>
              </a:r>
            </a:p>
          </p:txBody>
        </p:sp>
        <p:sp>
          <p:nvSpPr>
            <p:cNvPr id="7" name="Rectangle: Rounded Corners 6">
              <a:extLst>
                <a:ext uri="{FF2B5EF4-FFF2-40B4-BE49-F238E27FC236}">
                  <a16:creationId xmlns:a16="http://schemas.microsoft.com/office/drawing/2014/main" id="{29D0CDFC-D689-D4FD-49E6-97183AE15A6D}"/>
                </a:ext>
              </a:extLst>
            </p:cNvPr>
            <p:cNvSpPr/>
            <p:nvPr/>
          </p:nvSpPr>
          <p:spPr>
            <a:xfrm>
              <a:off x="786726" y="2073659"/>
              <a:ext cx="1912680" cy="1309626"/>
            </a:xfrm>
            <a:prstGeom prst="roundRect">
              <a:avLst/>
            </a:prstGeom>
            <a:solidFill>
              <a:srgbClr val="00A160"/>
            </a:solidFill>
            <a:ln>
              <a:solidFill>
                <a:schemeClr val="tx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8" tIns="56896" rIns="99568" bIns="56896" numCol="1" spcCol="1270" anchor="ctr" anchorCtr="0">
              <a:noAutofit/>
            </a:bodyPr>
            <a:lstStyle/>
            <a:p>
              <a:pPr lvl="0" algn="ctr"/>
              <a:r>
                <a:rPr lang="en-US" sz="1400" b="1" noProof="0" dirty="0">
                  <a:solidFill>
                    <a:schemeClr val="tx1"/>
                  </a:solidFill>
                  <a:effectLst/>
                  <a:latin typeface="Gill Sans MT" panose="020B0502020104020203" pitchFamily="34" charset="0"/>
                </a:rPr>
                <a:t>A. Quality measurement and performance improvement plan</a:t>
              </a:r>
            </a:p>
          </p:txBody>
        </p:sp>
      </p:grpSp>
      <p:sp>
        <p:nvSpPr>
          <p:cNvPr id="23" name="Rectangle 22">
            <a:extLst>
              <a:ext uri="{FF2B5EF4-FFF2-40B4-BE49-F238E27FC236}">
                <a16:creationId xmlns:a16="http://schemas.microsoft.com/office/drawing/2014/main" id="{A84DFBCC-0EB6-C364-FF05-D4AC42BE1E29}"/>
              </a:ext>
            </a:extLst>
          </p:cNvPr>
          <p:cNvSpPr/>
          <p:nvPr/>
        </p:nvSpPr>
        <p:spPr>
          <a:xfrm>
            <a:off x="96794" y="1228156"/>
            <a:ext cx="11789775" cy="400110"/>
          </a:xfrm>
          <a:prstGeom prst="rect">
            <a:avLst/>
          </a:prstGeom>
        </p:spPr>
        <p:txBody>
          <a:bodyPr wrap="square">
            <a:spAutoFit/>
          </a:bodyPr>
          <a:lstStyle/>
          <a:p>
            <a:r>
              <a:rPr lang="en-US" sz="2000" noProof="0" dirty="0">
                <a:latin typeface="Gill Sans MT" panose="020B0502020104020203" pitchFamily="34" charset="0"/>
              </a:rPr>
              <a:t>The quality measures and performance improvement report as required in the MOC must contain the following: </a:t>
            </a:r>
            <a:endParaRPr lang="en-US" sz="1200" noProof="0" dirty="0">
              <a:latin typeface="Gill Sans MT" panose="020B0502020104020203" pitchFamily="34" charset="0"/>
            </a:endParaRPr>
          </a:p>
        </p:txBody>
      </p:sp>
      <p:cxnSp>
        <p:nvCxnSpPr>
          <p:cNvPr id="25" name="Straight Connector 24">
            <a:extLst>
              <a:ext uri="{FF2B5EF4-FFF2-40B4-BE49-F238E27FC236}">
                <a16:creationId xmlns:a16="http://schemas.microsoft.com/office/drawing/2014/main" id="{AE303088-B0B2-F04B-508F-35BFE2787C42}"/>
              </a:ext>
              <a:ext uri="{C183D7F6-B498-43B3-948B-1728B52AA6E4}">
                <adec:decorative xmlns:adec="http://schemas.microsoft.com/office/drawing/2017/decorative" val="1"/>
              </a:ext>
            </a:extLst>
          </p:cNvPr>
          <p:cNvCxnSpPr>
            <a:cxnSpLocks/>
          </p:cNvCxnSpPr>
          <p:nvPr/>
        </p:nvCxnSpPr>
        <p:spPr>
          <a:xfrm>
            <a:off x="193589" y="1092186"/>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6898AFFD-1C22-B5E3-32C6-5B49C78BE907}"/>
              </a:ext>
            </a:extLst>
          </p:cNvPr>
          <p:cNvSpPr txBox="1">
            <a:spLocks noGrp="1"/>
          </p:cNvSpPr>
          <p:nvPr>
            <p:ph type="title" idx="4294967295"/>
          </p:nvPr>
        </p:nvSpPr>
        <p:spPr>
          <a:xfrm>
            <a:off x="88725" y="390204"/>
            <a:ext cx="11999501" cy="5623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MOC 4: Quality Measurement and Performance Improvement </a:t>
            </a:r>
            <a:r>
              <a:rPr kumimoji="0" lang="en-US" sz="1000" b="1" i="0" u="none" strike="noStrike" kern="1200" cap="none" spc="0" normalizeH="0" baseline="0" noProof="0" dirty="0">
                <a:ln>
                  <a:noFill/>
                </a:ln>
                <a:solidFill>
                  <a:schemeClr val="bg1"/>
                </a:solidFill>
                <a:effectLst/>
                <a:uLnTx/>
                <a:uFillTx/>
                <a:latin typeface="Gill Sans MT" panose="020B0502020104020203" pitchFamily="34" charset="0"/>
                <a:ea typeface="+mj-ea"/>
                <a:cs typeface="+mj-cs"/>
              </a:rPr>
              <a:t>Continued</a:t>
            </a:r>
          </a:p>
        </p:txBody>
      </p:sp>
    </p:spTree>
    <p:extLst>
      <p:ext uri="{BB962C8B-B14F-4D97-AF65-F5344CB8AC3E}">
        <p14:creationId xmlns:p14="http://schemas.microsoft.com/office/powerpoint/2010/main" val="185737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71E2CA-3CB6-91CE-CC07-17C29994DD7F}"/>
              </a:ext>
            </a:extLst>
          </p:cNvPr>
          <p:cNvSpPr>
            <a:spLocks noGrp="1"/>
          </p:cNvSpPr>
          <p:nvPr>
            <p:ph type="body" sz="quarter" idx="10"/>
          </p:nvPr>
        </p:nvSpPr>
        <p:spPr/>
        <p:txBody>
          <a:bodyPr>
            <a:normAutofit fontScale="92500" lnSpcReduction="10000"/>
          </a:bodyPr>
          <a:lstStyle/>
          <a:p>
            <a:endParaRPr lang="en-US" noProof="0" dirty="0"/>
          </a:p>
        </p:txBody>
      </p:sp>
      <p:sp>
        <p:nvSpPr>
          <p:cNvPr id="2" name="Page Number">
            <a:extLst>
              <a:ext uri="{FF2B5EF4-FFF2-40B4-BE49-F238E27FC236}">
                <a16:creationId xmlns:a16="http://schemas.microsoft.com/office/drawing/2014/main" id="{95947F05-BFC1-BF7E-C896-101FC8D1C96B}"/>
              </a:ext>
            </a:extLst>
          </p:cNvPr>
          <p:cNvSpPr>
            <a:spLocks noGrp="1"/>
          </p:cNvSpPr>
          <p:nvPr>
            <p:ph type="sldNum" sz="quarter" idx="4"/>
          </p:nvPr>
        </p:nvSpPr>
        <p:spPr/>
        <p:txBody>
          <a:bodyPr/>
          <a:lstStyle/>
          <a:p>
            <a:fld id="{42EC8CDA-1662-F249-B76F-7FD4977C24F0}" type="slidenum">
              <a:rPr lang="en-US" noProof="0" smtClean="0"/>
              <a:pPr/>
              <a:t>29</a:t>
            </a:fld>
            <a:endParaRPr lang="en-US" noProof="0" dirty="0"/>
          </a:p>
        </p:txBody>
      </p:sp>
      <p:graphicFrame>
        <p:nvGraphicFramePr>
          <p:cNvPr id="6" name="Diagram 5">
            <a:extLst>
              <a:ext uri="{FF2B5EF4-FFF2-40B4-BE49-F238E27FC236}">
                <a16:creationId xmlns:a16="http://schemas.microsoft.com/office/drawing/2014/main" id="{2D59456F-3DD3-D82D-0221-CDBB812328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66393"/>
              </p:ext>
            </p:extLst>
          </p:nvPr>
        </p:nvGraphicFramePr>
        <p:xfrm>
          <a:off x="-542631" y="1576779"/>
          <a:ext cx="12610454" cy="439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78641DCB-AF57-666E-7438-44820C2138AE}"/>
              </a:ext>
              <a:ext uri="{C183D7F6-B498-43B3-948B-1728B52AA6E4}">
                <adec:decorative xmlns:adec="http://schemas.microsoft.com/office/drawing/2017/decorative" val="1"/>
              </a:ext>
            </a:extLst>
          </p:cNvPr>
          <p:cNvCxnSpPr/>
          <p:nvPr/>
        </p:nvCxnSpPr>
        <p:spPr>
          <a:xfrm>
            <a:off x="193589" y="1012284"/>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7FF0463-59AB-AF1D-BF73-935A202566F9}"/>
              </a:ext>
            </a:extLst>
          </p:cNvPr>
          <p:cNvSpPr txBox="1">
            <a:spLocks noGrp="1"/>
          </p:cNvSpPr>
          <p:nvPr>
            <p:ph type="title" idx="4294967295"/>
          </p:nvPr>
        </p:nvSpPr>
        <p:spPr>
          <a:xfrm>
            <a:off x="193589" y="245721"/>
            <a:ext cx="11789774" cy="6519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We all have a very important integral role, and we must:</a:t>
            </a:r>
          </a:p>
        </p:txBody>
      </p:sp>
    </p:spTree>
    <p:extLst>
      <p:ext uri="{BB962C8B-B14F-4D97-AF65-F5344CB8AC3E}">
        <p14:creationId xmlns:p14="http://schemas.microsoft.com/office/powerpoint/2010/main" val="331066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CE28F64-DC41-08D9-AA3C-EEB037374A7E}"/>
              </a:ext>
            </a:extLst>
          </p:cNvPr>
          <p:cNvSpPr txBox="1">
            <a:spLocks noGrp="1"/>
          </p:cNvSpPr>
          <p:nvPr>
            <p:ph type="title" idx="4294967295"/>
          </p:nvPr>
        </p:nvSpPr>
        <p:spPr>
          <a:xfrm>
            <a:off x="185264" y="0"/>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Definitions</a:t>
            </a:r>
            <a:endParaRPr kumimoji="0" lang="en-US" sz="2800" b="0"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E36E5543-E69E-2041-3D2B-1259A753AE81}"/>
              </a:ext>
            </a:extLst>
          </p:cNvPr>
          <p:cNvSpPr txBox="1">
            <a:spLocks/>
          </p:cNvSpPr>
          <p:nvPr/>
        </p:nvSpPr>
        <p:spPr>
          <a:xfrm>
            <a:off x="185264" y="1112813"/>
            <a:ext cx="11821472" cy="5305315"/>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C-SNP MOC</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(Chronic Conditions Special Needs Plan Model of Care): Model of care for members with certain chronic conditions.</a:t>
            </a:r>
          </a:p>
          <a:p>
            <a:pPr marR="0" lvl="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CAHPS</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(Consumer Assessment of Healthcare Providers and Systems): Survey that collects, evaluates, and reports about the experience (perception) of members in relation to services received from </a:t>
            </a:r>
            <a:r>
              <a:rPr kumimoji="0" lang="en-US" sz="1900" b="0" i="0" u="none" strike="noStrike" kern="1200" cap="none" spc="0" normalizeH="0" baseline="0" noProof="0" dirty="0">
                <a:ln>
                  <a:noFill/>
                </a:ln>
                <a:effectLst/>
                <a:uLnTx/>
                <a:uFillTx/>
                <a:latin typeface="Gill Sans MT" panose="020B0502020104020203" pitchFamily="34" charset="0"/>
                <a:ea typeface="+mn-ea"/>
                <a:cs typeface="+mn-cs"/>
              </a:rPr>
              <a:t>health plan </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and providers.</a:t>
            </a:r>
          </a:p>
          <a:p>
            <a:pPr marR="0" lvl="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CHRAT</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(Comprehensive Health Risk Assessment Tool):  Assessment performed by clinicians to identify member’s needs and risk factors. </a:t>
            </a:r>
          </a:p>
          <a:p>
            <a:pPr marR="0" lvl="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CM</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(Care Management): Care Management Program/Care Manager. </a:t>
            </a:r>
          </a:p>
          <a:p>
            <a:pPr algn="just">
              <a:lnSpc>
                <a:spcPct val="150000"/>
              </a:lnSpc>
              <a:spcBef>
                <a:spcPts val="0"/>
              </a:spcBef>
              <a:buFont typeface="Wingdings" panose="05000000000000000000" pitchFamily="2" charset="2"/>
              <a:buChar char="§"/>
              <a:defRPr/>
            </a:pPr>
            <a:r>
              <a:rPr lang="en-US" sz="1900" b="1" noProof="0" dirty="0">
                <a:solidFill>
                  <a:prstClr val="black"/>
                </a:solidFill>
                <a:latin typeface="Gill Sans MT" panose="020B0502020104020203" pitchFamily="34" charset="0"/>
              </a:rPr>
              <a:t>SDOH</a:t>
            </a:r>
            <a:r>
              <a:rPr lang="en-US" sz="1900" noProof="0" dirty="0">
                <a:solidFill>
                  <a:prstClr val="black"/>
                </a:solidFill>
                <a:latin typeface="Gill Sans MT" panose="020B0502020104020203" pitchFamily="34" charset="0"/>
              </a:rPr>
              <a:t> (Social Determinants of Health): Describe the range of social, environmental, and economic factors that can influence health status conditions that can often have a greater impact on health outcomes than the actual delivery of health services.</a:t>
            </a:r>
            <a:endPar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R="0" lvl="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D-SNP MOC</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(Dual Eligible Special Needs Plan Model of Care): Model of care for members with dual eligibility.</a:t>
            </a:r>
          </a:p>
          <a:p>
            <a:pPr marR="0" lvl="0" algn="just"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HEDIS </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(Healthcare Effectiveness Data and Information Set): Is a set of standardized performance measures related to care and service developed by the National Committee on Quality Assurance (NCQA). </a:t>
            </a:r>
          </a:p>
          <a:p>
            <a:pPr marR="0" lvl="0" algn="just"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effectLst/>
                <a:uLnTx/>
                <a:uFillTx/>
                <a:latin typeface="Gill Sans MT" panose="020B0502020104020203" pitchFamily="34" charset="0"/>
                <a:ea typeface="+mn-ea"/>
                <a:cs typeface="+mn-cs"/>
              </a:rPr>
              <a:t>HOS </a:t>
            </a:r>
            <a:r>
              <a:rPr kumimoji="0" lang="en-US" sz="1900" i="0" u="none" strike="noStrike" kern="1200" cap="none" spc="0" normalizeH="0" baseline="0" noProof="0" dirty="0">
                <a:ln>
                  <a:noFill/>
                </a:ln>
                <a:effectLst/>
                <a:uLnTx/>
                <a:uFillTx/>
                <a:latin typeface="Gill Sans MT" panose="020B0502020104020203" pitchFamily="34" charset="0"/>
                <a:ea typeface="+mn-ea"/>
                <a:cs typeface="+mn-cs"/>
              </a:rPr>
              <a:t>(</a:t>
            </a:r>
            <a:r>
              <a:rPr lang="en-US" sz="1900" noProof="0" dirty="0">
                <a:latin typeface="Gill Sans MT" panose="020B0502020104020203" pitchFamily="34" charset="0"/>
              </a:rPr>
              <a:t>Health Outcomes Survey</a:t>
            </a:r>
            <a:r>
              <a:rPr kumimoji="0" lang="en-US" sz="1900" i="0" u="none" strike="noStrike" kern="1200" cap="none" spc="0" normalizeH="0" baseline="0" noProof="0" dirty="0">
                <a:ln>
                  <a:noFill/>
                </a:ln>
                <a:effectLst/>
                <a:uLnTx/>
                <a:uFillTx/>
                <a:latin typeface="Gill Sans MT" panose="020B0502020104020203" pitchFamily="34" charset="0"/>
                <a:ea typeface="+mn-ea"/>
                <a:cs typeface="+mn-cs"/>
              </a:rPr>
              <a:t>): Is the first patient-reported outcomes measure used in Medicare managed care.</a:t>
            </a:r>
          </a:p>
          <a:p>
            <a:pPr marR="0" lvl="0" algn="just"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ICP </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(Individualized Care Plan): Individualized Care Plan created for the member.</a:t>
            </a:r>
          </a:p>
          <a:p>
            <a:pPr marR="0" lvl="0" algn="just"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ICT </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(Interdisciplinary Care Team): Care team for SNP members composed of at least the PCP and the member and other health experts, if applicable. </a:t>
            </a:r>
          </a:p>
          <a:p>
            <a:pPr marR="0" lvl="0" algn="just"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9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PCP </a:t>
            </a:r>
            <a:r>
              <a:rPr kumimoji="0" lang="en-US" sz="1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(Primary Care Physician): Physician who is mainly responsible for the member’s care under the Model of Care. </a:t>
            </a:r>
          </a:p>
        </p:txBody>
      </p:sp>
      <p:cxnSp>
        <p:nvCxnSpPr>
          <p:cNvPr id="4" name="Straight Connector 3">
            <a:extLst>
              <a:ext uri="{FF2B5EF4-FFF2-40B4-BE49-F238E27FC236}">
                <a16:creationId xmlns:a16="http://schemas.microsoft.com/office/drawing/2014/main" id="{ECE9AB53-CDF6-568B-DEAC-8F2E10DCB702}"/>
              </a:ext>
              <a:ext uri="{C183D7F6-B498-43B3-948B-1728B52AA6E4}">
                <adec:decorative xmlns:adec="http://schemas.microsoft.com/office/drawing/2017/decorative" val="1"/>
              </a:ext>
            </a:extLst>
          </p:cNvPr>
          <p:cNvCxnSpPr/>
          <p:nvPr/>
        </p:nvCxnSpPr>
        <p:spPr>
          <a:xfrm>
            <a:off x="185264" y="99289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16252A1-5AD7-15AA-4524-F8459D4DCF5E}"/>
              </a:ext>
            </a:extLst>
          </p:cNvPr>
          <p:cNvSpPr>
            <a:spLocks noGrp="1"/>
          </p:cNvSpPr>
          <p:nvPr>
            <p:ph type="sldNum" sz="quarter" idx="4"/>
          </p:nvPr>
        </p:nvSpPr>
        <p:spPr/>
        <p:txBody>
          <a:bodyPr/>
          <a:lstStyle/>
          <a:p>
            <a:fld id="{42EC8CDA-1662-F249-B76F-7FD4977C24F0}" type="slidenum">
              <a:rPr lang="en-US" noProof="0" smtClean="0"/>
              <a:pPr/>
              <a:t>3</a:t>
            </a:fld>
            <a:endParaRPr lang="en-US" noProof="0" dirty="0"/>
          </a:p>
        </p:txBody>
      </p:sp>
      <p:sp>
        <p:nvSpPr>
          <p:cNvPr id="2" name="Footer">
            <a:extLst>
              <a:ext uri="{FF2B5EF4-FFF2-40B4-BE49-F238E27FC236}">
                <a16:creationId xmlns:a16="http://schemas.microsoft.com/office/drawing/2014/main" id="{7C774A32-BD94-24AB-2D12-55117C524AAB}"/>
              </a:ext>
            </a:extLst>
          </p:cNvPr>
          <p:cNvSpPr>
            <a:spLocks noGrp="1"/>
          </p:cNvSpPr>
          <p:nvPr>
            <p:ph type="body" sz="quarter" idx="10"/>
          </p:nvPr>
        </p:nvSpPr>
        <p:spPr/>
        <p:txBody>
          <a:bodyPr>
            <a:normAutofit fontScale="92500" lnSpcReduction="10000"/>
          </a:bodyPr>
          <a:lstStyle/>
          <a:p>
            <a:endParaRPr lang="en-US" noProof="0" dirty="0"/>
          </a:p>
        </p:txBody>
      </p:sp>
    </p:spTree>
    <p:extLst>
      <p:ext uri="{BB962C8B-B14F-4D97-AF65-F5344CB8AC3E}">
        <p14:creationId xmlns:p14="http://schemas.microsoft.com/office/powerpoint/2010/main" val="1763794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F2629007-6530-5FFE-16BB-3A79A3D6757B}"/>
              </a:ext>
            </a:extLst>
          </p:cNvPr>
          <p:cNvSpPr>
            <a:spLocks noGrp="1"/>
          </p:cNvSpPr>
          <p:nvPr>
            <p:ph type="body" sz="quarter" idx="10"/>
          </p:nvPr>
        </p:nvSpPr>
        <p:spPr/>
        <p:txBody>
          <a:bodyPr>
            <a:normAutofit fontScale="92500" lnSpcReduction="10000"/>
          </a:bodyPr>
          <a:lstStyle/>
          <a:p>
            <a:endParaRPr lang="en-US" noProof="0" dirty="0"/>
          </a:p>
        </p:txBody>
      </p:sp>
      <p:sp>
        <p:nvSpPr>
          <p:cNvPr id="7" name="Page Number">
            <a:extLst>
              <a:ext uri="{FF2B5EF4-FFF2-40B4-BE49-F238E27FC236}">
                <a16:creationId xmlns:a16="http://schemas.microsoft.com/office/drawing/2014/main" id="{536A6C60-EA71-CC1D-77C6-4B44EB1DA86B}"/>
              </a:ext>
            </a:extLst>
          </p:cNvPr>
          <p:cNvSpPr>
            <a:spLocks noGrp="1"/>
          </p:cNvSpPr>
          <p:nvPr>
            <p:ph type="sldNum" sz="quarter" idx="4"/>
          </p:nvPr>
        </p:nvSpPr>
        <p:spPr/>
        <p:txBody>
          <a:bodyPr/>
          <a:lstStyle/>
          <a:p>
            <a:fld id="{42EC8CDA-1662-F249-B76F-7FD4977C24F0}" type="slidenum">
              <a:rPr lang="en-US" noProof="0" smtClean="0"/>
              <a:pPr/>
              <a:t>30</a:t>
            </a:fld>
            <a:endParaRPr lang="en-US" noProof="0" dirty="0"/>
          </a:p>
        </p:txBody>
      </p:sp>
      <p:pic>
        <p:nvPicPr>
          <p:cNvPr id="1032" name="Picture 8" descr="AI generated Curved Ultrawide Monitor on Transparent Background, front view  36725929 PNG">
            <a:extLst>
              <a:ext uri="{FF2B5EF4-FFF2-40B4-BE49-F238E27FC236}">
                <a16:creationId xmlns:a16="http://schemas.microsoft.com/office/drawing/2014/main" id="{F25C6FB0-C686-759F-F093-C9477169C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20" y="385679"/>
            <a:ext cx="13475226" cy="643977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AEFC214-3731-1885-B52F-4ECF3CE70CEC}"/>
              </a:ext>
            </a:extLst>
          </p:cNvPr>
          <p:cNvSpPr txBox="1">
            <a:spLocks/>
          </p:cNvSpPr>
          <p:nvPr/>
        </p:nvSpPr>
        <p:spPr>
          <a:xfrm>
            <a:off x="1966824" y="1065719"/>
            <a:ext cx="8531524" cy="38221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80000"/>
              <a:buFont typeface="Wingdings" panose="05000000000000000000" pitchFamily="2" charset="2"/>
              <a:buChar char="§"/>
            </a:pPr>
            <a:endParaRPr lang="en-US" sz="1800" noProof="0" dirty="0">
              <a:latin typeface="Gill Sans MT" panose="020B0502020104020203" pitchFamily="34" charset="0"/>
            </a:endParaRPr>
          </a:p>
          <a:p>
            <a:pPr>
              <a:buSzPct val="80000"/>
              <a:buFont typeface="Wingdings" panose="05000000000000000000" pitchFamily="2" charset="2"/>
              <a:buChar char="§"/>
            </a:pPr>
            <a:r>
              <a:rPr lang="en-US" sz="1800" noProof="0" dirty="0">
                <a:latin typeface="Gill Sans MT" panose="020B0502020104020203" pitchFamily="34" charset="0"/>
              </a:rPr>
              <a:t>MCS 2025 C-SNP Model of Care Description</a:t>
            </a:r>
          </a:p>
          <a:p>
            <a:pPr>
              <a:buSzPct val="80000"/>
              <a:buFont typeface="Wingdings" panose="05000000000000000000" pitchFamily="2" charset="2"/>
              <a:buChar char="§"/>
            </a:pPr>
            <a:endParaRPr lang="en-US" sz="1800" noProof="0" dirty="0">
              <a:latin typeface="Gill Sans MT" panose="020B0502020104020203" pitchFamily="34" charset="0"/>
            </a:endParaRPr>
          </a:p>
          <a:p>
            <a:pPr>
              <a:buSzPct val="80000"/>
              <a:buFont typeface="Wingdings" panose="05000000000000000000" pitchFamily="2" charset="2"/>
              <a:buChar char="§"/>
            </a:pPr>
            <a:r>
              <a:rPr lang="en-US" sz="1800" noProof="0" dirty="0">
                <a:latin typeface="Gill Sans MT" panose="020B0502020104020203" pitchFamily="34" charset="0"/>
              </a:rPr>
              <a:t>MCS 2024-2026 D-SNP Model of Care Description </a:t>
            </a:r>
          </a:p>
          <a:p>
            <a:pPr>
              <a:buSzPct val="80000"/>
              <a:buFont typeface="Wingdings" panose="05000000000000000000" pitchFamily="2" charset="2"/>
              <a:buChar char="§"/>
            </a:pPr>
            <a:endParaRPr lang="en-US" sz="1800" noProof="0" dirty="0">
              <a:latin typeface="Gill Sans MT" panose="020B0502020104020203" pitchFamily="34" charset="0"/>
            </a:endParaRPr>
          </a:p>
          <a:p>
            <a:pPr>
              <a:buSzPct val="80000"/>
              <a:buFont typeface="Wingdings" panose="05000000000000000000" pitchFamily="2" charset="2"/>
              <a:buChar char="§"/>
            </a:pPr>
            <a:r>
              <a:rPr lang="en-US" sz="1800" noProof="0" dirty="0">
                <a:latin typeface="Gill Sans MT" panose="020B0502020104020203" pitchFamily="34" charset="0"/>
              </a:rPr>
              <a:t>Medicare Managed Care Manual, Chapter 16-B: </a:t>
            </a:r>
            <a:r>
              <a:rPr lang="en-US" sz="1800" i="1" noProof="0" dirty="0">
                <a:latin typeface="Gill Sans MT" panose="020B0502020104020203" pitchFamily="34" charset="0"/>
              </a:rPr>
              <a:t>Special Needs Plans  </a:t>
            </a:r>
          </a:p>
          <a:p>
            <a:pPr marL="0" indent="0">
              <a:buSzPct val="80000"/>
              <a:buNone/>
            </a:pPr>
            <a:r>
              <a:rPr lang="en-US" sz="1800" i="1" noProof="0" dirty="0">
                <a:latin typeface="Gill Sans MT" panose="020B0502020104020203" pitchFamily="34" charset="0"/>
              </a:rPr>
              <a:t>      </a:t>
            </a:r>
            <a:r>
              <a:rPr lang="en-US" sz="1800" noProof="0" dirty="0">
                <a:latin typeface="Gill Sans MT" panose="020B0502020104020203" pitchFamily="34" charset="0"/>
              </a:rPr>
              <a:t>(Rev.129, Issued: 08-11-23)</a:t>
            </a:r>
          </a:p>
          <a:p>
            <a:pPr>
              <a:buSzPct val="80000"/>
              <a:buFont typeface="Wingdings" panose="05000000000000000000" pitchFamily="2" charset="2"/>
              <a:buChar char="§"/>
            </a:pPr>
            <a:endParaRPr lang="en-US" sz="1800" noProof="0" dirty="0">
              <a:latin typeface="Gill Sans MT" panose="020B0502020104020203" pitchFamily="34" charset="0"/>
            </a:endParaRPr>
          </a:p>
          <a:p>
            <a:pPr>
              <a:buSzPct val="80000"/>
              <a:buFont typeface="Wingdings" panose="05000000000000000000" pitchFamily="2" charset="2"/>
              <a:buChar char="§"/>
            </a:pPr>
            <a:r>
              <a:rPr lang="en-US" sz="1800" noProof="0" dirty="0">
                <a:latin typeface="Gill Sans MT" panose="020B0502020104020203" pitchFamily="34" charset="0"/>
              </a:rPr>
              <a:t>Medicare Managed Care Manual, Chapter 5: </a:t>
            </a:r>
            <a:r>
              <a:rPr lang="en-US" sz="1800" i="1" noProof="0" dirty="0">
                <a:latin typeface="Gill Sans MT" panose="020B0502020104020203" pitchFamily="34" charset="0"/>
              </a:rPr>
              <a:t>Quality Assessment </a:t>
            </a:r>
            <a:r>
              <a:rPr lang="en-US" sz="1800" noProof="0" dirty="0">
                <a:latin typeface="Gill Sans MT" panose="020B0502020104020203" pitchFamily="34" charset="0"/>
              </a:rPr>
              <a:t>(Rev. 117, 08-08-14)</a:t>
            </a:r>
          </a:p>
          <a:p>
            <a:pPr>
              <a:buSzPct val="80000"/>
              <a:buFont typeface="Wingdings" panose="05000000000000000000" pitchFamily="2" charset="2"/>
              <a:buChar char="§"/>
            </a:pPr>
            <a:endParaRPr lang="en-US" sz="1800" noProof="0" dirty="0">
              <a:latin typeface="Gill Sans MT" panose="020B0502020104020203" pitchFamily="34" charset="0"/>
            </a:endParaRPr>
          </a:p>
          <a:p>
            <a:pPr>
              <a:buSzPct val="80000"/>
              <a:buFont typeface="Wingdings" panose="05000000000000000000" pitchFamily="2" charset="2"/>
              <a:buChar char="§"/>
            </a:pPr>
            <a:r>
              <a:rPr lang="en-US" sz="1800" noProof="0" dirty="0">
                <a:latin typeface="Gill Sans MT" panose="020B0502020104020203" pitchFamily="34" charset="0"/>
              </a:rPr>
              <a:t>MOC Scoring Guidelines CY 2026</a:t>
            </a:r>
            <a:endParaRPr lang="en-US" sz="1100" noProof="0" dirty="0">
              <a:latin typeface="Gill Sans MT" panose="020B0502020104020203" pitchFamily="34" charset="0"/>
            </a:endParaRPr>
          </a:p>
        </p:txBody>
      </p:sp>
      <p:cxnSp>
        <p:nvCxnSpPr>
          <p:cNvPr id="6" name="Straight Connector 5">
            <a:extLst>
              <a:ext uri="{FF2B5EF4-FFF2-40B4-BE49-F238E27FC236}">
                <a16:creationId xmlns:a16="http://schemas.microsoft.com/office/drawing/2014/main" id="{319BE4FD-F993-DDE0-8EEE-5DE45DC2BBBE}"/>
              </a:ext>
              <a:ext uri="{C183D7F6-B498-43B3-948B-1728B52AA6E4}">
                <adec:decorative xmlns:adec="http://schemas.microsoft.com/office/drawing/2017/decorative" val="1"/>
              </a:ext>
            </a:extLst>
          </p:cNvPr>
          <p:cNvCxnSpPr/>
          <p:nvPr/>
        </p:nvCxnSpPr>
        <p:spPr>
          <a:xfrm>
            <a:off x="204428" y="658400"/>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23043B3-2060-AE30-AFE0-77B7E9B112DC}"/>
              </a:ext>
            </a:extLst>
          </p:cNvPr>
          <p:cNvSpPr txBox="1">
            <a:spLocks noGrp="1"/>
          </p:cNvSpPr>
          <p:nvPr>
            <p:ph type="title" idx="4294967295"/>
          </p:nvPr>
        </p:nvSpPr>
        <p:spPr>
          <a:xfrm>
            <a:off x="197796" y="-38146"/>
            <a:ext cx="9144000" cy="8311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References</a:t>
            </a:r>
          </a:p>
        </p:txBody>
      </p:sp>
    </p:spTree>
    <p:extLst>
      <p:ext uri="{BB962C8B-B14F-4D97-AF65-F5344CB8AC3E}">
        <p14:creationId xmlns:p14="http://schemas.microsoft.com/office/powerpoint/2010/main" val="99017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1843B6AA-E0BF-8090-3F4B-9059CE47B095}"/>
              </a:ext>
            </a:extLst>
          </p:cNvPr>
          <p:cNvSpPr>
            <a:spLocks noGrp="1"/>
          </p:cNvSpPr>
          <p:nvPr>
            <p:ph type="body" sz="quarter" idx="10"/>
          </p:nvPr>
        </p:nvSpPr>
        <p:spPr/>
        <p:txBody>
          <a:bodyPr>
            <a:normAutofit fontScale="92500" lnSpcReduction="10000"/>
          </a:bodyPr>
          <a:lstStyle/>
          <a:p>
            <a:endParaRPr lang="en-US" noProof="0" dirty="0"/>
          </a:p>
        </p:txBody>
      </p:sp>
      <p:sp>
        <p:nvSpPr>
          <p:cNvPr id="4" name="Page Number">
            <a:extLst>
              <a:ext uri="{FF2B5EF4-FFF2-40B4-BE49-F238E27FC236}">
                <a16:creationId xmlns:a16="http://schemas.microsoft.com/office/drawing/2014/main" id="{56C01501-7AD0-5AB6-8902-C7C207D26F8B}"/>
              </a:ext>
            </a:extLst>
          </p:cNvPr>
          <p:cNvSpPr>
            <a:spLocks noGrp="1"/>
          </p:cNvSpPr>
          <p:nvPr>
            <p:ph type="sldNum" sz="quarter" idx="4"/>
          </p:nvPr>
        </p:nvSpPr>
        <p:spPr/>
        <p:txBody>
          <a:bodyPr/>
          <a:lstStyle/>
          <a:p>
            <a:fld id="{42EC8CDA-1662-F249-B76F-7FD4977C24F0}" type="slidenum">
              <a:rPr lang="en-US" noProof="0" smtClean="0"/>
              <a:pPr/>
              <a:t>31</a:t>
            </a:fld>
            <a:endParaRPr lang="en-US" noProof="0" dirty="0"/>
          </a:p>
        </p:txBody>
      </p:sp>
      <p:sp>
        <p:nvSpPr>
          <p:cNvPr id="3" name="Email">
            <a:extLst>
              <a:ext uri="{FF2B5EF4-FFF2-40B4-BE49-F238E27FC236}">
                <a16:creationId xmlns:a16="http://schemas.microsoft.com/office/drawing/2014/main" id="{D90AC8B5-6610-BC15-8B48-6A7B591076F1}"/>
              </a:ext>
            </a:extLst>
          </p:cNvPr>
          <p:cNvSpPr txBox="1">
            <a:spLocks/>
          </p:cNvSpPr>
          <p:nvPr/>
        </p:nvSpPr>
        <p:spPr>
          <a:xfrm>
            <a:off x="854528" y="2407028"/>
            <a:ext cx="9971623" cy="2694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a:ln w="11430"/>
                <a:hlinkClick r:id="rId3" tooltip="For any further information, email EBOComplianceMatters@centene.com"/>
              </a:rPr>
              <a:t>EBOComplianceMatters@centene.com</a:t>
            </a:r>
            <a:endParaRPr kumimoji="0" lang="en-US" sz="2400" b="0" i="0" u="none" strike="noStrike" kern="1200" cap="none" spc="0" normalizeH="0" baseline="0" noProof="0" dirty="0">
              <a:ln>
                <a:noFill/>
              </a:ln>
              <a:solidFill>
                <a:prstClr val="black"/>
              </a:solidFill>
              <a:effectLst/>
              <a:highlight>
                <a:srgbClr val="FFFF00"/>
              </a:highlight>
              <a:uLnTx/>
              <a:uFillTx/>
              <a:latin typeface="Gill Sans MT" panose="020B0502020104020203" pitchFamily="34" charset="0"/>
              <a:ea typeface="+mn-ea"/>
              <a:cs typeface="+mn-cs"/>
            </a:endParaRPr>
          </a:p>
        </p:txBody>
      </p:sp>
      <p:sp>
        <p:nvSpPr>
          <p:cNvPr id="5" name="Content">
            <a:extLst>
              <a:ext uri="{FF2B5EF4-FFF2-40B4-BE49-F238E27FC236}">
                <a16:creationId xmlns:a16="http://schemas.microsoft.com/office/drawing/2014/main" id="{D6A2D105-E6E5-4B3F-9C4D-534B36F9CED2}"/>
              </a:ext>
            </a:extLst>
          </p:cNvPr>
          <p:cNvSpPr txBox="1">
            <a:spLocks/>
          </p:cNvSpPr>
          <p:nvPr/>
        </p:nvSpPr>
        <p:spPr>
          <a:xfrm>
            <a:off x="2913887" y="1434882"/>
            <a:ext cx="6364224" cy="438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panose="020B0502020104020203" pitchFamily="34" charset="0"/>
                <a:ea typeface="Microsoft Himalaya" panose="01010100010101010101" pitchFamily="2" charset="0"/>
                <a:cs typeface="Microsoft Himalaya" panose="01010100010101010101" pitchFamily="2" charset="0"/>
              </a:rPr>
              <a:t>Any further information you can contact:</a:t>
            </a:r>
          </a:p>
        </p:txBody>
      </p:sp>
      <p:cxnSp>
        <p:nvCxnSpPr>
          <p:cNvPr id="11" name="Divider">
            <a:extLst>
              <a:ext uri="{FF2B5EF4-FFF2-40B4-BE49-F238E27FC236}">
                <a16:creationId xmlns:a16="http://schemas.microsoft.com/office/drawing/2014/main" id="{8BB90C26-B1E3-5971-050D-ED5F0114E111}"/>
              </a:ext>
              <a:ext uri="{C183D7F6-B498-43B3-948B-1728B52AA6E4}">
                <adec:decorative xmlns:adec="http://schemas.microsoft.com/office/drawing/2017/decorative" val="1"/>
              </a:ext>
            </a:extLst>
          </p:cNvPr>
          <p:cNvCxnSpPr/>
          <p:nvPr/>
        </p:nvCxnSpPr>
        <p:spPr>
          <a:xfrm>
            <a:off x="201112" y="900885"/>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itle">
            <a:extLst>
              <a:ext uri="{FF2B5EF4-FFF2-40B4-BE49-F238E27FC236}">
                <a16:creationId xmlns:a16="http://schemas.microsoft.com/office/drawing/2014/main" id="{12AA6B47-A6E3-4441-E23A-B6A11D85958C}"/>
              </a:ext>
            </a:extLst>
          </p:cNvPr>
          <p:cNvSpPr>
            <a:spLocks noGrp="1"/>
          </p:cNvSpPr>
          <p:nvPr>
            <p:ph type="title" idx="4294967295"/>
          </p:nvPr>
        </p:nvSpPr>
        <p:spPr>
          <a:xfrm>
            <a:off x="0" y="164243"/>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160"/>
                </a:solidFill>
                <a:effectLst/>
                <a:uLnTx/>
                <a:uFillTx/>
                <a:latin typeface="Gill Sans MT" panose="020B0502020104020203" pitchFamily="34" charset="0"/>
                <a:ea typeface="Microsoft Himalaya" panose="01010100010101010101" pitchFamily="2" charset="0"/>
                <a:cs typeface="Microsoft Himalaya" panose="01010100010101010101" pitchFamily="2" charset="0"/>
              </a:rPr>
              <a:t>We are here to serve you!</a:t>
            </a:r>
            <a:endParaRPr kumimoji="0" lang="en-US" sz="3600" b="1" i="0" u="none" strike="noStrike" kern="1200" cap="none" spc="0" normalizeH="0" baseline="0" noProof="0" dirty="0">
              <a:ln>
                <a:noFill/>
              </a:ln>
              <a:solidFill>
                <a:srgbClr val="00A160"/>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410443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F57185-76BC-EE71-FDCA-5C006FCAF5F0}"/>
              </a:ext>
            </a:extLst>
          </p:cNvPr>
          <p:cNvSpPr>
            <a:spLocks noGrp="1"/>
          </p:cNvSpPr>
          <p:nvPr>
            <p:ph type="title" idx="4294967295"/>
          </p:nvPr>
        </p:nvSpPr>
        <p:spPr>
          <a:xfrm>
            <a:off x="193589" y="198901"/>
            <a:ext cx="1077132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n-ea"/>
                <a:cs typeface="+mn-cs"/>
              </a:rPr>
              <a:t>Special Needs Plans Background (SNP)</a:t>
            </a:r>
            <a:endParaRPr kumimoji="0" lang="en-US" sz="3200" b="0" i="0" u="none" strike="noStrike" kern="1200" cap="none" spc="0" normalizeH="0" baseline="0" noProof="0" dirty="0">
              <a:ln>
                <a:noFill/>
              </a:ln>
              <a:solidFill>
                <a:schemeClr val="tx1"/>
              </a:solidFill>
              <a:effectLst/>
              <a:uLnTx/>
              <a:uFillTx/>
              <a:latin typeface="Gill Sans MT" panose="020B0502020104020203" pitchFamily="34" charset="0"/>
              <a:ea typeface="+mn-ea"/>
              <a:cs typeface="+mn-cs"/>
            </a:endParaRPr>
          </a:p>
        </p:txBody>
      </p:sp>
      <p:cxnSp>
        <p:nvCxnSpPr>
          <p:cNvPr id="7" name="Straight Connector 6">
            <a:extLst>
              <a:ext uri="{FF2B5EF4-FFF2-40B4-BE49-F238E27FC236}">
                <a16:creationId xmlns:a16="http://schemas.microsoft.com/office/drawing/2014/main" id="{E91DB307-C428-4006-A494-F0145EE277D7}"/>
              </a:ext>
              <a:ext uri="{C183D7F6-B498-43B3-948B-1728B52AA6E4}">
                <adec:decorative xmlns:adec="http://schemas.microsoft.com/office/drawing/2017/decorative" val="1"/>
              </a:ext>
            </a:extLst>
          </p:cNvPr>
          <p:cNvCxnSpPr/>
          <p:nvPr/>
        </p:nvCxnSpPr>
        <p:spPr>
          <a:xfrm>
            <a:off x="193589" y="912833"/>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0F100-A2A1-D762-D5D5-A49278CDDC90}"/>
              </a:ext>
            </a:extLst>
          </p:cNvPr>
          <p:cNvSpPr txBox="1"/>
          <p:nvPr/>
        </p:nvSpPr>
        <p:spPr>
          <a:xfrm>
            <a:off x="193589" y="1085990"/>
            <a:ext cx="11789775" cy="9233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noProof="0" dirty="0">
                <a:latin typeface="Gill Sans MT" panose="020B0502020104020203" pitchFamily="34" charset="0"/>
              </a:rPr>
              <a:t>It is important to know that the CMS regulation </a:t>
            </a:r>
            <a:r>
              <a:rPr lang="en-US" b="1" noProof="0" dirty="0">
                <a:solidFill>
                  <a:srgbClr val="00A160"/>
                </a:solidFill>
                <a:latin typeface="Gill Sans MT" panose="020B0502020104020203" pitchFamily="34" charset="0"/>
              </a:rPr>
              <a:t>42 CFR §422.101(f) </a:t>
            </a: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requires that all Medicare Advantage (MA) organizations implement a Model of Care (MOC) for its special needs members, have an appropriate provider network, and designated specialists to meet their health needs and improve their quality of life.</a:t>
            </a:r>
          </a:p>
        </p:txBody>
      </p:sp>
      <p:sp>
        <p:nvSpPr>
          <p:cNvPr id="9" name="Rectangle: Rounded Corners 8">
            <a:extLst>
              <a:ext uri="{FF2B5EF4-FFF2-40B4-BE49-F238E27FC236}">
                <a16:creationId xmlns:a16="http://schemas.microsoft.com/office/drawing/2014/main" id="{D88BD347-6461-548E-07D0-2C5DC6E2F4AD}"/>
              </a:ext>
              <a:ext uri="{C183D7F6-B498-43B3-948B-1728B52AA6E4}">
                <adec:decorative xmlns:adec="http://schemas.microsoft.com/office/drawing/2017/decorative" val="1"/>
              </a:ext>
            </a:extLst>
          </p:cNvPr>
          <p:cNvSpPr/>
          <p:nvPr/>
        </p:nvSpPr>
        <p:spPr>
          <a:xfrm>
            <a:off x="727294" y="2627701"/>
            <a:ext cx="796417" cy="3499216"/>
          </a:xfrm>
          <a:prstGeom prst="roundRect">
            <a:avLst/>
          </a:prstGeom>
          <a:solidFill>
            <a:srgbClr val="96C9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solidFill>
                <a:schemeClr val="tx1"/>
              </a:solidFill>
              <a:latin typeface="Gill Sans MT" panose="020B0502020104020203" pitchFamily="34" charset="0"/>
            </a:endParaRPr>
          </a:p>
        </p:txBody>
      </p:sp>
      <p:sp>
        <p:nvSpPr>
          <p:cNvPr id="10" name="Rectangle: Rounded Corners 9">
            <a:extLst>
              <a:ext uri="{FF2B5EF4-FFF2-40B4-BE49-F238E27FC236}">
                <a16:creationId xmlns:a16="http://schemas.microsoft.com/office/drawing/2014/main" id="{5A0567A7-DA4E-0146-D566-1775D8F071E3}"/>
              </a:ext>
              <a:ext uri="{C183D7F6-B498-43B3-948B-1728B52AA6E4}">
                <adec:decorative xmlns:adec="http://schemas.microsoft.com/office/drawing/2017/decorative" val="1"/>
              </a:ext>
            </a:extLst>
          </p:cNvPr>
          <p:cNvSpPr/>
          <p:nvPr/>
        </p:nvSpPr>
        <p:spPr>
          <a:xfrm>
            <a:off x="6087035" y="2627701"/>
            <a:ext cx="796417" cy="3499216"/>
          </a:xfrm>
          <a:prstGeom prst="roundRect">
            <a:avLst/>
          </a:prstGeom>
          <a:solidFill>
            <a:srgbClr val="00A26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solidFill>
                <a:schemeClr val="tx1"/>
              </a:solidFill>
              <a:latin typeface="Gill Sans MT" panose="020B0502020104020203" pitchFamily="34" charset="0"/>
            </a:endParaRPr>
          </a:p>
        </p:txBody>
      </p:sp>
      <p:graphicFrame>
        <p:nvGraphicFramePr>
          <p:cNvPr id="3" name="Content Placeholder 4" descr="Overview of CMS regulation changes in 2003 and 2012 that govern Special Needs Plans (SNP)">
            <a:extLst>
              <a:ext uri="{FF2B5EF4-FFF2-40B4-BE49-F238E27FC236}">
                <a16:creationId xmlns:a16="http://schemas.microsoft.com/office/drawing/2014/main" id="{D19B3349-71D8-2BB7-20A4-132FB624AF76}"/>
              </a:ext>
            </a:extLst>
          </p:cNvPr>
          <p:cNvGraphicFramePr>
            <a:graphicFrameLocks/>
          </p:cNvGraphicFramePr>
          <p:nvPr>
            <p:extLst>
              <p:ext uri="{D42A27DB-BD31-4B8C-83A1-F6EECF244321}">
                <p14:modId xmlns:p14="http://schemas.microsoft.com/office/powerpoint/2010/main" val="528109766"/>
              </p:ext>
            </p:extLst>
          </p:nvPr>
        </p:nvGraphicFramePr>
        <p:xfrm>
          <a:off x="727294" y="261899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10">
            <a:extLst>
              <a:ext uri="{FF2B5EF4-FFF2-40B4-BE49-F238E27FC236}">
                <a16:creationId xmlns:a16="http://schemas.microsoft.com/office/drawing/2014/main" id="{3E454420-C547-B5D6-FB84-CDA26D19787C}"/>
              </a:ext>
            </a:extLst>
          </p:cNvPr>
          <p:cNvSpPr>
            <a:spLocks noGrp="1"/>
          </p:cNvSpPr>
          <p:nvPr>
            <p:ph type="sldNum" sz="quarter" idx="4"/>
          </p:nvPr>
        </p:nvSpPr>
        <p:spPr/>
        <p:txBody>
          <a:bodyPr/>
          <a:lstStyle/>
          <a:p>
            <a:fld id="{42EC8CDA-1662-F249-B76F-7FD4977C24F0}" type="slidenum">
              <a:rPr lang="en-US" noProof="0" smtClean="0"/>
              <a:pPr/>
              <a:t>4</a:t>
            </a:fld>
            <a:endParaRPr lang="en-US" noProof="0" dirty="0"/>
          </a:p>
        </p:txBody>
      </p:sp>
      <p:sp>
        <p:nvSpPr>
          <p:cNvPr id="2" name="Footer">
            <a:extLst>
              <a:ext uri="{FF2B5EF4-FFF2-40B4-BE49-F238E27FC236}">
                <a16:creationId xmlns:a16="http://schemas.microsoft.com/office/drawing/2014/main" id="{7C774A32-BD94-24AB-2D12-55117C524AAB}"/>
              </a:ext>
            </a:extLst>
          </p:cNvPr>
          <p:cNvSpPr>
            <a:spLocks noGrp="1"/>
          </p:cNvSpPr>
          <p:nvPr>
            <p:ph type="body" sz="quarter" idx="10"/>
          </p:nvPr>
        </p:nvSpPr>
        <p:spPr/>
        <p:txBody>
          <a:bodyPr>
            <a:normAutofit fontScale="92500" lnSpcReduction="10000"/>
          </a:bodyPr>
          <a:lstStyle/>
          <a:p>
            <a:endParaRPr lang="en-US" noProof="0" dirty="0"/>
          </a:p>
        </p:txBody>
      </p:sp>
    </p:spTree>
    <p:extLst>
      <p:ext uri="{BB962C8B-B14F-4D97-AF65-F5344CB8AC3E}">
        <p14:creationId xmlns:p14="http://schemas.microsoft.com/office/powerpoint/2010/main" val="261141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7EA154-0FED-AC35-B97A-1D1AA9574DCA}"/>
              </a:ext>
            </a:extLst>
          </p:cNvPr>
          <p:cNvSpPr txBox="1">
            <a:spLocks noGrp="1"/>
          </p:cNvSpPr>
          <p:nvPr>
            <p:ph type="title" idx="4294967295"/>
          </p:nvPr>
        </p:nvSpPr>
        <p:spPr>
          <a:xfrm>
            <a:off x="193589" y="177363"/>
            <a:ext cx="9144000" cy="6304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Model of Care (MOC)</a:t>
            </a:r>
          </a:p>
        </p:txBody>
      </p:sp>
      <p:sp>
        <p:nvSpPr>
          <p:cNvPr id="3" name="Content Placeholder 2">
            <a:extLst>
              <a:ext uri="{FF2B5EF4-FFF2-40B4-BE49-F238E27FC236}">
                <a16:creationId xmlns:a16="http://schemas.microsoft.com/office/drawing/2014/main" id="{750F28C1-9A32-A9D2-E784-D44A3EE71D72}"/>
              </a:ext>
            </a:extLst>
          </p:cNvPr>
          <p:cNvSpPr txBox="1">
            <a:spLocks/>
          </p:cNvSpPr>
          <p:nvPr/>
        </p:nvSpPr>
        <p:spPr>
          <a:xfrm>
            <a:off x="193588" y="1089407"/>
            <a:ext cx="11789775" cy="11487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noProof="0" dirty="0">
                <a:latin typeface="Gill Sans MT" panose="020B0502020104020203" pitchFamily="34" charset="0"/>
              </a:rPr>
              <a:t>CMS describes the MOC as a vital quality improvement tool that integrates components to ensure that the unique needs of each enrolled member are identified and addressed through the plan’s care management practices. The MOC provides the necessary infrastructure to promote quality, care management and care coordination processes for SNPs members.</a:t>
            </a:r>
          </a:p>
          <a:p>
            <a:pPr marL="0" indent="0" algn="just">
              <a:buFont typeface="Arial" panose="020B0604020202020204" pitchFamily="34" charset="0"/>
              <a:buNone/>
            </a:pPr>
            <a:endParaRPr lang="en-US" sz="2000" noProof="0" dirty="0">
              <a:latin typeface="Gill Sans MT" panose="020B0502020104020203" pitchFamily="34" charset="0"/>
            </a:endParaRPr>
          </a:p>
        </p:txBody>
      </p:sp>
      <p:cxnSp>
        <p:nvCxnSpPr>
          <p:cNvPr id="6" name="Straight Connector 5">
            <a:extLst>
              <a:ext uri="{FF2B5EF4-FFF2-40B4-BE49-F238E27FC236}">
                <a16:creationId xmlns:a16="http://schemas.microsoft.com/office/drawing/2014/main" id="{3A967D89-0A2A-5BB1-DB9F-A5BCFCAF2C7E}"/>
              </a:ext>
              <a:ext uri="{C183D7F6-B498-43B3-948B-1728B52AA6E4}">
                <adec:decorative xmlns:adec="http://schemas.microsoft.com/office/drawing/2017/decorative" val="1"/>
              </a:ext>
            </a:extLst>
          </p:cNvPr>
          <p:cNvCxnSpPr/>
          <p:nvPr/>
        </p:nvCxnSpPr>
        <p:spPr>
          <a:xfrm>
            <a:off x="193589" y="909008"/>
            <a:ext cx="1178977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F77B9B-59D2-99BF-2BAA-07EF95CE60A8}"/>
              </a:ext>
            </a:extLst>
          </p:cNvPr>
          <p:cNvSpPr txBox="1"/>
          <p:nvPr/>
        </p:nvSpPr>
        <p:spPr>
          <a:xfrm>
            <a:off x="439177" y="3696549"/>
            <a:ext cx="3308958" cy="923330"/>
          </a:xfrm>
          <a:prstGeom prst="rect">
            <a:avLst/>
          </a:prstGeom>
          <a:noFill/>
        </p:spPr>
        <p:txBody>
          <a:bodyPr wrap="square" rtlCol="0">
            <a:spAutoFit/>
          </a:bodyPr>
          <a:lstStyle/>
          <a:p>
            <a:pPr algn="ctr"/>
            <a:r>
              <a:rPr lang="en-US" noProof="0" dirty="0">
                <a:latin typeface="Gill Sans MT" panose="020B0502020104020203" pitchFamily="34" charset="0"/>
                <a:cs typeface="Gill Sans" panose="020B0502020104020203"/>
              </a:rPr>
              <a:t>MCS Classicare has </a:t>
            </a:r>
            <a:r>
              <a:rPr lang="en-US" b="1" noProof="0" dirty="0">
                <a:latin typeface="Gill Sans MT" panose="020B0502020104020203" pitchFamily="34" charset="0"/>
                <a:cs typeface="Gill Sans" panose="020B0502020104020203"/>
              </a:rPr>
              <a:t>two (2) models </a:t>
            </a:r>
            <a:r>
              <a:rPr lang="en-US" noProof="0" dirty="0">
                <a:latin typeface="Gill Sans MT" panose="020B0502020104020203" pitchFamily="34" charset="0"/>
                <a:cs typeface="Gill Sans" panose="020B0502020104020203"/>
              </a:rPr>
              <a:t>of care in health plans for eligible individuals. These are:</a:t>
            </a:r>
          </a:p>
        </p:txBody>
      </p:sp>
      <p:sp>
        <p:nvSpPr>
          <p:cNvPr id="8" name="Left Brace 7">
            <a:extLst>
              <a:ext uri="{FF2B5EF4-FFF2-40B4-BE49-F238E27FC236}">
                <a16:creationId xmlns:a16="http://schemas.microsoft.com/office/drawing/2014/main" id="{B9941367-4AD6-464E-9A18-ACCA0E266938}"/>
              </a:ext>
              <a:ext uri="{C183D7F6-B498-43B3-948B-1728B52AA6E4}">
                <adec:decorative xmlns:adec="http://schemas.microsoft.com/office/drawing/2017/decorative" val="1"/>
              </a:ext>
            </a:extLst>
          </p:cNvPr>
          <p:cNvSpPr/>
          <p:nvPr/>
        </p:nvSpPr>
        <p:spPr>
          <a:xfrm>
            <a:off x="3894910" y="2637975"/>
            <a:ext cx="824753" cy="3055551"/>
          </a:xfrm>
          <a:prstGeom prst="leftBrace">
            <a:avLst/>
          </a:prstGeom>
          <a:ln>
            <a:solidFill>
              <a:srgbClr val="88B7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graphicFrame>
        <p:nvGraphicFramePr>
          <p:cNvPr id="12" name="Diagram 11" descr="Two models of care available to eligible individuals through MCS Classicare (D-SNP and C-SNP)">
            <a:extLst>
              <a:ext uri="{FF2B5EF4-FFF2-40B4-BE49-F238E27FC236}">
                <a16:creationId xmlns:a16="http://schemas.microsoft.com/office/drawing/2014/main" id="{4BCF5BD0-8DFD-5952-C51A-A906CDCEB3E1}"/>
              </a:ext>
            </a:extLst>
          </p:cNvPr>
          <p:cNvGraphicFramePr/>
          <p:nvPr>
            <p:extLst>
              <p:ext uri="{D42A27DB-BD31-4B8C-83A1-F6EECF244321}">
                <p14:modId xmlns:p14="http://schemas.microsoft.com/office/powerpoint/2010/main" val="3021295251"/>
              </p:ext>
            </p:extLst>
          </p:nvPr>
        </p:nvGraphicFramePr>
        <p:xfrm>
          <a:off x="3608294" y="2630937"/>
          <a:ext cx="9045389" cy="305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F39DC468-0E1B-D50F-AB85-1778A4303DF7}"/>
              </a:ext>
            </a:extLst>
          </p:cNvPr>
          <p:cNvSpPr>
            <a:spLocks noGrp="1"/>
          </p:cNvSpPr>
          <p:nvPr>
            <p:ph type="sldNum" sz="quarter" idx="4"/>
          </p:nvPr>
        </p:nvSpPr>
        <p:spPr/>
        <p:txBody>
          <a:bodyPr/>
          <a:lstStyle/>
          <a:p>
            <a:fld id="{42EC8CDA-1662-F249-B76F-7FD4977C24F0}" type="slidenum">
              <a:rPr lang="en-US" noProof="0" smtClean="0"/>
              <a:pPr/>
              <a:t>5</a:t>
            </a:fld>
            <a:endParaRPr lang="en-US" noProof="0" dirty="0"/>
          </a:p>
        </p:txBody>
      </p:sp>
      <p:sp>
        <p:nvSpPr>
          <p:cNvPr id="2" name="Footer">
            <a:extLst>
              <a:ext uri="{FF2B5EF4-FFF2-40B4-BE49-F238E27FC236}">
                <a16:creationId xmlns:a16="http://schemas.microsoft.com/office/drawing/2014/main" id="{501284B5-3020-6A48-6BEC-5260F2CA62A9}"/>
              </a:ext>
            </a:extLst>
          </p:cNvPr>
          <p:cNvSpPr>
            <a:spLocks noGrp="1"/>
          </p:cNvSpPr>
          <p:nvPr>
            <p:ph type="body" sz="quarter" idx="10"/>
          </p:nvPr>
        </p:nvSpPr>
        <p:spPr/>
        <p:txBody>
          <a:bodyPr>
            <a:normAutofit fontScale="92500" lnSpcReduction="10000"/>
          </a:bodyPr>
          <a:lstStyle/>
          <a:p>
            <a:endParaRPr lang="en-US" noProof="0" dirty="0"/>
          </a:p>
        </p:txBody>
      </p:sp>
    </p:spTree>
    <p:extLst>
      <p:ext uri="{BB962C8B-B14F-4D97-AF65-F5344CB8AC3E}">
        <p14:creationId xmlns:p14="http://schemas.microsoft.com/office/powerpoint/2010/main" val="363126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20083C-6007-D6AB-27F3-3044F7CFF9A1}"/>
              </a:ext>
            </a:extLst>
          </p:cNvPr>
          <p:cNvSpPr txBox="1">
            <a:spLocks noGrp="1"/>
          </p:cNvSpPr>
          <p:nvPr>
            <p:ph type="title" idx="4294967295"/>
          </p:nvPr>
        </p:nvSpPr>
        <p:spPr>
          <a:xfrm>
            <a:off x="193589" y="247495"/>
            <a:ext cx="9144000" cy="6634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A160"/>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j-ea"/>
                <a:cs typeface="+mj-cs"/>
              </a:rPr>
              <a:t>2025 MCS Classicare SNP </a:t>
            </a:r>
            <a:r>
              <a:rPr kumimoji="0" lang="en-US" sz="3200" b="1" i="0" u="none" strike="noStrike" kern="1200" cap="none" spc="0" normalizeH="0" baseline="0" noProof="0" dirty="0">
                <a:ln>
                  <a:noFill/>
                </a:ln>
                <a:solidFill>
                  <a:srgbClr val="00B050"/>
                </a:solidFill>
                <a:effectLst/>
                <a:uLnTx/>
                <a:uFillTx/>
                <a:latin typeface="Gill Sans MT" panose="020B0502020104020203" pitchFamily="34" charset="0"/>
                <a:ea typeface="+mj-ea"/>
                <a:cs typeface="+mj-cs"/>
              </a:rPr>
              <a:t>Plans</a:t>
            </a:r>
          </a:p>
        </p:txBody>
      </p:sp>
      <p:sp>
        <p:nvSpPr>
          <p:cNvPr id="3" name="TextBox 2">
            <a:extLst>
              <a:ext uri="{FF2B5EF4-FFF2-40B4-BE49-F238E27FC236}">
                <a16:creationId xmlns:a16="http://schemas.microsoft.com/office/drawing/2014/main" id="{BA63D6EF-F944-0CF5-8819-50B16494FF16}"/>
              </a:ext>
            </a:extLst>
          </p:cNvPr>
          <p:cNvSpPr txBox="1"/>
          <p:nvPr/>
        </p:nvSpPr>
        <p:spPr>
          <a:xfrm>
            <a:off x="0" y="1062333"/>
            <a:ext cx="12192000" cy="646331"/>
          </a:xfrm>
          <a:prstGeom prst="rect">
            <a:avLst/>
          </a:prstGeom>
          <a:noFill/>
        </p:spPr>
        <p:txBody>
          <a:bodyPr wrap="square" rtlCol="0">
            <a:spAutoFit/>
          </a:bodyPr>
          <a:lstStyle/>
          <a:p>
            <a:pPr algn="ctr"/>
            <a:r>
              <a:rPr lang="en-US" noProof="0" dirty="0">
                <a:solidFill>
                  <a:prstClr val="black"/>
                </a:solidFill>
                <a:latin typeface="Gill Sans MT" panose="020B0502020104020203" pitchFamily="34" charset="0"/>
              </a:rPr>
              <a:t>For </a:t>
            </a:r>
            <a:r>
              <a:rPr lang="en-US" b="1" noProof="0" dirty="0">
                <a:solidFill>
                  <a:prstClr val="black"/>
                </a:solidFill>
                <a:latin typeface="Gill Sans MT" panose="020B0502020104020203" pitchFamily="34" charset="0"/>
              </a:rPr>
              <a:t>2025</a:t>
            </a:r>
            <a:r>
              <a:rPr lang="en-US" noProof="0" dirty="0">
                <a:solidFill>
                  <a:prstClr val="black"/>
                </a:solidFill>
                <a:latin typeface="Gill Sans MT" panose="020B0502020104020203" pitchFamily="34" charset="0"/>
              </a:rPr>
              <a:t>, MCS Classicare has five Platino plans for the D-SNP population</a:t>
            </a:r>
          </a:p>
          <a:p>
            <a:pPr algn="ctr"/>
            <a:r>
              <a:rPr lang="en-US" noProof="0" dirty="0">
                <a:solidFill>
                  <a:prstClr val="black"/>
                </a:solidFill>
                <a:latin typeface="Gill Sans MT" panose="020B0502020104020203" pitchFamily="34" charset="0"/>
              </a:rPr>
              <a:t>and one plan for the population with chronic conditions C-SNP. </a:t>
            </a:r>
          </a:p>
        </p:txBody>
      </p:sp>
      <p:cxnSp>
        <p:nvCxnSpPr>
          <p:cNvPr id="6" name="Straight Connector 5">
            <a:extLst>
              <a:ext uri="{FF2B5EF4-FFF2-40B4-BE49-F238E27FC236}">
                <a16:creationId xmlns:a16="http://schemas.microsoft.com/office/drawing/2014/main" id="{0BB017FD-96F8-A9E7-9F32-BECCAEAD2E60}"/>
              </a:ext>
              <a:ext uri="{C183D7F6-B498-43B3-948B-1728B52AA6E4}">
                <adec:decorative xmlns:adec="http://schemas.microsoft.com/office/drawing/2017/decorative" val="1"/>
              </a:ext>
            </a:extLst>
          </p:cNvPr>
          <p:cNvCxnSpPr/>
          <p:nvPr/>
        </p:nvCxnSpPr>
        <p:spPr>
          <a:xfrm>
            <a:off x="193589" y="1012284"/>
            <a:ext cx="11789775" cy="0"/>
          </a:xfrm>
          <a:prstGeom prst="line">
            <a:avLst/>
          </a:prstGeom>
          <a:noFill/>
          <a:ln w="9525" cap="flat" cmpd="sng" algn="ctr">
            <a:solidFill>
              <a:sysClr val="window" lastClr="FFFFFF">
                <a:lumMod val="85000"/>
              </a:sysClr>
            </a:solidFill>
            <a:prstDash val="solid"/>
            <a:miter lim="800000"/>
          </a:ln>
          <a:effectLst/>
        </p:spPr>
      </p:cxnSp>
      <p:graphicFrame>
        <p:nvGraphicFramePr>
          <p:cNvPr id="9" name="Table 8" descr="Plan name, contract number and group number for the six SNP plans available through MCS Classicare in 2025">
            <a:extLst>
              <a:ext uri="{FF2B5EF4-FFF2-40B4-BE49-F238E27FC236}">
                <a16:creationId xmlns:a16="http://schemas.microsoft.com/office/drawing/2014/main" id="{EEE4BC32-0C8B-10F2-6326-DEE41C6D64DD}"/>
              </a:ext>
            </a:extLst>
          </p:cNvPr>
          <p:cNvGraphicFramePr>
            <a:graphicFrameLocks noGrp="1"/>
          </p:cNvGraphicFramePr>
          <p:nvPr>
            <p:extLst>
              <p:ext uri="{D42A27DB-BD31-4B8C-83A1-F6EECF244321}">
                <p14:modId xmlns:p14="http://schemas.microsoft.com/office/powerpoint/2010/main" val="753021766"/>
              </p:ext>
            </p:extLst>
          </p:nvPr>
        </p:nvGraphicFramePr>
        <p:xfrm>
          <a:off x="1586326" y="2404740"/>
          <a:ext cx="9006840" cy="2394996"/>
        </p:xfrm>
        <a:graphic>
          <a:graphicData uri="http://schemas.openxmlformats.org/drawingml/2006/table">
            <a:tbl>
              <a:tblPr firstRow="1" firstCol="1"/>
              <a:tblGrid>
                <a:gridCol w="3132964">
                  <a:extLst>
                    <a:ext uri="{9D8B030D-6E8A-4147-A177-3AD203B41FA5}">
                      <a16:colId xmlns:a16="http://schemas.microsoft.com/office/drawing/2014/main" val="20000"/>
                    </a:ext>
                  </a:extLst>
                </a:gridCol>
                <a:gridCol w="3636132">
                  <a:extLst>
                    <a:ext uri="{9D8B030D-6E8A-4147-A177-3AD203B41FA5}">
                      <a16:colId xmlns:a16="http://schemas.microsoft.com/office/drawing/2014/main" val="20001"/>
                    </a:ext>
                  </a:extLst>
                </a:gridCol>
                <a:gridCol w="2237744">
                  <a:extLst>
                    <a:ext uri="{9D8B030D-6E8A-4147-A177-3AD203B41FA5}">
                      <a16:colId xmlns:a16="http://schemas.microsoft.com/office/drawing/2014/main" val="20002"/>
                    </a:ext>
                  </a:extLst>
                </a:gridCol>
              </a:tblGrid>
              <a:tr h="395494">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ctr" defTabSz="914400" rtl="0" eaLnBrk="1" latinLnBrk="0" hangingPunct="1">
                        <a:spcBef>
                          <a:spcPts val="0"/>
                        </a:spcBef>
                        <a:spcAft>
                          <a:spcPts val="0"/>
                        </a:spcAft>
                      </a:pPr>
                      <a:r>
                        <a:rPr lang="en-US" sz="1800" b="1" kern="1200" noProof="0" dirty="0">
                          <a:solidFill>
                            <a:schemeClr val="tx1"/>
                          </a:solidFill>
                          <a:effectLst/>
                          <a:latin typeface="Gill Sans MT" panose="020B0502020104020203" pitchFamily="34" charset="0"/>
                        </a:rPr>
                        <a:t>Plan’s name</a:t>
                      </a:r>
                      <a:endParaRPr lang="en-US" sz="1800" b="1" kern="1200" noProof="0" dirty="0">
                        <a:solidFill>
                          <a:schemeClr val="tx1"/>
                        </a:solidFill>
                        <a:effectLst/>
                        <a:latin typeface="Gill Sans MT" panose="020B0502020104020203" pitchFamily="34" charset="0"/>
                        <a:ea typeface="+mn-ea"/>
                        <a:cs typeface="+mn-cs"/>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defTabSz="914400" rtl="0" eaLnBrk="1" latinLnBrk="0" hangingPunct="1">
                        <a:spcBef>
                          <a:spcPts val="0"/>
                        </a:spcBef>
                        <a:spcAft>
                          <a:spcPts val="0"/>
                        </a:spcAft>
                      </a:pPr>
                      <a:r>
                        <a:rPr lang="en-US" sz="1800" b="1" kern="1200" noProof="0" dirty="0">
                          <a:solidFill>
                            <a:schemeClr val="dk1"/>
                          </a:solidFill>
                          <a:effectLst/>
                          <a:latin typeface="Gill Sans MT" panose="020B0502020104020203" pitchFamily="34" charset="0"/>
                        </a:rPr>
                        <a:t>Contract number</a:t>
                      </a:r>
                      <a:endParaRPr lang="en-US" sz="1800" b="1" kern="1200" noProof="0" dirty="0">
                        <a:solidFill>
                          <a:schemeClr val="dk1"/>
                        </a:solidFill>
                        <a:effectLst/>
                        <a:latin typeface="Gill Sans MT" panose="020B0502020104020203" pitchFamily="34" charset="0"/>
                        <a:ea typeface="+mn-ea"/>
                        <a:cs typeface="+mn-cs"/>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defTabSz="914400" rtl="0" eaLnBrk="1" latinLnBrk="0" hangingPunct="1">
                        <a:spcBef>
                          <a:spcPts val="0"/>
                        </a:spcBef>
                        <a:spcAft>
                          <a:spcPts val="0"/>
                        </a:spcAft>
                      </a:pPr>
                      <a:r>
                        <a:rPr lang="en-US" sz="1800" b="1" kern="1200" noProof="0" dirty="0">
                          <a:solidFill>
                            <a:schemeClr val="dk1"/>
                          </a:solidFill>
                          <a:effectLst/>
                          <a:latin typeface="Gill Sans MT" panose="020B0502020104020203" pitchFamily="34" charset="0"/>
                        </a:rPr>
                        <a:t>Group number</a:t>
                      </a:r>
                      <a:endParaRPr lang="en-US" sz="1800" b="1" kern="1200" noProof="0" dirty="0">
                        <a:solidFill>
                          <a:schemeClr val="dk1"/>
                        </a:solidFill>
                        <a:effectLst/>
                        <a:latin typeface="Gill Sans MT" panose="020B0502020104020203" pitchFamily="34" charset="0"/>
                        <a:ea typeface="+mn-ea"/>
                        <a:cs typeface="+mn-cs"/>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extLst>
                  <a:ext uri="{0D108BD9-81ED-4DB2-BD59-A6C34878D82A}">
                    <a16:rowId xmlns:a16="http://schemas.microsoft.com/office/drawing/2014/main" val="10001"/>
                  </a:ext>
                </a:extLst>
              </a:tr>
              <a:tr h="334796">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l">
                        <a:spcBef>
                          <a:spcPts val="0"/>
                        </a:spcBef>
                        <a:spcAft>
                          <a:spcPts val="0"/>
                        </a:spcAft>
                      </a:pPr>
                      <a:r>
                        <a:rPr lang="en-US" sz="1800" b="0" noProof="0" dirty="0">
                          <a:effectLst/>
                          <a:latin typeface="Gill Sans MT" panose="020B0502020104020203" pitchFamily="34" charset="0"/>
                        </a:rPr>
                        <a:t>Platino Ideal (HMO D-SNP)</a:t>
                      </a:r>
                      <a:endParaRPr lang="en-US" sz="1800" b="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H5577-002 (Renewal)</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850756</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4641">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l">
                        <a:spcBef>
                          <a:spcPts val="0"/>
                        </a:spcBef>
                        <a:spcAft>
                          <a:spcPts val="0"/>
                        </a:spcAft>
                      </a:pPr>
                      <a:r>
                        <a:rPr lang="en-US" sz="1800" b="0" noProof="0" dirty="0">
                          <a:effectLst/>
                          <a:latin typeface="Gill Sans MT" panose="020B0502020104020203" pitchFamily="34" charset="0"/>
                        </a:rPr>
                        <a:t>Platino Progreso (HMO D-SNP)</a:t>
                      </a:r>
                      <a:endParaRPr lang="en-US" sz="1800" b="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H5577-017 (Renewal)</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850717</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extLst>
                  <a:ext uri="{0D108BD9-81ED-4DB2-BD59-A6C34878D82A}">
                    <a16:rowId xmlns:a16="http://schemas.microsoft.com/office/drawing/2014/main" val="10003"/>
                  </a:ext>
                </a:extLst>
              </a:tr>
              <a:tr h="334796">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r>
                        <a:rPr lang="en-US" sz="1800" b="0" noProof="0" dirty="0">
                          <a:effectLst/>
                          <a:latin typeface="Gill Sans MT" panose="020B0502020104020203" pitchFamily="34" charset="0"/>
                        </a:rPr>
                        <a:t>Platino MásCa$h (HMO D-SNP)</a:t>
                      </a:r>
                      <a:endParaRPr lang="en-US" sz="1800" b="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H5577-029 (Renewal)</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850723</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38521">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l">
                        <a:spcBef>
                          <a:spcPts val="0"/>
                        </a:spcBef>
                        <a:spcAft>
                          <a:spcPts val="0"/>
                        </a:spcAft>
                      </a:pPr>
                      <a:r>
                        <a:rPr lang="en-US" sz="1800" b="0" noProof="0" dirty="0">
                          <a:effectLst/>
                          <a:latin typeface="Gill Sans MT" panose="020B0502020104020203" pitchFamily="34" charset="0"/>
                        </a:rPr>
                        <a:t>Platino Total (HMO D-SNP)</a:t>
                      </a:r>
                      <a:endParaRPr lang="en-US" sz="1800" b="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H5577-046 (Renewal)</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850749</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rgbClr val="4EA72E">
                        <a:tint val="20000"/>
                      </a:srgbClr>
                    </a:solidFill>
                  </a:tcPr>
                </a:tc>
                <a:extLst>
                  <a:ext uri="{0D108BD9-81ED-4DB2-BD59-A6C34878D82A}">
                    <a16:rowId xmlns:a16="http://schemas.microsoft.com/office/drawing/2014/main" val="10005"/>
                  </a:ext>
                </a:extLst>
              </a:tr>
              <a:tr h="334796">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l">
                        <a:spcBef>
                          <a:spcPts val="0"/>
                        </a:spcBef>
                        <a:spcAft>
                          <a:spcPts val="0"/>
                        </a:spcAft>
                      </a:pPr>
                      <a:r>
                        <a:rPr lang="en-US" sz="1800" b="0" noProof="0" dirty="0">
                          <a:effectLst/>
                          <a:latin typeface="Gill Sans MT" panose="020B0502020104020203" pitchFamily="34" charset="0"/>
                        </a:rPr>
                        <a:t>Platino  Máximo (HMO D-SNP)</a:t>
                      </a:r>
                      <a:endParaRPr lang="en-US" sz="1800" b="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w="12700" cmpd="sng">
                      <a:solidFill>
                        <a:srgbClr val="4EA72E"/>
                      </a:solid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H5577-054 (Renewal)</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a:no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850752</a:t>
                      </a:r>
                      <a:endParaRPr lang="en-US" sz="1800" noProof="0" dirty="0">
                        <a:effectLst/>
                        <a:latin typeface="Gill Sans MT" panose="020B0502020104020203" pitchFamily="34" charset="0"/>
                        <a:ea typeface="Calibri" panose="020F0502020204030204" pitchFamily="34" charset="0"/>
                        <a:cs typeface="Times New Roman" panose="02020603050405020304" pitchFamily="18" charset="0"/>
                      </a:endParaRPr>
                    </a:p>
                  </a:txBody>
                  <a:tcPr marL="100330" marR="8890" marT="8890" marB="0" anchor="ctr">
                    <a:lnL>
                      <a:noFill/>
                    </a:lnL>
                    <a:lnR w="12700" cmpd="sng">
                      <a:solidFill>
                        <a:srgbClr val="4EA72E"/>
                      </a:solidFill>
                    </a:lnR>
                    <a:lnT w="12700" cmpd="sng">
                      <a:solidFill>
                        <a:srgbClr val="4EA72E"/>
                      </a:solidFill>
                    </a:lnT>
                    <a:lnB w="12700" cmpd="sng">
                      <a:solidFill>
                        <a:srgbClr val="4EA72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01952">
                <a:tc>
                  <a:txBody>
                    <a:bodyPr/>
                    <a:lstStyle>
                      <a:lvl1pPr marL="0" algn="l" defTabSz="914400" rtl="0" eaLnBrk="1" latinLnBrk="0" hangingPunct="1">
                        <a:defRPr sz="1800" b="1" kern="1200">
                          <a:solidFill>
                            <a:schemeClr val="dk1"/>
                          </a:solidFill>
                          <a:latin typeface="Aptos" panose="02110004020202020204"/>
                        </a:defRPr>
                      </a:lvl1pPr>
                      <a:lvl2pPr marL="457200" algn="l" defTabSz="914400" rtl="0" eaLnBrk="1" latinLnBrk="0" hangingPunct="1">
                        <a:defRPr sz="1800" b="1" kern="1200">
                          <a:solidFill>
                            <a:schemeClr val="dk1"/>
                          </a:solidFill>
                          <a:latin typeface="Aptos" panose="02110004020202020204"/>
                        </a:defRPr>
                      </a:lvl2pPr>
                      <a:lvl3pPr marL="914400" algn="l" defTabSz="914400" rtl="0" eaLnBrk="1" latinLnBrk="0" hangingPunct="1">
                        <a:defRPr sz="1800" b="1" kern="1200">
                          <a:solidFill>
                            <a:schemeClr val="dk1"/>
                          </a:solidFill>
                          <a:latin typeface="Aptos" panose="02110004020202020204"/>
                        </a:defRPr>
                      </a:lvl3pPr>
                      <a:lvl4pPr marL="1371600" algn="l" defTabSz="914400" rtl="0" eaLnBrk="1" latinLnBrk="0" hangingPunct="1">
                        <a:defRPr sz="1800" b="1" kern="1200">
                          <a:solidFill>
                            <a:schemeClr val="dk1"/>
                          </a:solidFill>
                          <a:latin typeface="Aptos" panose="02110004020202020204"/>
                        </a:defRPr>
                      </a:lvl4pPr>
                      <a:lvl5pPr marL="1828800" algn="l" defTabSz="914400" rtl="0" eaLnBrk="1" latinLnBrk="0" hangingPunct="1">
                        <a:defRPr sz="1800" b="1" kern="1200">
                          <a:solidFill>
                            <a:schemeClr val="dk1"/>
                          </a:solidFill>
                          <a:latin typeface="Aptos" panose="02110004020202020204"/>
                        </a:defRPr>
                      </a:lvl5pPr>
                      <a:lvl6pPr marL="2286000" algn="l" defTabSz="914400" rtl="0" eaLnBrk="1" latinLnBrk="0" hangingPunct="1">
                        <a:defRPr sz="1800" b="1" kern="1200">
                          <a:solidFill>
                            <a:schemeClr val="dk1"/>
                          </a:solidFill>
                          <a:latin typeface="Aptos" panose="02110004020202020204"/>
                        </a:defRPr>
                      </a:lvl6pPr>
                      <a:lvl7pPr marL="2743200" algn="l" defTabSz="914400" rtl="0" eaLnBrk="1" latinLnBrk="0" hangingPunct="1">
                        <a:defRPr sz="1800" b="1" kern="1200">
                          <a:solidFill>
                            <a:schemeClr val="dk1"/>
                          </a:solidFill>
                          <a:latin typeface="Aptos" panose="02110004020202020204"/>
                        </a:defRPr>
                      </a:lvl7pPr>
                      <a:lvl8pPr marL="3200400" algn="l" defTabSz="914400" rtl="0" eaLnBrk="1" latinLnBrk="0" hangingPunct="1">
                        <a:defRPr sz="1800" b="1" kern="1200">
                          <a:solidFill>
                            <a:schemeClr val="dk1"/>
                          </a:solidFill>
                          <a:latin typeface="Aptos" panose="02110004020202020204"/>
                        </a:defRPr>
                      </a:lvl8pPr>
                      <a:lvl9pPr marL="3657600" algn="l" defTabSz="914400" rtl="0" eaLnBrk="1" latinLnBrk="0" hangingPunct="1">
                        <a:defRPr sz="1800" b="1" kern="1200">
                          <a:solidFill>
                            <a:schemeClr val="dk1"/>
                          </a:solidFill>
                          <a:latin typeface="Aptos" panose="02110004020202020204"/>
                        </a:defRPr>
                      </a:lvl9pPr>
                    </a:lstStyle>
                    <a:p>
                      <a:pPr marL="0" marR="0" algn="l">
                        <a:spcBef>
                          <a:spcPts val="0"/>
                        </a:spcBef>
                        <a:spcAft>
                          <a:spcPts val="0"/>
                        </a:spcAft>
                      </a:pPr>
                      <a:r>
                        <a:rPr lang="en-US" sz="1800" b="0" noProof="0" dirty="0">
                          <a:effectLst/>
                          <a:latin typeface="Gill Sans MT" panose="020B0502020104020203" pitchFamily="34" charset="0"/>
                        </a:rPr>
                        <a:t>Primero (HMO C-SNP)</a:t>
                      </a:r>
                    </a:p>
                  </a:txBody>
                  <a:tcPr marL="100330" marR="8890" marT="8890" marB="0" anchor="ctr">
                    <a:lnL w="12700" cmpd="sng">
                      <a:solidFill>
                        <a:srgbClr val="4EA72E"/>
                      </a:solidFill>
                    </a:lnL>
                    <a:lnR>
                      <a:noFill/>
                    </a:lnR>
                    <a:lnT w="12700" cap="flat" cmpd="sng" algn="ctr">
                      <a:solidFill>
                        <a:srgbClr val="4EA72E"/>
                      </a:solidFill>
                      <a:prstDash val="solid"/>
                      <a:round/>
                      <a:headEnd type="none" w="med" len="med"/>
                      <a:tailEnd type="none" w="med" len="med"/>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b="0" noProof="0" dirty="0">
                          <a:solidFill>
                            <a:schemeClr val="tx1"/>
                          </a:solidFill>
                          <a:effectLst/>
                          <a:latin typeface="Gill Sans MT" panose="020B0502020104020203" pitchFamily="34" charset="0"/>
                        </a:rPr>
                        <a:t>H5577-038 (Renewal)</a:t>
                      </a:r>
                      <a:endParaRPr lang="en-US" sz="1800" b="0" i="0" noProof="0" dirty="0">
                        <a:solidFill>
                          <a:schemeClr val="tx1"/>
                        </a:solidFill>
                        <a:effectLst/>
                        <a:latin typeface="Gill Sans MT" panose="020B0502020104020203" pitchFamily="34" charset="0"/>
                        <a:ea typeface="+mn-ea"/>
                        <a:cs typeface="Times New Roman" panose="02020603050405020304" pitchFamily="18" charset="0"/>
                      </a:endParaRPr>
                    </a:p>
                  </a:txBody>
                  <a:tcPr marL="100330" marR="8890" marT="8890" marB="0" anchor="ctr">
                    <a:lnL>
                      <a:noFill/>
                    </a:lnL>
                    <a:lnR>
                      <a:noFill/>
                    </a:lnR>
                    <a:lnT w="12700" cap="flat" cmpd="sng" algn="ctr">
                      <a:solidFill>
                        <a:srgbClr val="4EA72E"/>
                      </a:solidFill>
                      <a:prstDash val="solid"/>
                      <a:round/>
                      <a:headEnd type="none" w="med" len="med"/>
                      <a:tailEnd type="none" w="med" len="med"/>
                    </a:lnT>
                    <a:lnB w="12700" cmpd="sng">
                      <a:solidFill>
                        <a:srgbClr val="4EA72E"/>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algn="ctr">
                        <a:spcBef>
                          <a:spcPts val="0"/>
                        </a:spcBef>
                        <a:spcAft>
                          <a:spcPts val="0"/>
                        </a:spcAft>
                      </a:pPr>
                      <a:r>
                        <a:rPr lang="en-US" sz="1800" noProof="0" dirty="0">
                          <a:effectLst/>
                          <a:latin typeface="Gill Sans MT" panose="020B0502020104020203" pitchFamily="34" charset="0"/>
                        </a:rPr>
                        <a:t>850757</a:t>
                      </a:r>
                      <a:endParaRPr lang="en-US" sz="1800" noProof="0" dirty="0">
                        <a:effectLst/>
                        <a:latin typeface="Gill Sans MT" panose="020B0502020104020203" pitchFamily="34" charset="0"/>
                        <a:ea typeface="+mn-ea"/>
                        <a:cs typeface="Times New Roman" panose="02020603050405020304" pitchFamily="18" charset="0"/>
                      </a:endParaRPr>
                    </a:p>
                  </a:txBody>
                  <a:tcPr marL="100330" marR="8890" marT="8890" marB="0" anchor="ctr">
                    <a:lnL>
                      <a:noFill/>
                    </a:lnL>
                    <a:lnR w="12700" cmpd="sng">
                      <a:solidFill>
                        <a:srgbClr val="4EA72E"/>
                      </a:solidFill>
                    </a:lnR>
                    <a:lnT w="12700" cap="flat" cmpd="sng" algn="ctr">
                      <a:solidFill>
                        <a:srgbClr val="4EA72E"/>
                      </a:solidFill>
                      <a:prstDash val="solid"/>
                      <a:round/>
                      <a:headEnd type="none" w="med" len="med"/>
                      <a:tailEnd type="none" w="med" len="med"/>
                    </a:lnT>
                    <a:lnB w="12700" cmpd="sng">
                      <a:solidFill>
                        <a:srgbClr val="4EA72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66034805"/>
                  </a:ext>
                </a:extLst>
              </a:tr>
            </a:tbl>
          </a:graphicData>
        </a:graphic>
      </p:graphicFrame>
      <p:sp>
        <p:nvSpPr>
          <p:cNvPr id="7" name="TextBox 6">
            <a:extLst>
              <a:ext uri="{FF2B5EF4-FFF2-40B4-BE49-F238E27FC236}">
                <a16:creationId xmlns:a16="http://schemas.microsoft.com/office/drawing/2014/main" id="{BA34A622-9D82-82EB-1A81-8B56B6E5FA5F}"/>
              </a:ext>
            </a:extLst>
          </p:cNvPr>
          <p:cNvSpPr txBox="1"/>
          <p:nvPr/>
        </p:nvSpPr>
        <p:spPr>
          <a:xfrm>
            <a:off x="0" y="5444272"/>
            <a:ext cx="12192000" cy="923330"/>
          </a:xfrm>
          <a:prstGeom prst="rect">
            <a:avLst/>
          </a:prstGeom>
          <a:noFill/>
        </p:spPr>
        <p:txBody>
          <a:bodyPr wrap="square">
            <a:spAutoFit/>
          </a:bodyPr>
          <a:lstStyle/>
          <a:p>
            <a:pPr algn="ctr"/>
            <a:endParaRPr lang="en-US" noProof="0" dirty="0">
              <a:solidFill>
                <a:prstClr val="black"/>
              </a:solidFill>
              <a:latin typeface="Aptos" panose="02110004020202020204"/>
            </a:endParaRPr>
          </a:p>
          <a:p>
            <a:pPr algn="ctr"/>
            <a:r>
              <a:rPr lang="en-US" noProof="0" dirty="0">
                <a:solidFill>
                  <a:prstClr val="black"/>
                </a:solidFill>
                <a:latin typeface="Gill Sans MT" panose="020B0502020104020203" pitchFamily="34" charset="0"/>
              </a:rPr>
              <a:t>Total MCS Classicare Population as of January 1, 2025:</a:t>
            </a:r>
          </a:p>
          <a:p>
            <a:pPr algn="ctr"/>
            <a:r>
              <a:rPr lang="en-US" noProof="0" dirty="0">
                <a:solidFill>
                  <a:prstClr val="black"/>
                </a:solidFill>
                <a:latin typeface="Gill Sans MT" panose="020B0502020104020203" pitchFamily="34" charset="0"/>
              </a:rPr>
              <a:t>D-SNP </a:t>
            </a:r>
            <a:r>
              <a:rPr lang="en-US" b="1" noProof="0" dirty="0">
                <a:solidFill>
                  <a:prstClr val="black"/>
                </a:solidFill>
                <a:latin typeface="Gill Sans MT" panose="020B0502020104020203" pitchFamily="34" charset="0"/>
              </a:rPr>
              <a:t>146,187</a:t>
            </a:r>
            <a:r>
              <a:rPr lang="en-US" noProof="0" dirty="0">
                <a:solidFill>
                  <a:prstClr val="black"/>
                </a:solidFill>
                <a:latin typeface="Gill Sans MT" panose="020B0502020104020203" pitchFamily="34" charset="0"/>
              </a:rPr>
              <a:t> members  | C-SNP</a:t>
            </a:r>
            <a:r>
              <a:rPr lang="en-US" b="1" noProof="0" dirty="0">
                <a:solidFill>
                  <a:prstClr val="black"/>
                </a:solidFill>
                <a:latin typeface="Gill Sans MT" panose="020B0502020104020203" pitchFamily="34" charset="0"/>
              </a:rPr>
              <a:t> </a:t>
            </a:r>
            <a:r>
              <a:rPr lang="en-US" sz="1800" b="1" noProof="0" dirty="0">
                <a:solidFill>
                  <a:prstClr val="black"/>
                </a:solidFill>
                <a:latin typeface="Gill Sans MT" panose="020B0502020104020203" pitchFamily="34" charset="0"/>
              </a:rPr>
              <a:t>17,900 </a:t>
            </a:r>
            <a:r>
              <a:rPr lang="en-US" noProof="0" dirty="0">
                <a:solidFill>
                  <a:prstClr val="black"/>
                </a:solidFill>
                <a:latin typeface="Gill Sans MT" panose="020B0502020104020203" pitchFamily="34" charset="0"/>
              </a:rPr>
              <a:t>members </a:t>
            </a:r>
          </a:p>
        </p:txBody>
      </p:sp>
      <p:sp>
        <p:nvSpPr>
          <p:cNvPr id="8" name="Slide Number Placeholder 7">
            <a:extLst>
              <a:ext uri="{FF2B5EF4-FFF2-40B4-BE49-F238E27FC236}">
                <a16:creationId xmlns:a16="http://schemas.microsoft.com/office/drawing/2014/main" id="{B45085EB-A9B2-A445-A3AE-42CCEE9ABC35}"/>
              </a:ext>
            </a:extLst>
          </p:cNvPr>
          <p:cNvSpPr>
            <a:spLocks noGrp="1"/>
          </p:cNvSpPr>
          <p:nvPr>
            <p:ph type="sldNum" sz="quarter" idx="4"/>
          </p:nvPr>
        </p:nvSpPr>
        <p:spPr/>
        <p:txBody>
          <a:bodyPr/>
          <a:lstStyle/>
          <a:p>
            <a:fld id="{42EC8CDA-1662-F249-B76F-7FD4977C24F0}" type="slidenum">
              <a:rPr lang="en-US" noProof="0" smtClean="0"/>
              <a:pPr/>
              <a:t>6</a:t>
            </a:fld>
            <a:endParaRPr lang="en-US" noProof="0" dirty="0"/>
          </a:p>
        </p:txBody>
      </p:sp>
      <p:sp>
        <p:nvSpPr>
          <p:cNvPr id="2" name="Footer">
            <a:extLst>
              <a:ext uri="{FF2B5EF4-FFF2-40B4-BE49-F238E27FC236}">
                <a16:creationId xmlns:a16="http://schemas.microsoft.com/office/drawing/2014/main" id="{ECA8813A-63BB-E4DB-9387-F9B2BCCB9605}"/>
              </a:ext>
            </a:extLst>
          </p:cNvPr>
          <p:cNvSpPr>
            <a:spLocks noGrp="1"/>
          </p:cNvSpPr>
          <p:nvPr>
            <p:ph type="body" sz="quarter" idx="10"/>
          </p:nvPr>
        </p:nvSpPr>
        <p:spPr/>
        <p:txBody>
          <a:bodyPr>
            <a:normAutofit fontScale="92500" lnSpcReduction="10000"/>
          </a:bodyPr>
          <a:lstStyle/>
          <a:p>
            <a:endParaRPr lang="en-US" noProof="0" dirty="0"/>
          </a:p>
        </p:txBody>
      </p:sp>
      <p:sp>
        <p:nvSpPr>
          <p:cNvPr id="10" name="TextBox 9">
            <a:extLst>
              <a:ext uri="{FF2B5EF4-FFF2-40B4-BE49-F238E27FC236}">
                <a16:creationId xmlns:a16="http://schemas.microsoft.com/office/drawing/2014/main" id="{4CCF88A0-57E6-9E50-89A1-C653C02D0085}"/>
              </a:ext>
            </a:extLst>
          </p:cNvPr>
          <p:cNvSpPr txBox="1"/>
          <p:nvPr/>
        </p:nvSpPr>
        <p:spPr>
          <a:xfrm>
            <a:off x="1574294" y="2035408"/>
            <a:ext cx="9015984" cy="369332"/>
          </a:xfrm>
          <a:prstGeom prst="rect">
            <a:avLst/>
          </a:prstGeom>
          <a:solidFill>
            <a:srgbClr val="4EA72E"/>
          </a:solidFill>
          <a:ln w="12700">
            <a:solidFill>
              <a:srgbClr val="4EA72E"/>
            </a:solidFill>
          </a:ln>
        </p:spPr>
        <p:txBody>
          <a:bodyPr wrap="square">
            <a:spAutoFit/>
          </a:bodyPr>
          <a:lstStyle/>
          <a:p>
            <a:pPr marL="0" marR="0" algn="ctr">
              <a:spcBef>
                <a:spcPts val="0"/>
              </a:spcBef>
              <a:spcAft>
                <a:spcPts val="0"/>
              </a:spcAft>
            </a:pPr>
            <a:r>
              <a:rPr lang="en-US" sz="1800" b="1" kern="1200" noProof="0" dirty="0">
                <a:solidFill>
                  <a:schemeClr val="lt1"/>
                </a:solidFill>
                <a:effectLst/>
                <a:latin typeface="Gill Sans MT" panose="020B0502020104020203" pitchFamily="34" charset="0"/>
                <a:ea typeface="+mn-ea"/>
                <a:cs typeface="+mn-cs"/>
              </a:rPr>
              <a:t>MCS</a:t>
            </a:r>
            <a:r>
              <a:rPr lang="en-US" sz="1800" b="1" noProof="0" dirty="0">
                <a:solidFill>
                  <a:schemeClr val="bg1"/>
                </a:solidFill>
                <a:effectLst/>
                <a:latin typeface="Gill Sans MT" panose="020B0502020104020203" pitchFamily="34" charset="0"/>
              </a:rPr>
              <a:t> Classicare</a:t>
            </a:r>
            <a:endParaRPr lang="en-US" sz="1800" b="1" noProof="0"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447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E0E3C2F9-3C34-0537-5444-81BFC033DCA7}"/>
              </a:ext>
            </a:extLst>
          </p:cNvPr>
          <p:cNvSpPr>
            <a:spLocks noGrp="1"/>
          </p:cNvSpPr>
          <p:nvPr>
            <p:ph type="body" sz="quarter" idx="10"/>
          </p:nvPr>
        </p:nvSpPr>
        <p:spPr/>
        <p:txBody>
          <a:bodyPr>
            <a:normAutofit fontScale="92500" lnSpcReduction="10000"/>
          </a:bodyPr>
          <a:lstStyle/>
          <a:p>
            <a:endParaRPr lang="en-US" noProof="0" dirty="0"/>
          </a:p>
        </p:txBody>
      </p:sp>
      <p:sp>
        <p:nvSpPr>
          <p:cNvPr id="5" name="Page Number">
            <a:extLst>
              <a:ext uri="{FF2B5EF4-FFF2-40B4-BE49-F238E27FC236}">
                <a16:creationId xmlns:a16="http://schemas.microsoft.com/office/drawing/2014/main" id="{6CDD3A5E-BFAD-E643-1856-5C287C43664F}"/>
              </a:ext>
            </a:extLst>
          </p:cNvPr>
          <p:cNvSpPr>
            <a:spLocks noGrp="1"/>
          </p:cNvSpPr>
          <p:nvPr>
            <p:ph type="sldNum" sz="quarter" idx="4"/>
          </p:nvPr>
        </p:nvSpPr>
        <p:spPr/>
        <p:txBody>
          <a:bodyPr/>
          <a:lstStyle/>
          <a:p>
            <a:fld id="{42EC8CDA-1662-F249-B76F-7FD4977C24F0}" type="slidenum">
              <a:rPr lang="en-US" noProof="0" smtClean="0"/>
              <a:pPr/>
              <a:t>7</a:t>
            </a:fld>
            <a:endParaRPr lang="en-US" noProof="0" dirty="0"/>
          </a:p>
        </p:txBody>
      </p:sp>
      <p:grpSp>
        <p:nvGrpSpPr>
          <p:cNvPr id="26" name="Group 4" descr="4. Quality measures and performance improvement">
            <a:extLst>
              <a:ext uri="{FF2B5EF4-FFF2-40B4-BE49-F238E27FC236}">
                <a16:creationId xmlns:a16="http://schemas.microsoft.com/office/drawing/2014/main" id="{81D06F19-9A5F-8447-280F-787BEE795B50}"/>
              </a:ext>
            </a:extLst>
          </p:cNvPr>
          <p:cNvGrpSpPr/>
          <p:nvPr/>
        </p:nvGrpSpPr>
        <p:grpSpPr>
          <a:xfrm>
            <a:off x="5889647" y="4173346"/>
            <a:ext cx="3715308" cy="1856001"/>
            <a:chOff x="6169994" y="1419150"/>
            <a:chExt cx="2516790" cy="1259042"/>
          </a:xfrm>
        </p:grpSpPr>
        <p:sp>
          <p:nvSpPr>
            <p:cNvPr id="28" name="Google Shape;235;p17">
              <a:extLst>
                <a:ext uri="{FF2B5EF4-FFF2-40B4-BE49-F238E27FC236}">
                  <a16:creationId xmlns:a16="http://schemas.microsoft.com/office/drawing/2014/main" id="{3A31C545-0BC9-594D-4F52-A32CAD23DEE7}"/>
                </a:ext>
              </a:extLst>
            </p:cNvPr>
            <p:cNvSpPr/>
            <p:nvPr/>
          </p:nvSpPr>
          <p:spPr>
            <a:xfrm>
              <a:off x="6700340" y="1419150"/>
              <a:ext cx="1986444" cy="1259042"/>
            </a:xfrm>
            <a:custGeom>
              <a:avLst/>
              <a:gdLst/>
              <a:ahLst/>
              <a:cxnLst/>
              <a:rect l="l" t="t" r="r" b="b"/>
              <a:pathLst>
                <a:path w="12454" h="8781" extrusionOk="0">
                  <a:moveTo>
                    <a:pt x="0" y="1"/>
                  </a:moveTo>
                  <a:lnTo>
                    <a:pt x="0" y="8780"/>
                  </a:lnTo>
                  <a:lnTo>
                    <a:pt x="12101" y="8780"/>
                  </a:lnTo>
                  <a:cubicBezTo>
                    <a:pt x="12291" y="8780"/>
                    <a:pt x="12453" y="8618"/>
                    <a:pt x="12453" y="8428"/>
                  </a:cubicBezTo>
                  <a:lnTo>
                    <a:pt x="12453" y="379"/>
                  </a:lnTo>
                  <a:cubicBezTo>
                    <a:pt x="12453" y="163"/>
                    <a:pt x="12291" y="1"/>
                    <a:pt x="12101" y="1"/>
                  </a:cubicBezTo>
                  <a:close/>
                </a:path>
              </a:pathLst>
            </a:custGeom>
            <a:solidFill>
              <a:srgbClr val="0E6937"/>
            </a:solidFill>
            <a:ln>
              <a:noFill/>
            </a:ln>
            <a:effectLst>
              <a:outerShdw blurRad="85725" dist="57150" dir="132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0" name="Google Shape;236;p17">
              <a:extLst>
                <a:ext uri="{FF2B5EF4-FFF2-40B4-BE49-F238E27FC236}">
                  <a16:creationId xmlns:a16="http://schemas.microsoft.com/office/drawing/2014/main" id="{07B3A104-436A-70C5-3785-8E56CED776DB}"/>
                </a:ext>
              </a:extLst>
            </p:cNvPr>
            <p:cNvSpPr/>
            <p:nvPr/>
          </p:nvSpPr>
          <p:spPr>
            <a:xfrm>
              <a:off x="6169994" y="1558349"/>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0E6937"/>
            </a:solidFill>
            <a:ln>
              <a:noFill/>
            </a:ln>
            <a:effectLst>
              <a:outerShdw blurRad="85725" dist="57150" dir="1200000" algn="bl" rotWithShape="0">
                <a:sysClr val="windowText" lastClr="000000">
                  <a:alpha val="20000"/>
                </a:sys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1" name="Google Shape;237;p17">
              <a:extLst>
                <a:ext uri="{FF2B5EF4-FFF2-40B4-BE49-F238E27FC236}">
                  <a16:creationId xmlns:a16="http://schemas.microsoft.com/office/drawing/2014/main" id="{701859E6-2D42-FAC7-5744-623B506BB844}"/>
                </a:ext>
              </a:extLst>
            </p:cNvPr>
            <p:cNvSpPr txBox="1"/>
            <p:nvPr/>
          </p:nvSpPr>
          <p:spPr>
            <a:xfrm>
              <a:off x="6326893" y="1836244"/>
              <a:ext cx="330000" cy="3873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6E5CE"/>
                  </a:solidFill>
                  <a:effectLst/>
                  <a:uLnTx/>
                  <a:uFillTx/>
                  <a:latin typeface="Roboto"/>
                  <a:ea typeface="Roboto"/>
                  <a:cs typeface="Roboto"/>
                  <a:sym typeface="Roboto"/>
                </a:rPr>
                <a:t>4</a:t>
              </a:r>
            </a:p>
          </p:txBody>
        </p:sp>
        <p:sp>
          <p:nvSpPr>
            <p:cNvPr id="29" name="Google Shape;238;p17">
              <a:extLst>
                <a:ext uri="{FF2B5EF4-FFF2-40B4-BE49-F238E27FC236}">
                  <a16:creationId xmlns:a16="http://schemas.microsoft.com/office/drawing/2014/main" id="{3DC09153-4455-4128-DE94-8F027EFD1F87}"/>
                </a:ext>
              </a:extLst>
            </p:cNvPr>
            <p:cNvSpPr txBox="1"/>
            <p:nvPr/>
          </p:nvSpPr>
          <p:spPr>
            <a:xfrm>
              <a:off x="6715088" y="1839729"/>
              <a:ext cx="1971696" cy="3873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6E5CE"/>
                  </a:solidFill>
                  <a:effectLst/>
                  <a:uLnTx/>
                  <a:uFillTx/>
                  <a:latin typeface="Gill Sans MT" panose="020B0502020104020203" pitchFamily="34" charset="0"/>
                </a:rPr>
                <a:t>Quality measures and performance improvement</a:t>
              </a:r>
            </a:p>
          </p:txBody>
        </p:sp>
      </p:grpSp>
      <p:grpSp>
        <p:nvGrpSpPr>
          <p:cNvPr id="19" name="Group 3" descr="3. Provider network">
            <a:extLst>
              <a:ext uri="{FF2B5EF4-FFF2-40B4-BE49-F238E27FC236}">
                <a16:creationId xmlns:a16="http://schemas.microsoft.com/office/drawing/2014/main" id="{05E3A9D9-EE38-0961-9AE4-FE55EF865C78}"/>
              </a:ext>
            </a:extLst>
          </p:cNvPr>
          <p:cNvGrpSpPr/>
          <p:nvPr/>
        </p:nvGrpSpPr>
        <p:grpSpPr>
          <a:xfrm>
            <a:off x="1820489" y="4173346"/>
            <a:ext cx="3635112" cy="1856001"/>
            <a:chOff x="457200" y="3471825"/>
            <a:chExt cx="2486698" cy="1258898"/>
          </a:xfrm>
          <a:solidFill>
            <a:srgbClr val="C6E5CE"/>
          </a:solidFill>
        </p:grpSpPr>
        <p:sp>
          <p:nvSpPr>
            <p:cNvPr id="21" name="Google Shape;230;p17">
              <a:extLst>
                <a:ext uri="{FF2B5EF4-FFF2-40B4-BE49-F238E27FC236}">
                  <a16:creationId xmlns:a16="http://schemas.microsoft.com/office/drawing/2014/main" id="{482E3702-C548-7DE2-57B6-60F9EAEEB7B9}"/>
                </a:ext>
              </a:extLst>
            </p:cNvPr>
            <p:cNvSpPr/>
            <p:nvPr/>
          </p:nvSpPr>
          <p:spPr>
            <a:xfrm>
              <a:off x="951259" y="3471825"/>
              <a:ext cx="1985966" cy="1258898"/>
            </a:xfrm>
            <a:custGeom>
              <a:avLst/>
              <a:gdLst/>
              <a:ahLst/>
              <a:cxnLst/>
              <a:rect l="l" t="t" r="r" b="b"/>
              <a:pathLst>
                <a:path w="12451" h="8780" extrusionOk="0">
                  <a:moveTo>
                    <a:pt x="0" y="0"/>
                  </a:moveTo>
                  <a:lnTo>
                    <a:pt x="0" y="8780"/>
                  </a:lnTo>
                  <a:lnTo>
                    <a:pt x="12101" y="8780"/>
                  </a:lnTo>
                  <a:cubicBezTo>
                    <a:pt x="12289" y="8780"/>
                    <a:pt x="12451" y="8618"/>
                    <a:pt x="12451" y="8428"/>
                  </a:cubicBezTo>
                  <a:lnTo>
                    <a:pt x="12451" y="378"/>
                  </a:lnTo>
                  <a:cubicBezTo>
                    <a:pt x="12451" y="162"/>
                    <a:pt x="12289" y="0"/>
                    <a:pt x="12101" y="0"/>
                  </a:cubicBezTo>
                  <a:close/>
                </a:path>
              </a:pathLst>
            </a:custGeom>
            <a:grpFill/>
            <a:ln>
              <a:noFill/>
            </a:ln>
            <a:effectLst>
              <a:outerShdw blurRad="85725" dist="57150" dir="120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23" name="Google Shape;231;p17">
              <a:extLst>
                <a:ext uri="{FF2B5EF4-FFF2-40B4-BE49-F238E27FC236}">
                  <a16:creationId xmlns:a16="http://schemas.microsoft.com/office/drawing/2014/main" id="{9DBBFCAE-0627-E051-F5D3-B498C32AD01B}"/>
                </a:ext>
              </a:extLst>
            </p:cNvPr>
            <p:cNvSpPr/>
            <p:nvPr/>
          </p:nvSpPr>
          <p:spPr>
            <a:xfrm>
              <a:off x="457200" y="3624815"/>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57150" dir="1140000" algn="bl" rotWithShape="0">
                <a:sysClr val="windowText" lastClr="000000">
                  <a:alpha val="20000"/>
                </a:sys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24" name="Google Shape;232;p17">
              <a:extLst>
                <a:ext uri="{FF2B5EF4-FFF2-40B4-BE49-F238E27FC236}">
                  <a16:creationId xmlns:a16="http://schemas.microsoft.com/office/drawing/2014/main" id="{9ACE6059-3B67-E66E-8049-25DFFF6BE8ED}"/>
                </a:ext>
              </a:extLst>
            </p:cNvPr>
            <p:cNvSpPr txBox="1"/>
            <p:nvPr/>
          </p:nvSpPr>
          <p:spPr>
            <a:xfrm>
              <a:off x="566734" y="3893834"/>
              <a:ext cx="330000" cy="387300"/>
            </a:xfrm>
            <a:prstGeom prst="rect">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0E6937"/>
                  </a:solidFill>
                  <a:effectLst/>
                  <a:uLnTx/>
                  <a:uFillTx/>
                  <a:latin typeface="Roboto"/>
                  <a:ea typeface="Roboto"/>
                  <a:cs typeface="Roboto"/>
                  <a:sym typeface="Roboto"/>
                </a:rPr>
                <a:t>3</a:t>
              </a:r>
            </a:p>
          </p:txBody>
        </p:sp>
        <p:sp>
          <p:nvSpPr>
            <p:cNvPr id="22" name="Google Shape;233;p17">
              <a:extLst>
                <a:ext uri="{FF2B5EF4-FFF2-40B4-BE49-F238E27FC236}">
                  <a16:creationId xmlns:a16="http://schemas.microsoft.com/office/drawing/2014/main" id="{69EF1395-CE2F-8D11-2191-E4AC4C9DB040}"/>
                </a:ext>
              </a:extLst>
            </p:cNvPr>
            <p:cNvSpPr txBox="1"/>
            <p:nvPr/>
          </p:nvSpPr>
          <p:spPr>
            <a:xfrm>
              <a:off x="1055176" y="3893834"/>
              <a:ext cx="1888722" cy="384000"/>
            </a:xfrm>
            <a:prstGeom prst="rect">
              <a:avLst/>
            </a:prstGeom>
            <a:grp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6937"/>
                  </a:solidFill>
                  <a:effectLst/>
                  <a:uLnTx/>
                  <a:uFillTx/>
                  <a:latin typeface="Gill Sans MT" panose="020B0502020104020203" pitchFamily="34" charset="0"/>
                </a:rPr>
                <a:t>Provider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a:solidFill>
                    <a:srgbClr val="0E6937"/>
                  </a:solidFill>
                  <a:latin typeface="Gill Sans MT" panose="020B0502020104020203" pitchFamily="34" charset="0"/>
                </a:rPr>
                <a:t>n</a:t>
              </a:r>
              <a:r>
                <a:rPr kumimoji="0" lang="en-US" sz="2000" b="1" i="0" u="none" strike="noStrike" kern="0" cap="none" spc="0" normalizeH="0" baseline="0" noProof="0" dirty="0">
                  <a:ln>
                    <a:noFill/>
                  </a:ln>
                  <a:solidFill>
                    <a:srgbClr val="0E6937"/>
                  </a:solidFill>
                  <a:effectLst/>
                  <a:uLnTx/>
                  <a:uFillTx/>
                  <a:latin typeface="Gill Sans MT" panose="020B0502020104020203" pitchFamily="34" charset="0"/>
                </a:rPr>
                <a:t>etwork</a:t>
              </a:r>
            </a:p>
          </p:txBody>
        </p:sp>
      </p:grpSp>
      <p:grpSp>
        <p:nvGrpSpPr>
          <p:cNvPr id="12" name="Group 2" descr="2. Care coordination">
            <a:extLst>
              <a:ext uri="{FF2B5EF4-FFF2-40B4-BE49-F238E27FC236}">
                <a16:creationId xmlns:a16="http://schemas.microsoft.com/office/drawing/2014/main" id="{277CC056-4FD9-3C7D-BD3C-56F3353B5272}"/>
              </a:ext>
            </a:extLst>
          </p:cNvPr>
          <p:cNvGrpSpPr/>
          <p:nvPr/>
        </p:nvGrpSpPr>
        <p:grpSpPr>
          <a:xfrm>
            <a:off x="5908617" y="1792321"/>
            <a:ext cx="3689537" cy="1856001"/>
            <a:chOff x="3305291" y="1419150"/>
            <a:chExt cx="2512171" cy="1259042"/>
          </a:xfrm>
          <a:solidFill>
            <a:srgbClr val="96C93E"/>
          </a:solidFill>
        </p:grpSpPr>
        <p:sp>
          <p:nvSpPr>
            <p:cNvPr id="14" name="Google Shape;220;p17">
              <a:extLst>
                <a:ext uri="{FF2B5EF4-FFF2-40B4-BE49-F238E27FC236}">
                  <a16:creationId xmlns:a16="http://schemas.microsoft.com/office/drawing/2014/main" id="{F2473FD0-7161-FC61-E9B6-3706FB1675E2}"/>
                </a:ext>
              </a:extLst>
            </p:cNvPr>
            <p:cNvSpPr/>
            <p:nvPr/>
          </p:nvSpPr>
          <p:spPr>
            <a:xfrm>
              <a:off x="3831018" y="1419150"/>
              <a:ext cx="1986444" cy="1259042"/>
            </a:xfrm>
            <a:custGeom>
              <a:avLst/>
              <a:gdLst/>
              <a:ahLst/>
              <a:cxnLst/>
              <a:rect l="l" t="t" r="r" b="b"/>
              <a:pathLst>
                <a:path w="12454" h="8781" extrusionOk="0">
                  <a:moveTo>
                    <a:pt x="0" y="1"/>
                  </a:moveTo>
                  <a:lnTo>
                    <a:pt x="0" y="8780"/>
                  </a:lnTo>
                  <a:lnTo>
                    <a:pt x="12075" y="8780"/>
                  </a:lnTo>
                  <a:cubicBezTo>
                    <a:pt x="12291" y="8780"/>
                    <a:pt x="12453" y="8618"/>
                    <a:pt x="12453" y="8428"/>
                  </a:cubicBezTo>
                  <a:lnTo>
                    <a:pt x="12453" y="379"/>
                  </a:lnTo>
                  <a:cubicBezTo>
                    <a:pt x="12453" y="163"/>
                    <a:pt x="12291" y="1"/>
                    <a:pt x="12075" y="1"/>
                  </a:cubicBezTo>
                  <a:close/>
                </a:path>
              </a:pathLst>
            </a:custGeom>
            <a:grpFill/>
            <a:ln>
              <a:noFill/>
            </a:ln>
            <a:effectLst>
              <a:outerShdw blurRad="85725" dist="57150" dir="138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16" name="Google Shape;221;p17">
              <a:extLst>
                <a:ext uri="{FF2B5EF4-FFF2-40B4-BE49-F238E27FC236}">
                  <a16:creationId xmlns:a16="http://schemas.microsoft.com/office/drawing/2014/main" id="{FB42865D-F959-C41D-50DF-63C968759396}"/>
                </a:ext>
              </a:extLst>
            </p:cNvPr>
            <p:cNvSpPr/>
            <p:nvPr/>
          </p:nvSpPr>
          <p:spPr>
            <a:xfrm>
              <a:off x="3305291"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47625" dir="1200000" algn="bl" rotWithShape="0">
                <a:sysClr val="windowText" lastClr="000000">
                  <a:alpha val="20000"/>
                </a:sys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17" name="Google Shape;222;p17">
              <a:extLst>
                <a:ext uri="{FF2B5EF4-FFF2-40B4-BE49-F238E27FC236}">
                  <a16:creationId xmlns:a16="http://schemas.microsoft.com/office/drawing/2014/main" id="{2D56C688-B563-60F0-6533-0B962B356874}"/>
                </a:ext>
              </a:extLst>
            </p:cNvPr>
            <p:cNvSpPr txBox="1"/>
            <p:nvPr/>
          </p:nvSpPr>
          <p:spPr>
            <a:xfrm>
              <a:off x="3451351" y="1855020"/>
              <a:ext cx="330000" cy="387300"/>
            </a:xfrm>
            <a:prstGeom prst="rect">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0E6937"/>
                  </a:solidFill>
                  <a:effectLst/>
                  <a:uLnTx/>
                  <a:uFillTx/>
                  <a:latin typeface="Roboto"/>
                  <a:ea typeface="Roboto"/>
                  <a:cs typeface="Roboto"/>
                  <a:sym typeface="Roboto"/>
                </a:rPr>
                <a:t>2</a:t>
              </a:r>
            </a:p>
          </p:txBody>
        </p:sp>
        <p:sp>
          <p:nvSpPr>
            <p:cNvPr id="15" name="Google Shape;223;p17">
              <a:extLst>
                <a:ext uri="{FF2B5EF4-FFF2-40B4-BE49-F238E27FC236}">
                  <a16:creationId xmlns:a16="http://schemas.microsoft.com/office/drawing/2014/main" id="{0D39F333-BBEA-875B-623B-075789AD6677}"/>
                </a:ext>
              </a:extLst>
            </p:cNvPr>
            <p:cNvSpPr txBox="1"/>
            <p:nvPr/>
          </p:nvSpPr>
          <p:spPr>
            <a:xfrm>
              <a:off x="3869114" y="1860065"/>
              <a:ext cx="1948347" cy="387300"/>
            </a:xfrm>
            <a:prstGeom prst="rect">
              <a:avLst/>
            </a:prstGeom>
            <a:grp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6937"/>
                  </a:solidFill>
                  <a:effectLst/>
                  <a:uLnTx/>
                  <a:uFillTx/>
                  <a:latin typeface="Gill Sans MT" panose="020B0502020104020203" pitchFamily="34" charset="0"/>
                </a:rPr>
                <a:t>Care coordination</a:t>
              </a:r>
            </a:p>
          </p:txBody>
        </p:sp>
      </p:grpSp>
      <p:grpSp>
        <p:nvGrpSpPr>
          <p:cNvPr id="4" name="Group 1" descr="1. Description of SNP population">
            <a:extLst>
              <a:ext uri="{FF2B5EF4-FFF2-40B4-BE49-F238E27FC236}">
                <a16:creationId xmlns:a16="http://schemas.microsoft.com/office/drawing/2014/main" id="{524C9D38-AFB5-D208-AD46-CD2F443936F4}"/>
              </a:ext>
            </a:extLst>
          </p:cNvPr>
          <p:cNvGrpSpPr/>
          <p:nvPr/>
        </p:nvGrpSpPr>
        <p:grpSpPr>
          <a:xfrm>
            <a:off x="1820489" y="1851917"/>
            <a:ext cx="3635113" cy="1856001"/>
            <a:chOff x="2083954" y="1676069"/>
            <a:chExt cx="3296832" cy="1856001"/>
          </a:xfrm>
        </p:grpSpPr>
        <p:grpSp>
          <p:nvGrpSpPr>
            <p:cNvPr id="6" name="Google Shape;214;p17">
              <a:extLst>
                <a:ext uri="{FF2B5EF4-FFF2-40B4-BE49-F238E27FC236}">
                  <a16:creationId xmlns:a16="http://schemas.microsoft.com/office/drawing/2014/main" id="{036BA4BC-BF8B-5AAE-BDE0-9B026EFCAA75}"/>
                </a:ext>
              </a:extLst>
            </p:cNvPr>
            <p:cNvGrpSpPr/>
            <p:nvPr/>
          </p:nvGrpSpPr>
          <p:grpSpPr>
            <a:xfrm>
              <a:off x="2083954" y="1676069"/>
              <a:ext cx="3296832" cy="1856001"/>
              <a:chOff x="465683" y="1419150"/>
              <a:chExt cx="2472624" cy="1259042"/>
            </a:xfrm>
            <a:solidFill>
              <a:srgbClr val="00A261"/>
            </a:solidFill>
          </p:grpSpPr>
          <p:sp>
            <p:nvSpPr>
              <p:cNvPr id="8" name="Google Shape;215;p17">
                <a:extLst>
                  <a:ext uri="{FF2B5EF4-FFF2-40B4-BE49-F238E27FC236}">
                    <a16:creationId xmlns:a16="http://schemas.microsoft.com/office/drawing/2014/main" id="{8BDEB7FD-7805-577E-AC24-45C5F9902C7A}"/>
                  </a:ext>
                </a:extLst>
              </p:cNvPr>
              <p:cNvSpPr/>
              <p:nvPr/>
            </p:nvSpPr>
            <p:spPr>
              <a:xfrm>
                <a:off x="956488"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grpFill/>
              <a:ln>
                <a:noFill/>
              </a:ln>
              <a:effectLst>
                <a:outerShdw blurRad="85725" dist="57150" dir="120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9" name="Google Shape;216;p17">
                <a:extLst>
                  <a:ext uri="{FF2B5EF4-FFF2-40B4-BE49-F238E27FC236}">
                    <a16:creationId xmlns:a16="http://schemas.microsoft.com/office/drawing/2014/main" id="{459BE479-674F-1386-C42E-446803D91663}"/>
                  </a:ext>
                </a:extLst>
              </p:cNvPr>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47625" dir="1200000" algn="bl" rotWithShape="0">
                  <a:sysClr val="windowText" lastClr="000000">
                    <a:alpha val="19000"/>
                  </a:sys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10" name="Google Shape;217;p17">
                <a:extLst>
                  <a:ext uri="{FF2B5EF4-FFF2-40B4-BE49-F238E27FC236}">
                    <a16:creationId xmlns:a16="http://schemas.microsoft.com/office/drawing/2014/main" id="{C962CE59-15DE-3882-3D7E-B7BAF55108B0}"/>
                  </a:ext>
                </a:extLst>
              </p:cNvPr>
              <p:cNvSpPr txBox="1"/>
              <p:nvPr/>
            </p:nvSpPr>
            <p:spPr>
              <a:xfrm>
                <a:off x="607996" y="1818417"/>
                <a:ext cx="330000" cy="387300"/>
              </a:xfrm>
              <a:prstGeom prst="rect">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6E5CE"/>
                    </a:solidFill>
                    <a:effectLst/>
                    <a:uLnTx/>
                    <a:uFillTx/>
                    <a:latin typeface="Roboto"/>
                    <a:ea typeface="Roboto"/>
                    <a:cs typeface="Roboto"/>
                    <a:sym typeface="Roboto"/>
                  </a:rPr>
                  <a:t>1</a:t>
                </a:r>
              </a:p>
            </p:txBody>
          </p:sp>
        </p:grpSp>
        <p:sp>
          <p:nvSpPr>
            <p:cNvPr id="7" name="TextBox 6">
              <a:extLst>
                <a:ext uri="{FF2B5EF4-FFF2-40B4-BE49-F238E27FC236}">
                  <a16:creationId xmlns:a16="http://schemas.microsoft.com/office/drawing/2014/main" id="{E128ACF2-28AD-D733-AD98-AD1C7C6E080A}"/>
                </a:ext>
              </a:extLst>
            </p:cNvPr>
            <p:cNvSpPr txBox="1"/>
            <p:nvPr/>
          </p:nvSpPr>
          <p:spPr>
            <a:xfrm>
              <a:off x="2787080" y="2197967"/>
              <a:ext cx="2584858" cy="70788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6E5CE"/>
                  </a:solidFill>
                  <a:effectLst/>
                  <a:uLnTx/>
                  <a:uFillTx/>
                  <a:latin typeface="Gill Sans MT" panose="020B0502020104020203" pitchFamily="34" charset="0"/>
                </a:rPr>
                <a:t>Description of SNP population</a:t>
              </a:r>
              <a:endParaRPr kumimoji="0" lang="en-US" sz="2800" b="1" i="0" u="none" strike="noStrike" kern="0" cap="none" spc="0" normalizeH="0" baseline="0" noProof="0" dirty="0">
                <a:ln>
                  <a:noFill/>
                </a:ln>
                <a:solidFill>
                  <a:srgbClr val="C6E5CE"/>
                </a:solidFill>
                <a:effectLst/>
                <a:uLnTx/>
                <a:uFillTx/>
                <a:latin typeface="Gill Sans MT" panose="020B0502020104020203" pitchFamily="34" charset="0"/>
              </a:endParaRPr>
            </a:p>
          </p:txBody>
        </p:sp>
      </p:grpSp>
      <p:sp>
        <p:nvSpPr>
          <p:cNvPr id="32" name="Rectangle 31">
            <a:extLst>
              <a:ext uri="{FF2B5EF4-FFF2-40B4-BE49-F238E27FC236}">
                <a16:creationId xmlns:a16="http://schemas.microsoft.com/office/drawing/2014/main" id="{EF10CEB1-AB8B-1FA6-B3DC-D052FFB3D426}"/>
              </a:ext>
            </a:extLst>
          </p:cNvPr>
          <p:cNvSpPr/>
          <p:nvPr/>
        </p:nvSpPr>
        <p:spPr>
          <a:xfrm>
            <a:off x="166695" y="1034640"/>
            <a:ext cx="11789775" cy="400110"/>
          </a:xfrm>
          <a:prstGeom prst="rect">
            <a:avLst/>
          </a:prstGeom>
        </p:spPr>
        <p:txBody>
          <a:bodyPr wrap="square">
            <a:spAutoFit/>
          </a:bodyPr>
          <a:lstStyle/>
          <a:p>
            <a:r>
              <a:rPr lang="en-US" sz="2000" noProof="0" dirty="0">
                <a:solidFill>
                  <a:prstClr val="black"/>
                </a:solidFill>
                <a:latin typeface="Gill Sans MT" panose="020B0502020104020203" pitchFamily="34" charset="0"/>
              </a:rPr>
              <a:t>The MOC is composed of </a:t>
            </a:r>
            <a:r>
              <a:rPr lang="en-US" sz="2000" b="1" noProof="0" dirty="0">
                <a:solidFill>
                  <a:prstClr val="black"/>
                </a:solidFill>
                <a:latin typeface="Gill Sans MT" panose="020B0502020104020203" pitchFamily="34" charset="0"/>
              </a:rPr>
              <a:t>four (4) elements</a:t>
            </a:r>
            <a:r>
              <a:rPr lang="en-US" sz="2000" noProof="0" dirty="0">
                <a:solidFill>
                  <a:prstClr val="black"/>
                </a:solidFill>
                <a:latin typeface="Gill Sans MT" panose="020B0502020104020203" pitchFamily="34" charset="0"/>
              </a:rPr>
              <a:t>. These are:</a:t>
            </a:r>
          </a:p>
        </p:txBody>
      </p:sp>
      <p:cxnSp>
        <p:nvCxnSpPr>
          <p:cNvPr id="33" name="Straight Connector 32">
            <a:extLst>
              <a:ext uri="{FF2B5EF4-FFF2-40B4-BE49-F238E27FC236}">
                <a16:creationId xmlns:a16="http://schemas.microsoft.com/office/drawing/2014/main" id="{30F0A77D-D829-8575-399A-59FFFA6FF10B}"/>
              </a:ext>
              <a:ext uri="{C183D7F6-B498-43B3-948B-1728B52AA6E4}">
                <adec:decorative xmlns:adec="http://schemas.microsoft.com/office/drawing/2017/decorative" val="1"/>
              </a:ext>
            </a:extLst>
          </p:cNvPr>
          <p:cNvCxnSpPr/>
          <p:nvPr/>
        </p:nvCxnSpPr>
        <p:spPr>
          <a:xfrm>
            <a:off x="166695" y="819047"/>
            <a:ext cx="11789775" cy="0"/>
          </a:xfrm>
          <a:prstGeom prst="line">
            <a:avLst/>
          </a:prstGeom>
          <a:noFill/>
          <a:ln w="9525" cap="flat" cmpd="sng" algn="ctr">
            <a:solidFill>
              <a:sysClr val="window" lastClr="FFFFFF">
                <a:lumMod val="85000"/>
              </a:sysClr>
            </a:solidFill>
            <a:prstDash val="solid"/>
            <a:miter lim="800000"/>
          </a:ln>
          <a:effectLst/>
        </p:spPr>
      </p:cxnSp>
      <p:sp>
        <p:nvSpPr>
          <p:cNvPr id="34" name="Title 1">
            <a:extLst>
              <a:ext uri="{FF2B5EF4-FFF2-40B4-BE49-F238E27FC236}">
                <a16:creationId xmlns:a16="http://schemas.microsoft.com/office/drawing/2014/main" id="{CCAAE950-D932-1AF7-B4BA-6533001AF776}"/>
              </a:ext>
            </a:extLst>
          </p:cNvPr>
          <p:cNvSpPr txBox="1">
            <a:spLocks noGrp="1"/>
          </p:cNvSpPr>
          <p:nvPr>
            <p:ph type="title" idx="4294967295"/>
          </p:nvPr>
        </p:nvSpPr>
        <p:spPr>
          <a:xfrm>
            <a:off x="166695" y="135363"/>
            <a:ext cx="11684901" cy="575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A160"/>
                </a:solidFill>
                <a:effectLst/>
                <a:uLnTx/>
                <a:uFillTx/>
                <a:latin typeface="Gill Sans MT" panose="020B0502020104020203" pitchFamily="34" charset="0"/>
                <a:ea typeface="+mn-ea"/>
                <a:cs typeface="+mn-cs"/>
              </a:rPr>
              <a:t>Model of Care (MOC) </a:t>
            </a:r>
            <a:r>
              <a:rPr kumimoji="0" lang="en-US" sz="32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t>Elements</a:t>
            </a:r>
          </a:p>
        </p:txBody>
      </p:sp>
    </p:spTree>
    <p:extLst>
      <p:ext uri="{BB962C8B-B14F-4D97-AF65-F5344CB8AC3E}">
        <p14:creationId xmlns:p14="http://schemas.microsoft.com/office/powerpoint/2010/main" val="374391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14;p17">
            <a:extLst>
              <a:ext uri="{FF2B5EF4-FFF2-40B4-BE49-F238E27FC236}">
                <a16:creationId xmlns:a16="http://schemas.microsoft.com/office/drawing/2014/main" id="{E3522CD3-B529-13EE-88B9-42279A3E7303}"/>
              </a:ext>
              <a:ext uri="{C183D7F6-B498-43B3-948B-1728B52AA6E4}">
                <adec:decorative xmlns:adec="http://schemas.microsoft.com/office/drawing/2017/decorative" val="1"/>
              </a:ext>
            </a:extLst>
          </p:cNvPr>
          <p:cNvGrpSpPr/>
          <p:nvPr/>
        </p:nvGrpSpPr>
        <p:grpSpPr>
          <a:xfrm>
            <a:off x="3243949" y="894304"/>
            <a:ext cx="5704102" cy="2912377"/>
            <a:chOff x="465683" y="1419150"/>
            <a:chExt cx="2472624" cy="1259042"/>
          </a:xfrm>
          <a:solidFill>
            <a:srgbClr val="00A261"/>
          </a:solidFill>
        </p:grpSpPr>
        <p:sp>
          <p:nvSpPr>
            <p:cNvPr id="5" name="Google Shape;215;p17">
              <a:extLst>
                <a:ext uri="{FF2B5EF4-FFF2-40B4-BE49-F238E27FC236}">
                  <a16:creationId xmlns:a16="http://schemas.microsoft.com/office/drawing/2014/main" id="{3AB94C17-EFE7-CC0E-AE5B-18D52D444F16}"/>
                </a:ext>
              </a:extLst>
            </p:cNvPr>
            <p:cNvSpPr/>
            <p:nvPr/>
          </p:nvSpPr>
          <p:spPr>
            <a:xfrm>
              <a:off x="956488"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grpFill/>
            <a:ln>
              <a:noFill/>
            </a:ln>
            <a:effectLst>
              <a:outerShdw blurRad="85725" dist="57150" dir="1200000" algn="bl" rotWithShape="0">
                <a:srgbClr val="000000">
                  <a:alpha val="20000"/>
                </a:srgb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6" name="Google Shape;216;p17">
              <a:extLst>
                <a:ext uri="{FF2B5EF4-FFF2-40B4-BE49-F238E27FC236}">
                  <a16:creationId xmlns:a16="http://schemas.microsoft.com/office/drawing/2014/main" id="{9DBBD471-FB24-63AB-25B8-876DD69DF19C}"/>
                </a:ext>
              </a:extLst>
            </p:cNvPr>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grpFill/>
            <a:ln>
              <a:noFill/>
            </a:ln>
            <a:effectLst>
              <a:outerShdw blurRad="71438" dist="47625" dir="1200000" algn="bl" rotWithShape="0">
                <a:sysClr val="windowText" lastClr="000000">
                  <a:alpha val="19000"/>
                </a:sysClr>
              </a:outerShdw>
            </a:effectLst>
          </p:spPr>
          <p:txBody>
            <a:bodyPr spcFirstLastPara="1" wrap="square" lIns="121900" tIns="121900" rIns="121900" bIns="121900" anchor="ctr" anchorCtr="0">
              <a:noAutofit/>
            </a:bodyPr>
            <a:lstStyle/>
            <a:p>
              <a:pPr>
                <a:defRPr/>
              </a:pPr>
              <a:endParaRPr lang="en-US" sz="2400" kern="0" noProof="0" dirty="0">
                <a:solidFill>
                  <a:prstClr val="black"/>
                </a:solidFill>
                <a:latin typeface="Calibri" panose="020F0502020204030204"/>
              </a:endParaRPr>
            </a:p>
          </p:txBody>
        </p:sp>
        <p:sp>
          <p:nvSpPr>
            <p:cNvPr id="10" name="Google Shape;217;p17">
              <a:extLst>
                <a:ext uri="{FF2B5EF4-FFF2-40B4-BE49-F238E27FC236}">
                  <a16:creationId xmlns:a16="http://schemas.microsoft.com/office/drawing/2014/main" id="{4EFA84D5-605A-9E8D-FB2A-9CDF980B862D}"/>
                </a:ext>
              </a:extLst>
            </p:cNvPr>
            <p:cNvSpPr txBox="1"/>
            <p:nvPr/>
          </p:nvSpPr>
          <p:spPr>
            <a:xfrm>
              <a:off x="607996" y="1818417"/>
              <a:ext cx="330000" cy="387300"/>
            </a:xfrm>
            <a:prstGeom prst="rect">
              <a:avLst/>
            </a:prstGeom>
            <a:grpFill/>
            <a:ln>
              <a:noFill/>
            </a:ln>
          </p:spPr>
          <p:txBody>
            <a:bodyPr spcFirstLastPara="1" wrap="square" lIns="121900" tIns="121900" rIns="121900" bIns="121900" anchor="ctr" anchorCtr="0">
              <a:noAutofit/>
            </a:bodyPr>
            <a:lstStyle/>
            <a:p>
              <a:pPr>
                <a:defRPr/>
              </a:pPr>
              <a:r>
                <a:rPr lang="en-US" sz="2667" b="1" kern="0" noProof="0" dirty="0">
                  <a:solidFill>
                    <a:srgbClr val="C6E5CE"/>
                  </a:solidFill>
                  <a:latin typeface="Roboto"/>
                  <a:ea typeface="Roboto"/>
                  <a:cs typeface="Roboto"/>
                  <a:sym typeface="Roboto"/>
                </a:rPr>
                <a:t>1</a:t>
              </a:r>
            </a:p>
          </p:txBody>
        </p:sp>
      </p:grpSp>
      <p:sp>
        <p:nvSpPr>
          <p:cNvPr id="4" name="Title">
            <a:extLst>
              <a:ext uri="{FF2B5EF4-FFF2-40B4-BE49-F238E27FC236}">
                <a16:creationId xmlns:a16="http://schemas.microsoft.com/office/drawing/2014/main" id="{92C4B01B-1E0B-FCEC-5F5B-5C8B64710D05}"/>
              </a:ext>
            </a:extLst>
          </p:cNvPr>
          <p:cNvSpPr txBox="1">
            <a:spLocks noGrp="1"/>
          </p:cNvSpPr>
          <p:nvPr>
            <p:ph type="title" idx="4294967295"/>
          </p:nvPr>
        </p:nvSpPr>
        <p:spPr>
          <a:xfrm>
            <a:off x="4467405" y="1817875"/>
            <a:ext cx="443798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6E5CE"/>
                </a:solidFill>
                <a:effectLst/>
                <a:uLnTx/>
                <a:uFillTx/>
                <a:latin typeface="Gill Sans MT" panose="020B0502020104020203" pitchFamily="34" charset="0"/>
                <a:ea typeface="+mn-ea"/>
                <a:cs typeface="+mn-cs"/>
              </a:rPr>
              <a:t>Description of SNP population</a:t>
            </a:r>
            <a:endParaRPr kumimoji="0" lang="en-US" sz="4400" b="1" i="0" u="none" strike="noStrike" kern="0" cap="none" spc="0" normalizeH="0" baseline="0" noProof="0" dirty="0">
              <a:ln>
                <a:noFill/>
              </a:ln>
              <a:solidFill>
                <a:srgbClr val="C6E5C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53434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8E0CE296-9DA9-B191-5E61-D7159DEAAA5E}"/>
              </a:ext>
              <a:ext uri="{C183D7F6-B498-43B3-948B-1728B52AA6E4}">
                <adec:decorative xmlns:adec="http://schemas.microsoft.com/office/drawing/2017/decorative" val="0"/>
              </a:ext>
            </a:extLst>
          </p:cNvPr>
          <p:cNvSpPr>
            <a:spLocks noGrp="1"/>
          </p:cNvSpPr>
          <p:nvPr>
            <p:ph type="body" sz="quarter" idx="10"/>
          </p:nvPr>
        </p:nvSpPr>
        <p:spPr/>
        <p:txBody>
          <a:bodyPr>
            <a:normAutofit fontScale="92500" lnSpcReduction="10000"/>
          </a:bodyPr>
          <a:lstStyle/>
          <a:p>
            <a:endParaRPr lang="en-US" noProof="0" dirty="0"/>
          </a:p>
        </p:txBody>
      </p:sp>
      <p:sp>
        <p:nvSpPr>
          <p:cNvPr id="11" name="Page Number">
            <a:extLst>
              <a:ext uri="{FF2B5EF4-FFF2-40B4-BE49-F238E27FC236}">
                <a16:creationId xmlns:a16="http://schemas.microsoft.com/office/drawing/2014/main" id="{6AD00A9A-0833-6976-89BD-67663461DD9E}"/>
              </a:ext>
            </a:extLst>
          </p:cNvPr>
          <p:cNvSpPr>
            <a:spLocks noGrp="1"/>
          </p:cNvSpPr>
          <p:nvPr>
            <p:ph type="sldNum" sz="quarter" idx="4"/>
          </p:nvPr>
        </p:nvSpPr>
        <p:spPr/>
        <p:txBody>
          <a:bodyPr/>
          <a:lstStyle/>
          <a:p>
            <a:fld id="{42EC8CDA-1662-F249-B76F-7FD4977C24F0}" type="slidenum">
              <a:rPr lang="en-US" noProof="0" smtClean="0"/>
              <a:pPr/>
              <a:t>9</a:t>
            </a:fld>
            <a:endParaRPr lang="en-US" noProof="0" dirty="0"/>
          </a:p>
        </p:txBody>
      </p:sp>
      <p:sp>
        <p:nvSpPr>
          <p:cNvPr id="8" name="Data type">
            <a:extLst>
              <a:ext uri="{FF2B5EF4-FFF2-40B4-BE49-F238E27FC236}">
                <a16:creationId xmlns:a16="http://schemas.microsoft.com/office/drawing/2014/main" id="{4C705920-86AF-5B1A-CAC2-AB3A256B5E77}"/>
              </a:ext>
            </a:extLst>
          </p:cNvPr>
          <p:cNvSpPr/>
          <p:nvPr/>
        </p:nvSpPr>
        <p:spPr>
          <a:xfrm>
            <a:off x="8319549" y="3705659"/>
            <a:ext cx="3474720" cy="2560320"/>
          </a:xfrm>
          <a:custGeom>
            <a:avLst/>
            <a:gdLst>
              <a:gd name="connsiteX0" fmla="*/ 0 w 3049067"/>
              <a:gd name="connsiteY0" fmla="*/ 218923 h 2189230"/>
              <a:gd name="connsiteX1" fmla="*/ 218923 w 3049067"/>
              <a:gd name="connsiteY1" fmla="*/ 0 h 2189230"/>
              <a:gd name="connsiteX2" fmla="*/ 2830144 w 3049067"/>
              <a:gd name="connsiteY2" fmla="*/ 0 h 2189230"/>
              <a:gd name="connsiteX3" fmla="*/ 3049067 w 3049067"/>
              <a:gd name="connsiteY3" fmla="*/ 218923 h 2189230"/>
              <a:gd name="connsiteX4" fmla="*/ 3049067 w 3049067"/>
              <a:gd name="connsiteY4" fmla="*/ 1970307 h 2189230"/>
              <a:gd name="connsiteX5" fmla="*/ 2830144 w 3049067"/>
              <a:gd name="connsiteY5" fmla="*/ 2189230 h 2189230"/>
              <a:gd name="connsiteX6" fmla="*/ 218923 w 3049067"/>
              <a:gd name="connsiteY6" fmla="*/ 2189230 h 2189230"/>
              <a:gd name="connsiteX7" fmla="*/ 0 w 3049067"/>
              <a:gd name="connsiteY7" fmla="*/ 1970307 h 2189230"/>
              <a:gd name="connsiteX8" fmla="*/ 0 w 3049067"/>
              <a:gd name="connsiteY8" fmla="*/ 218923 h 21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067" h="2189230">
                <a:moveTo>
                  <a:pt x="0" y="218923"/>
                </a:moveTo>
                <a:cubicBezTo>
                  <a:pt x="0" y="98015"/>
                  <a:pt x="98015" y="0"/>
                  <a:pt x="218923" y="0"/>
                </a:cubicBezTo>
                <a:lnTo>
                  <a:pt x="2830144" y="0"/>
                </a:lnTo>
                <a:cubicBezTo>
                  <a:pt x="2951052" y="0"/>
                  <a:pt x="3049067" y="98015"/>
                  <a:pt x="3049067" y="218923"/>
                </a:cubicBezTo>
                <a:lnTo>
                  <a:pt x="3049067" y="1970307"/>
                </a:lnTo>
                <a:cubicBezTo>
                  <a:pt x="3049067" y="2091215"/>
                  <a:pt x="2951052" y="2189230"/>
                  <a:pt x="2830144" y="2189230"/>
                </a:cubicBezTo>
                <a:lnTo>
                  <a:pt x="218923" y="2189230"/>
                </a:lnTo>
                <a:cubicBezTo>
                  <a:pt x="98015" y="2189230"/>
                  <a:pt x="0" y="2091215"/>
                  <a:pt x="0" y="1970307"/>
                </a:cubicBezTo>
                <a:lnTo>
                  <a:pt x="0" y="218923"/>
                </a:lnTo>
                <a:close/>
              </a:path>
            </a:pathLst>
          </a:custGeom>
          <a:ln w="28575" cap="flat" cmpd="sng" algn="ctr">
            <a:solidFill>
              <a:schemeClr val="accent6"/>
            </a:solidFill>
            <a:prstDash val="solid"/>
            <a:miter lim="800000"/>
            <a:extLst>
              <a:ext uri="{C807C97D-BFC1-408E-A445-0C87EB9F89A2}">
                <ask:lineSketchStyleProps xmlns:ask="http://schemas.microsoft.com/office/drawing/2018/sketchyshapes" sd="2692807477">
                  <a:custGeom>
                    <a:avLst/>
                    <a:gdLst>
                      <a:gd name="connsiteX0" fmla="*/ 0 w 5174372"/>
                      <a:gd name="connsiteY0" fmla="*/ 0 h 1889247"/>
                      <a:gd name="connsiteX1" fmla="*/ 5174372 w 5174372"/>
                      <a:gd name="connsiteY1" fmla="*/ 0 h 1889247"/>
                      <a:gd name="connsiteX2" fmla="*/ 5174372 w 5174372"/>
                      <a:gd name="connsiteY2" fmla="*/ 1889247 h 1889247"/>
                      <a:gd name="connsiteX3" fmla="*/ 0 w 5174372"/>
                      <a:gd name="connsiteY3" fmla="*/ 1889247 h 1889247"/>
                      <a:gd name="connsiteX4" fmla="*/ 0 w 5174372"/>
                      <a:gd name="connsiteY4" fmla="*/ 0 h 18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4372" h="1889247" fill="none" extrusionOk="0">
                        <a:moveTo>
                          <a:pt x="0" y="0"/>
                        </a:moveTo>
                        <a:cubicBezTo>
                          <a:pt x="1734116" y="167909"/>
                          <a:pt x="3324897" y="58455"/>
                          <a:pt x="5174372" y="0"/>
                        </a:cubicBezTo>
                        <a:cubicBezTo>
                          <a:pt x="5223350" y="718690"/>
                          <a:pt x="5268339" y="1499660"/>
                          <a:pt x="5174372" y="1889247"/>
                        </a:cubicBezTo>
                        <a:cubicBezTo>
                          <a:pt x="3004426" y="1805819"/>
                          <a:pt x="1937935" y="2044165"/>
                          <a:pt x="0" y="1889247"/>
                        </a:cubicBezTo>
                        <a:cubicBezTo>
                          <a:pt x="28324" y="1514850"/>
                          <a:pt x="-36952" y="834433"/>
                          <a:pt x="0" y="0"/>
                        </a:cubicBezTo>
                        <a:close/>
                      </a:path>
                      <a:path w="5174372" h="1889247" stroke="0" extrusionOk="0">
                        <a:moveTo>
                          <a:pt x="0" y="0"/>
                        </a:moveTo>
                        <a:cubicBezTo>
                          <a:pt x="1224430" y="-113184"/>
                          <a:pt x="4068101" y="46109"/>
                          <a:pt x="5174372" y="0"/>
                        </a:cubicBezTo>
                        <a:cubicBezTo>
                          <a:pt x="5010232" y="219033"/>
                          <a:pt x="5296947" y="1625183"/>
                          <a:pt x="5174372" y="1889247"/>
                        </a:cubicBezTo>
                        <a:cubicBezTo>
                          <a:pt x="3880045" y="2007832"/>
                          <a:pt x="1983353" y="1727128"/>
                          <a:pt x="0" y="1889247"/>
                        </a:cubicBezTo>
                        <a:cubicBezTo>
                          <a:pt x="-140722" y="1671608"/>
                          <a:pt x="117304" y="92363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Eligibility</a:t>
            </a:r>
          </a:p>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Social, cognitive and environmental factors</a:t>
            </a:r>
          </a:p>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Living conditions</a:t>
            </a:r>
          </a:p>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Comorbidities</a:t>
            </a:r>
          </a:p>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Physical and mental health conditions</a:t>
            </a:r>
          </a:p>
          <a:p>
            <a:pPr marL="502920" lvl="1" indent="-228600" defTabSz="914400">
              <a:lnSpc>
                <a:spcPct val="80000"/>
              </a:lnSpc>
              <a:spcBef>
                <a:spcPts val="800"/>
              </a:spcBef>
              <a:buFont typeface="Arial" panose="020B0604020202020204" pitchFamily="34" charset="0"/>
              <a:buChar char="•"/>
            </a:pPr>
            <a:r>
              <a:rPr lang="en-US" sz="1600" noProof="0" dirty="0">
                <a:solidFill>
                  <a:schemeClr val="dk1"/>
                </a:solidFill>
                <a:latin typeface="Gill Sans MT" panose="020B0502020104020203" pitchFamily="34" charset="0"/>
              </a:rPr>
              <a:t>Specific characteristics identified in the population</a:t>
            </a:r>
          </a:p>
        </p:txBody>
      </p:sp>
      <p:sp>
        <p:nvSpPr>
          <p:cNvPr id="5" name="Shape circling data" descr="Circle around “important data to describe the population” label pointing to the following data elements.">
            <a:extLst>
              <a:ext uri="{FF2B5EF4-FFF2-40B4-BE49-F238E27FC236}">
                <a16:creationId xmlns:a16="http://schemas.microsoft.com/office/drawing/2014/main" id="{95EE9267-F68A-75BE-4BB0-58359B8A8799}"/>
              </a:ext>
            </a:extLst>
          </p:cNvPr>
          <p:cNvSpPr>
            <a:spLocks noEditPoints="1"/>
          </p:cNvSpPr>
          <p:nvPr/>
        </p:nvSpPr>
        <p:spPr bwMode="auto">
          <a:xfrm>
            <a:off x="5587694" y="2067358"/>
            <a:ext cx="2474726" cy="3276601"/>
          </a:xfrm>
          <a:custGeom>
            <a:avLst/>
            <a:gdLst>
              <a:gd name="T0" fmla="*/ 1319 w 3259"/>
              <a:gd name="T1" fmla="*/ 309 h 4315"/>
              <a:gd name="T2" fmla="*/ 944 w 3259"/>
              <a:gd name="T3" fmla="*/ 459 h 4315"/>
              <a:gd name="T4" fmla="*/ 635 w 3259"/>
              <a:gd name="T5" fmla="*/ 706 h 4315"/>
              <a:gd name="T6" fmla="*/ 411 w 3259"/>
              <a:gd name="T7" fmla="*/ 1033 h 4315"/>
              <a:gd name="T8" fmla="*/ 289 w 3259"/>
              <a:gd name="T9" fmla="*/ 1420 h 4315"/>
              <a:gd name="T10" fmla="*/ 289 w 3259"/>
              <a:gd name="T11" fmla="*/ 1839 h 4315"/>
              <a:gd name="T12" fmla="*/ 411 w 3259"/>
              <a:gd name="T13" fmla="*/ 2226 h 4315"/>
              <a:gd name="T14" fmla="*/ 635 w 3259"/>
              <a:gd name="T15" fmla="*/ 2554 h 4315"/>
              <a:gd name="T16" fmla="*/ 944 w 3259"/>
              <a:gd name="T17" fmla="*/ 2801 h 4315"/>
              <a:gd name="T18" fmla="*/ 1319 w 3259"/>
              <a:gd name="T19" fmla="*/ 2951 h 4315"/>
              <a:gd name="T20" fmla="*/ 1736 w 3259"/>
              <a:gd name="T21" fmla="*/ 2982 h 4315"/>
              <a:gd name="T22" fmla="*/ 2135 w 3259"/>
              <a:gd name="T23" fmla="*/ 2889 h 4315"/>
              <a:gd name="T24" fmla="*/ 2478 w 3259"/>
              <a:gd name="T25" fmla="*/ 2689 h 4315"/>
              <a:gd name="T26" fmla="*/ 2748 w 3259"/>
              <a:gd name="T27" fmla="*/ 2398 h 4315"/>
              <a:gd name="T28" fmla="*/ 2924 w 3259"/>
              <a:gd name="T29" fmla="*/ 2039 h 4315"/>
              <a:gd name="T30" fmla="*/ 2987 w 3259"/>
              <a:gd name="T31" fmla="*/ 1629 h 4315"/>
              <a:gd name="T32" fmla="*/ 2924 w 3259"/>
              <a:gd name="T33" fmla="*/ 1221 h 4315"/>
              <a:gd name="T34" fmla="*/ 2748 w 3259"/>
              <a:gd name="T35" fmla="*/ 861 h 4315"/>
              <a:gd name="T36" fmla="*/ 2478 w 3259"/>
              <a:gd name="T37" fmla="*/ 571 h 4315"/>
              <a:gd name="T38" fmla="*/ 2135 w 3259"/>
              <a:gd name="T39" fmla="*/ 370 h 4315"/>
              <a:gd name="T40" fmla="*/ 1736 w 3259"/>
              <a:gd name="T41" fmla="*/ 277 h 4315"/>
              <a:gd name="T42" fmla="*/ 1860 w 3259"/>
              <a:gd name="T43" fmla="*/ 17 h 4315"/>
              <a:gd name="T44" fmla="*/ 2290 w 3259"/>
              <a:gd name="T45" fmla="*/ 140 h 4315"/>
              <a:gd name="T46" fmla="*/ 2660 w 3259"/>
              <a:gd name="T47" fmla="*/ 368 h 4315"/>
              <a:gd name="T48" fmla="*/ 2958 w 3259"/>
              <a:gd name="T49" fmla="*/ 685 h 4315"/>
              <a:gd name="T50" fmla="*/ 3162 w 3259"/>
              <a:gd name="T51" fmla="*/ 1073 h 4315"/>
              <a:gd name="T52" fmla="*/ 3255 w 3259"/>
              <a:gd name="T53" fmla="*/ 1513 h 4315"/>
              <a:gd name="T54" fmla="*/ 3224 w 3259"/>
              <a:gd name="T55" fmla="*/ 1967 h 4315"/>
              <a:gd name="T56" fmla="*/ 3077 w 3259"/>
              <a:gd name="T57" fmla="*/ 2380 h 4315"/>
              <a:gd name="T58" fmla="*/ 2829 w 3259"/>
              <a:gd name="T59" fmla="*/ 2732 h 4315"/>
              <a:gd name="T60" fmla="*/ 2501 w 3259"/>
              <a:gd name="T61" fmla="*/ 3007 h 4315"/>
              <a:gd name="T62" fmla="*/ 2105 w 3259"/>
              <a:gd name="T63" fmla="*/ 3188 h 4315"/>
              <a:gd name="T64" fmla="*/ 1776 w 3259"/>
              <a:gd name="T65" fmla="*/ 3590 h 4315"/>
              <a:gd name="T66" fmla="*/ 1785 w 3259"/>
              <a:gd name="T67" fmla="*/ 3631 h 4315"/>
              <a:gd name="T68" fmla="*/ 1818 w 3259"/>
              <a:gd name="T69" fmla="*/ 3637 h 4315"/>
              <a:gd name="T70" fmla="*/ 2231 w 3259"/>
              <a:gd name="T71" fmla="*/ 4315 h 4315"/>
              <a:gd name="T72" fmla="*/ 1729 w 3259"/>
              <a:gd name="T73" fmla="*/ 3921 h 4315"/>
              <a:gd name="T74" fmla="*/ 1605 w 3259"/>
              <a:gd name="T75" fmla="*/ 3863 h 4315"/>
              <a:gd name="T76" fmla="*/ 1521 w 3259"/>
              <a:gd name="T77" fmla="*/ 3761 h 4315"/>
              <a:gd name="T78" fmla="*/ 1484 w 3259"/>
              <a:gd name="T79" fmla="*/ 3631 h 4315"/>
              <a:gd name="T80" fmla="*/ 1483 w 3259"/>
              <a:gd name="T81" fmla="*/ 3252 h 4315"/>
              <a:gd name="T82" fmla="*/ 1050 w 3259"/>
              <a:gd name="T83" fmla="*/ 3152 h 4315"/>
              <a:gd name="T84" fmla="*/ 670 w 3259"/>
              <a:gd name="T85" fmla="*/ 2945 h 4315"/>
              <a:gd name="T86" fmla="*/ 360 w 3259"/>
              <a:gd name="T87" fmla="*/ 2649 h 4315"/>
              <a:gd name="T88" fmla="*/ 136 w 3259"/>
              <a:gd name="T89" fmla="*/ 2281 h 4315"/>
              <a:gd name="T90" fmla="*/ 15 w 3259"/>
              <a:gd name="T91" fmla="*/ 1857 h 4315"/>
              <a:gd name="T92" fmla="*/ 17 w 3259"/>
              <a:gd name="T93" fmla="*/ 1399 h 4315"/>
              <a:gd name="T94" fmla="*/ 140 w 3259"/>
              <a:gd name="T95" fmla="*/ 971 h 4315"/>
              <a:gd name="T96" fmla="*/ 368 w 3259"/>
              <a:gd name="T97" fmla="*/ 599 h 4315"/>
              <a:gd name="T98" fmla="*/ 685 w 3259"/>
              <a:gd name="T99" fmla="*/ 303 h 4315"/>
              <a:gd name="T100" fmla="*/ 1073 w 3259"/>
              <a:gd name="T101" fmla="*/ 98 h 4315"/>
              <a:gd name="T102" fmla="*/ 1513 w 3259"/>
              <a:gd name="T103" fmla="*/ 5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9" h="4315">
                <a:moveTo>
                  <a:pt x="1629" y="273"/>
                </a:moveTo>
                <a:lnTo>
                  <a:pt x="1523" y="277"/>
                </a:lnTo>
                <a:lnTo>
                  <a:pt x="1420" y="290"/>
                </a:lnTo>
                <a:lnTo>
                  <a:pt x="1319" y="309"/>
                </a:lnTo>
                <a:lnTo>
                  <a:pt x="1221" y="335"/>
                </a:lnTo>
                <a:lnTo>
                  <a:pt x="1125" y="370"/>
                </a:lnTo>
                <a:lnTo>
                  <a:pt x="1033" y="411"/>
                </a:lnTo>
                <a:lnTo>
                  <a:pt x="944" y="459"/>
                </a:lnTo>
                <a:lnTo>
                  <a:pt x="860" y="512"/>
                </a:lnTo>
                <a:lnTo>
                  <a:pt x="780" y="571"/>
                </a:lnTo>
                <a:lnTo>
                  <a:pt x="706" y="635"/>
                </a:lnTo>
                <a:lnTo>
                  <a:pt x="635" y="706"/>
                </a:lnTo>
                <a:lnTo>
                  <a:pt x="571" y="781"/>
                </a:lnTo>
                <a:lnTo>
                  <a:pt x="512" y="861"/>
                </a:lnTo>
                <a:lnTo>
                  <a:pt x="458" y="944"/>
                </a:lnTo>
                <a:lnTo>
                  <a:pt x="411" y="1033"/>
                </a:lnTo>
                <a:lnTo>
                  <a:pt x="369" y="1125"/>
                </a:lnTo>
                <a:lnTo>
                  <a:pt x="335" y="1221"/>
                </a:lnTo>
                <a:lnTo>
                  <a:pt x="309" y="1319"/>
                </a:lnTo>
                <a:lnTo>
                  <a:pt x="289" y="1420"/>
                </a:lnTo>
                <a:lnTo>
                  <a:pt x="276" y="1523"/>
                </a:lnTo>
                <a:lnTo>
                  <a:pt x="272" y="1629"/>
                </a:lnTo>
                <a:lnTo>
                  <a:pt x="276" y="1735"/>
                </a:lnTo>
                <a:lnTo>
                  <a:pt x="289" y="1839"/>
                </a:lnTo>
                <a:lnTo>
                  <a:pt x="309" y="1941"/>
                </a:lnTo>
                <a:lnTo>
                  <a:pt x="335" y="2039"/>
                </a:lnTo>
                <a:lnTo>
                  <a:pt x="369" y="2135"/>
                </a:lnTo>
                <a:lnTo>
                  <a:pt x="411" y="2226"/>
                </a:lnTo>
                <a:lnTo>
                  <a:pt x="458" y="2314"/>
                </a:lnTo>
                <a:lnTo>
                  <a:pt x="512" y="2398"/>
                </a:lnTo>
                <a:lnTo>
                  <a:pt x="571" y="2478"/>
                </a:lnTo>
                <a:lnTo>
                  <a:pt x="635" y="2554"/>
                </a:lnTo>
                <a:lnTo>
                  <a:pt x="706" y="2623"/>
                </a:lnTo>
                <a:lnTo>
                  <a:pt x="780" y="2689"/>
                </a:lnTo>
                <a:lnTo>
                  <a:pt x="860" y="2748"/>
                </a:lnTo>
                <a:lnTo>
                  <a:pt x="944" y="2801"/>
                </a:lnTo>
                <a:lnTo>
                  <a:pt x="1033" y="2848"/>
                </a:lnTo>
                <a:lnTo>
                  <a:pt x="1125" y="2889"/>
                </a:lnTo>
                <a:lnTo>
                  <a:pt x="1221" y="2923"/>
                </a:lnTo>
                <a:lnTo>
                  <a:pt x="1319" y="2951"/>
                </a:lnTo>
                <a:lnTo>
                  <a:pt x="1420" y="2970"/>
                </a:lnTo>
                <a:lnTo>
                  <a:pt x="1523" y="2982"/>
                </a:lnTo>
                <a:lnTo>
                  <a:pt x="1629" y="2986"/>
                </a:lnTo>
                <a:lnTo>
                  <a:pt x="1736" y="2982"/>
                </a:lnTo>
                <a:lnTo>
                  <a:pt x="1839" y="2970"/>
                </a:lnTo>
                <a:lnTo>
                  <a:pt x="1941" y="2951"/>
                </a:lnTo>
                <a:lnTo>
                  <a:pt x="2039" y="2923"/>
                </a:lnTo>
                <a:lnTo>
                  <a:pt x="2135" y="2889"/>
                </a:lnTo>
                <a:lnTo>
                  <a:pt x="2227" y="2848"/>
                </a:lnTo>
                <a:lnTo>
                  <a:pt x="2315" y="2801"/>
                </a:lnTo>
                <a:lnTo>
                  <a:pt x="2398" y="2748"/>
                </a:lnTo>
                <a:lnTo>
                  <a:pt x="2478" y="2689"/>
                </a:lnTo>
                <a:lnTo>
                  <a:pt x="2554" y="2623"/>
                </a:lnTo>
                <a:lnTo>
                  <a:pt x="2624" y="2554"/>
                </a:lnTo>
                <a:lnTo>
                  <a:pt x="2689" y="2478"/>
                </a:lnTo>
                <a:lnTo>
                  <a:pt x="2748" y="2398"/>
                </a:lnTo>
                <a:lnTo>
                  <a:pt x="2802" y="2314"/>
                </a:lnTo>
                <a:lnTo>
                  <a:pt x="2849" y="2226"/>
                </a:lnTo>
                <a:lnTo>
                  <a:pt x="2890" y="2135"/>
                </a:lnTo>
                <a:lnTo>
                  <a:pt x="2924" y="2039"/>
                </a:lnTo>
                <a:lnTo>
                  <a:pt x="2951" y="1941"/>
                </a:lnTo>
                <a:lnTo>
                  <a:pt x="2971" y="1839"/>
                </a:lnTo>
                <a:lnTo>
                  <a:pt x="2983" y="1735"/>
                </a:lnTo>
                <a:lnTo>
                  <a:pt x="2987" y="1629"/>
                </a:lnTo>
                <a:lnTo>
                  <a:pt x="2983" y="1523"/>
                </a:lnTo>
                <a:lnTo>
                  <a:pt x="2971" y="1420"/>
                </a:lnTo>
                <a:lnTo>
                  <a:pt x="2951" y="1319"/>
                </a:lnTo>
                <a:lnTo>
                  <a:pt x="2924" y="1221"/>
                </a:lnTo>
                <a:lnTo>
                  <a:pt x="2890" y="1125"/>
                </a:lnTo>
                <a:lnTo>
                  <a:pt x="2849" y="1033"/>
                </a:lnTo>
                <a:lnTo>
                  <a:pt x="2802" y="944"/>
                </a:lnTo>
                <a:lnTo>
                  <a:pt x="2748" y="861"/>
                </a:lnTo>
                <a:lnTo>
                  <a:pt x="2689" y="781"/>
                </a:lnTo>
                <a:lnTo>
                  <a:pt x="2624" y="706"/>
                </a:lnTo>
                <a:lnTo>
                  <a:pt x="2554" y="635"/>
                </a:lnTo>
                <a:lnTo>
                  <a:pt x="2478" y="571"/>
                </a:lnTo>
                <a:lnTo>
                  <a:pt x="2398" y="512"/>
                </a:lnTo>
                <a:lnTo>
                  <a:pt x="2315" y="459"/>
                </a:lnTo>
                <a:lnTo>
                  <a:pt x="2227" y="411"/>
                </a:lnTo>
                <a:lnTo>
                  <a:pt x="2135" y="370"/>
                </a:lnTo>
                <a:lnTo>
                  <a:pt x="2039" y="335"/>
                </a:lnTo>
                <a:lnTo>
                  <a:pt x="1941" y="309"/>
                </a:lnTo>
                <a:lnTo>
                  <a:pt x="1839" y="290"/>
                </a:lnTo>
                <a:lnTo>
                  <a:pt x="1736" y="277"/>
                </a:lnTo>
                <a:lnTo>
                  <a:pt x="1629" y="273"/>
                </a:lnTo>
                <a:close/>
                <a:moveTo>
                  <a:pt x="1629" y="0"/>
                </a:moveTo>
                <a:lnTo>
                  <a:pt x="1746" y="5"/>
                </a:lnTo>
                <a:lnTo>
                  <a:pt x="1860" y="17"/>
                </a:lnTo>
                <a:lnTo>
                  <a:pt x="1973" y="37"/>
                </a:lnTo>
                <a:lnTo>
                  <a:pt x="2081" y="64"/>
                </a:lnTo>
                <a:lnTo>
                  <a:pt x="2186" y="98"/>
                </a:lnTo>
                <a:lnTo>
                  <a:pt x="2290" y="140"/>
                </a:lnTo>
                <a:lnTo>
                  <a:pt x="2388" y="187"/>
                </a:lnTo>
                <a:lnTo>
                  <a:pt x="2484" y="242"/>
                </a:lnTo>
                <a:lnTo>
                  <a:pt x="2574" y="303"/>
                </a:lnTo>
                <a:lnTo>
                  <a:pt x="2660" y="368"/>
                </a:lnTo>
                <a:lnTo>
                  <a:pt x="2743" y="440"/>
                </a:lnTo>
                <a:lnTo>
                  <a:pt x="2820" y="517"/>
                </a:lnTo>
                <a:lnTo>
                  <a:pt x="2891" y="599"/>
                </a:lnTo>
                <a:lnTo>
                  <a:pt x="2958" y="685"/>
                </a:lnTo>
                <a:lnTo>
                  <a:pt x="3018" y="777"/>
                </a:lnTo>
                <a:lnTo>
                  <a:pt x="3072" y="871"/>
                </a:lnTo>
                <a:lnTo>
                  <a:pt x="3120" y="971"/>
                </a:lnTo>
                <a:lnTo>
                  <a:pt x="3162" y="1073"/>
                </a:lnTo>
                <a:lnTo>
                  <a:pt x="3196" y="1179"/>
                </a:lnTo>
                <a:lnTo>
                  <a:pt x="3224" y="1287"/>
                </a:lnTo>
                <a:lnTo>
                  <a:pt x="3243" y="1399"/>
                </a:lnTo>
                <a:lnTo>
                  <a:pt x="3255" y="1513"/>
                </a:lnTo>
                <a:lnTo>
                  <a:pt x="3259" y="1629"/>
                </a:lnTo>
                <a:lnTo>
                  <a:pt x="3255" y="1744"/>
                </a:lnTo>
                <a:lnTo>
                  <a:pt x="3243" y="1857"/>
                </a:lnTo>
                <a:lnTo>
                  <a:pt x="3224" y="1967"/>
                </a:lnTo>
                <a:lnTo>
                  <a:pt x="3198" y="2076"/>
                </a:lnTo>
                <a:lnTo>
                  <a:pt x="3164" y="2181"/>
                </a:lnTo>
                <a:lnTo>
                  <a:pt x="3124" y="2281"/>
                </a:lnTo>
                <a:lnTo>
                  <a:pt x="3077" y="2380"/>
                </a:lnTo>
                <a:lnTo>
                  <a:pt x="3023" y="2474"/>
                </a:lnTo>
                <a:lnTo>
                  <a:pt x="2964" y="2564"/>
                </a:lnTo>
                <a:lnTo>
                  <a:pt x="2900" y="2651"/>
                </a:lnTo>
                <a:lnTo>
                  <a:pt x="2829" y="2732"/>
                </a:lnTo>
                <a:lnTo>
                  <a:pt x="2755" y="2808"/>
                </a:lnTo>
                <a:lnTo>
                  <a:pt x="2675" y="2880"/>
                </a:lnTo>
                <a:lnTo>
                  <a:pt x="2590" y="2945"/>
                </a:lnTo>
                <a:lnTo>
                  <a:pt x="2501" y="3007"/>
                </a:lnTo>
                <a:lnTo>
                  <a:pt x="2408" y="3062"/>
                </a:lnTo>
                <a:lnTo>
                  <a:pt x="2311" y="3110"/>
                </a:lnTo>
                <a:lnTo>
                  <a:pt x="2210" y="3152"/>
                </a:lnTo>
                <a:lnTo>
                  <a:pt x="2105" y="3188"/>
                </a:lnTo>
                <a:lnTo>
                  <a:pt x="1999" y="3216"/>
                </a:lnTo>
                <a:lnTo>
                  <a:pt x="1889" y="3237"/>
                </a:lnTo>
                <a:lnTo>
                  <a:pt x="1777" y="3252"/>
                </a:lnTo>
                <a:lnTo>
                  <a:pt x="1776" y="3590"/>
                </a:lnTo>
                <a:lnTo>
                  <a:pt x="1776" y="3600"/>
                </a:lnTo>
                <a:lnTo>
                  <a:pt x="1779" y="3613"/>
                </a:lnTo>
                <a:lnTo>
                  <a:pt x="1781" y="3624"/>
                </a:lnTo>
                <a:lnTo>
                  <a:pt x="1785" y="3631"/>
                </a:lnTo>
                <a:lnTo>
                  <a:pt x="1788" y="3631"/>
                </a:lnTo>
                <a:lnTo>
                  <a:pt x="1793" y="3634"/>
                </a:lnTo>
                <a:lnTo>
                  <a:pt x="1804" y="3635"/>
                </a:lnTo>
                <a:lnTo>
                  <a:pt x="1818" y="3637"/>
                </a:lnTo>
                <a:lnTo>
                  <a:pt x="2229" y="3637"/>
                </a:lnTo>
                <a:lnTo>
                  <a:pt x="2229" y="3252"/>
                </a:lnTo>
                <a:lnTo>
                  <a:pt x="2852" y="3783"/>
                </a:lnTo>
                <a:lnTo>
                  <a:pt x="2231" y="4315"/>
                </a:lnTo>
                <a:lnTo>
                  <a:pt x="2231" y="3930"/>
                </a:lnTo>
                <a:lnTo>
                  <a:pt x="1818" y="3930"/>
                </a:lnTo>
                <a:lnTo>
                  <a:pt x="1771" y="3929"/>
                </a:lnTo>
                <a:lnTo>
                  <a:pt x="1729" y="3921"/>
                </a:lnTo>
                <a:lnTo>
                  <a:pt x="1691" y="3910"/>
                </a:lnTo>
                <a:lnTo>
                  <a:pt x="1658" y="3897"/>
                </a:lnTo>
                <a:lnTo>
                  <a:pt x="1629" y="3882"/>
                </a:lnTo>
                <a:lnTo>
                  <a:pt x="1605" y="3863"/>
                </a:lnTo>
                <a:lnTo>
                  <a:pt x="1584" y="3846"/>
                </a:lnTo>
                <a:lnTo>
                  <a:pt x="1567" y="3828"/>
                </a:lnTo>
                <a:lnTo>
                  <a:pt x="1540" y="3795"/>
                </a:lnTo>
                <a:lnTo>
                  <a:pt x="1521" y="3761"/>
                </a:lnTo>
                <a:lnTo>
                  <a:pt x="1505" y="3727"/>
                </a:lnTo>
                <a:lnTo>
                  <a:pt x="1494" y="3693"/>
                </a:lnTo>
                <a:lnTo>
                  <a:pt x="1488" y="3662"/>
                </a:lnTo>
                <a:lnTo>
                  <a:pt x="1484" y="3631"/>
                </a:lnTo>
                <a:lnTo>
                  <a:pt x="1481" y="3607"/>
                </a:lnTo>
                <a:lnTo>
                  <a:pt x="1481" y="3584"/>
                </a:lnTo>
                <a:lnTo>
                  <a:pt x="1483" y="3567"/>
                </a:lnTo>
                <a:lnTo>
                  <a:pt x="1483" y="3252"/>
                </a:lnTo>
                <a:lnTo>
                  <a:pt x="1370" y="3237"/>
                </a:lnTo>
                <a:lnTo>
                  <a:pt x="1261" y="3216"/>
                </a:lnTo>
                <a:lnTo>
                  <a:pt x="1154" y="3188"/>
                </a:lnTo>
                <a:lnTo>
                  <a:pt x="1050" y="3152"/>
                </a:lnTo>
                <a:lnTo>
                  <a:pt x="949" y="3110"/>
                </a:lnTo>
                <a:lnTo>
                  <a:pt x="853" y="3061"/>
                </a:lnTo>
                <a:lnTo>
                  <a:pt x="760" y="3007"/>
                </a:lnTo>
                <a:lnTo>
                  <a:pt x="670" y="2945"/>
                </a:lnTo>
                <a:lnTo>
                  <a:pt x="585" y="2880"/>
                </a:lnTo>
                <a:lnTo>
                  <a:pt x="505" y="2808"/>
                </a:lnTo>
                <a:lnTo>
                  <a:pt x="429" y="2732"/>
                </a:lnTo>
                <a:lnTo>
                  <a:pt x="360" y="2649"/>
                </a:lnTo>
                <a:lnTo>
                  <a:pt x="294" y="2564"/>
                </a:lnTo>
                <a:lnTo>
                  <a:pt x="236" y="2474"/>
                </a:lnTo>
                <a:lnTo>
                  <a:pt x="183" y="2380"/>
                </a:lnTo>
                <a:lnTo>
                  <a:pt x="136" y="2281"/>
                </a:lnTo>
                <a:lnTo>
                  <a:pt x="95" y="2181"/>
                </a:lnTo>
                <a:lnTo>
                  <a:pt x="63" y="2076"/>
                </a:lnTo>
                <a:lnTo>
                  <a:pt x="35" y="1967"/>
                </a:lnTo>
                <a:lnTo>
                  <a:pt x="15" y="1857"/>
                </a:lnTo>
                <a:lnTo>
                  <a:pt x="4" y="1744"/>
                </a:lnTo>
                <a:lnTo>
                  <a:pt x="0" y="1629"/>
                </a:lnTo>
                <a:lnTo>
                  <a:pt x="5" y="1513"/>
                </a:lnTo>
                <a:lnTo>
                  <a:pt x="17" y="1399"/>
                </a:lnTo>
                <a:lnTo>
                  <a:pt x="36" y="1287"/>
                </a:lnTo>
                <a:lnTo>
                  <a:pt x="64" y="1179"/>
                </a:lnTo>
                <a:lnTo>
                  <a:pt x="98" y="1073"/>
                </a:lnTo>
                <a:lnTo>
                  <a:pt x="140" y="971"/>
                </a:lnTo>
                <a:lnTo>
                  <a:pt x="187" y="871"/>
                </a:lnTo>
                <a:lnTo>
                  <a:pt x="242" y="777"/>
                </a:lnTo>
                <a:lnTo>
                  <a:pt x="302" y="685"/>
                </a:lnTo>
                <a:lnTo>
                  <a:pt x="368" y="599"/>
                </a:lnTo>
                <a:lnTo>
                  <a:pt x="440" y="517"/>
                </a:lnTo>
                <a:lnTo>
                  <a:pt x="517" y="440"/>
                </a:lnTo>
                <a:lnTo>
                  <a:pt x="598" y="368"/>
                </a:lnTo>
                <a:lnTo>
                  <a:pt x="685" y="303"/>
                </a:lnTo>
                <a:lnTo>
                  <a:pt x="777" y="242"/>
                </a:lnTo>
                <a:lnTo>
                  <a:pt x="871" y="187"/>
                </a:lnTo>
                <a:lnTo>
                  <a:pt x="970" y="140"/>
                </a:lnTo>
                <a:lnTo>
                  <a:pt x="1073" y="98"/>
                </a:lnTo>
                <a:lnTo>
                  <a:pt x="1179" y="64"/>
                </a:lnTo>
                <a:lnTo>
                  <a:pt x="1287" y="37"/>
                </a:lnTo>
                <a:lnTo>
                  <a:pt x="1399" y="17"/>
                </a:lnTo>
                <a:lnTo>
                  <a:pt x="1513" y="5"/>
                </a:lnTo>
                <a:lnTo>
                  <a:pt x="1629" y="0"/>
                </a:lnTo>
                <a:close/>
              </a:path>
            </a:pathLst>
          </a:custGeom>
          <a:solidFill>
            <a:srgbClr val="0E6937"/>
          </a:solidFill>
          <a:ln w="0">
            <a:noFill/>
            <a:prstDash val="solid"/>
            <a:round/>
            <a:headEnd/>
            <a:tailEnd/>
          </a:ln>
          <a:effectLst>
            <a:outerShdw blurRad="127000" dist="38100" dir="2700000" algn="tl" rotWithShape="0">
              <a:prstClr val="black">
                <a:alpha val="21000"/>
              </a:prstClr>
            </a:outerShdw>
          </a:effectLst>
        </p:spPr>
        <p:txBody>
          <a:bodyPr vert="horz" wrap="square" lIns="91440" tIns="45720" rIns="91440" bIns="45720" numCol="1" anchor="t" anchorCtr="0" compatLnSpc="1">
            <a:prstTxWarp prst="textNoShape">
              <a:avLst/>
            </a:prstTxWarp>
          </a:bodyPr>
          <a:lstStyle/>
          <a:p>
            <a:endParaRPr lang="en-US" noProof="0" dirty="0"/>
          </a:p>
        </p:txBody>
      </p:sp>
      <p:sp>
        <p:nvSpPr>
          <p:cNvPr id="6" name="Data">
            <a:extLst>
              <a:ext uri="{FF2B5EF4-FFF2-40B4-BE49-F238E27FC236}">
                <a16:creationId xmlns:a16="http://schemas.microsoft.com/office/drawing/2014/main" id="{72C65D44-24B7-C090-840D-8B2BB850A898}"/>
              </a:ext>
            </a:extLst>
          </p:cNvPr>
          <p:cNvSpPr txBox="1"/>
          <p:nvPr/>
        </p:nvSpPr>
        <p:spPr>
          <a:xfrm>
            <a:off x="5811647" y="2884414"/>
            <a:ext cx="2010713" cy="9202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spcBef>
                <a:spcPct val="0"/>
              </a:spcBef>
              <a:buNone/>
            </a:pPr>
            <a:r>
              <a:rPr lang="en-US" sz="1600" b="1" kern="1200" noProof="0" dirty="0">
                <a:latin typeface="Gill Sans MT" panose="020B0502020104020203" pitchFamily="34" charset="0"/>
              </a:rPr>
              <a:t>Important data </a:t>
            </a:r>
          </a:p>
          <a:p>
            <a:pPr marL="0" lvl="0" indent="0" algn="ctr" defTabSz="711200">
              <a:spcBef>
                <a:spcPct val="0"/>
              </a:spcBef>
              <a:buNone/>
            </a:pPr>
            <a:r>
              <a:rPr lang="en-US" sz="1600" b="1" kern="1200" noProof="0" dirty="0">
                <a:latin typeface="Gill Sans MT" panose="020B0502020104020203" pitchFamily="34" charset="0"/>
              </a:rPr>
              <a:t>to describe the population</a:t>
            </a:r>
          </a:p>
        </p:txBody>
      </p:sp>
      <p:sp>
        <p:nvSpPr>
          <p:cNvPr id="7" name="Description">
            <a:extLst>
              <a:ext uri="{FF2B5EF4-FFF2-40B4-BE49-F238E27FC236}">
                <a16:creationId xmlns:a16="http://schemas.microsoft.com/office/drawing/2014/main" id="{7DDF8BFC-F61E-A776-8467-A1BB23781073}"/>
              </a:ext>
            </a:extLst>
          </p:cNvPr>
          <p:cNvSpPr txBox="1">
            <a:spLocks/>
          </p:cNvSpPr>
          <p:nvPr/>
        </p:nvSpPr>
        <p:spPr>
          <a:xfrm>
            <a:off x="558959" y="1484860"/>
            <a:ext cx="4723479" cy="2272691"/>
          </a:xfrm>
          <a:prstGeom prst="roundRect">
            <a:avLst/>
          </a:prstGeom>
          <a:ln w="28575" cap="flat" cmpd="sng" algn="ctr">
            <a:solidFill>
              <a:schemeClr val="accent6"/>
            </a:solidFill>
            <a:prstDash val="solid"/>
            <a:miter lim="800000"/>
            <a:extLst>
              <a:ext uri="{C807C97D-BFC1-408E-A445-0C87EB9F89A2}">
                <ask:lineSketchStyleProps xmlns:ask="http://schemas.microsoft.com/office/drawing/2018/sketchyshapes" sd="2692807477">
                  <a:custGeom>
                    <a:avLst/>
                    <a:gdLst>
                      <a:gd name="connsiteX0" fmla="*/ 0 w 5174372"/>
                      <a:gd name="connsiteY0" fmla="*/ 0 h 1889247"/>
                      <a:gd name="connsiteX1" fmla="*/ 5174372 w 5174372"/>
                      <a:gd name="connsiteY1" fmla="*/ 0 h 1889247"/>
                      <a:gd name="connsiteX2" fmla="*/ 5174372 w 5174372"/>
                      <a:gd name="connsiteY2" fmla="*/ 1889247 h 1889247"/>
                      <a:gd name="connsiteX3" fmla="*/ 0 w 5174372"/>
                      <a:gd name="connsiteY3" fmla="*/ 1889247 h 1889247"/>
                      <a:gd name="connsiteX4" fmla="*/ 0 w 5174372"/>
                      <a:gd name="connsiteY4" fmla="*/ 0 h 188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4372" h="1889247" fill="none" extrusionOk="0">
                        <a:moveTo>
                          <a:pt x="0" y="0"/>
                        </a:moveTo>
                        <a:cubicBezTo>
                          <a:pt x="1734116" y="167909"/>
                          <a:pt x="3324897" y="58455"/>
                          <a:pt x="5174372" y="0"/>
                        </a:cubicBezTo>
                        <a:cubicBezTo>
                          <a:pt x="5223350" y="718690"/>
                          <a:pt x="5268339" y="1499660"/>
                          <a:pt x="5174372" y="1889247"/>
                        </a:cubicBezTo>
                        <a:cubicBezTo>
                          <a:pt x="3004426" y="1805819"/>
                          <a:pt x="1937935" y="2044165"/>
                          <a:pt x="0" y="1889247"/>
                        </a:cubicBezTo>
                        <a:cubicBezTo>
                          <a:pt x="28324" y="1514850"/>
                          <a:pt x="-36952" y="834433"/>
                          <a:pt x="0" y="0"/>
                        </a:cubicBezTo>
                        <a:close/>
                      </a:path>
                      <a:path w="5174372" h="1889247" stroke="0" extrusionOk="0">
                        <a:moveTo>
                          <a:pt x="0" y="0"/>
                        </a:moveTo>
                        <a:cubicBezTo>
                          <a:pt x="1224430" y="-113184"/>
                          <a:pt x="4068101" y="46109"/>
                          <a:pt x="5174372" y="0"/>
                        </a:cubicBezTo>
                        <a:cubicBezTo>
                          <a:pt x="5010232" y="219033"/>
                          <a:pt x="5296947" y="1625183"/>
                          <a:pt x="5174372" y="1889247"/>
                        </a:cubicBezTo>
                        <a:cubicBezTo>
                          <a:pt x="3880045" y="2007832"/>
                          <a:pt x="1983353" y="1727128"/>
                          <a:pt x="0" y="1889247"/>
                        </a:cubicBezTo>
                        <a:cubicBezTo>
                          <a:pt x="-140722" y="1671608"/>
                          <a:pt x="117304" y="92363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buNone/>
            </a:pPr>
            <a:r>
              <a:rPr lang="en-US" sz="2000" noProof="0" dirty="0">
                <a:latin typeface="Gill Sans MT" panose="020B0502020104020203" pitchFamily="34" charset="0"/>
              </a:rPr>
              <a:t>The most vulnerable </a:t>
            </a:r>
            <a:r>
              <a:rPr lang="en-US" sz="2000" b="1" noProof="0" dirty="0">
                <a:latin typeface="Gill Sans MT" panose="020B0502020104020203" pitchFamily="34" charset="0"/>
              </a:rPr>
              <a:t>D-SNP</a:t>
            </a:r>
            <a:r>
              <a:rPr lang="en-US" sz="2000" noProof="0" dirty="0">
                <a:latin typeface="Gill Sans MT" panose="020B0502020104020203" pitchFamily="34" charset="0"/>
              </a:rPr>
              <a:t> and         </a:t>
            </a:r>
            <a:r>
              <a:rPr lang="en-US" sz="2000" b="1" noProof="0" dirty="0">
                <a:latin typeface="Gill Sans MT" panose="020B0502020104020203" pitchFamily="34" charset="0"/>
              </a:rPr>
              <a:t>C-SNP</a:t>
            </a:r>
            <a:r>
              <a:rPr lang="en-US" sz="2000" noProof="0" dirty="0">
                <a:latin typeface="Gill Sans MT" panose="020B0502020104020203" pitchFamily="34" charset="0"/>
              </a:rPr>
              <a:t> population is part of the total </a:t>
            </a:r>
            <a:r>
              <a:rPr lang="en-US" sz="2000" b="1" noProof="0" dirty="0">
                <a:latin typeface="Gill Sans MT" panose="020B0502020104020203" pitchFamily="34" charset="0"/>
              </a:rPr>
              <a:t>MCS Classicare </a:t>
            </a:r>
            <a:r>
              <a:rPr lang="en-US" sz="2000" noProof="0" dirty="0">
                <a:latin typeface="Gill Sans MT" panose="020B0502020104020203" pitchFamily="34" charset="0"/>
              </a:rPr>
              <a:t>population identified as having complex health risks that require intervention by a </a:t>
            </a:r>
            <a:r>
              <a:rPr lang="en-US" sz="2000" b="1" noProof="0" dirty="0">
                <a:latin typeface="Gill Sans MT" panose="020B0502020104020203" pitchFamily="34" charset="0"/>
              </a:rPr>
              <a:t>care manager </a:t>
            </a:r>
            <a:r>
              <a:rPr lang="en-US" sz="2000" noProof="0" dirty="0">
                <a:latin typeface="Gill Sans MT" panose="020B0502020104020203" pitchFamily="34" charset="0"/>
              </a:rPr>
              <a:t>to assist them with their needs.</a:t>
            </a:r>
          </a:p>
        </p:txBody>
      </p:sp>
      <p:pic>
        <p:nvPicPr>
          <p:cNvPr id="3" name="Divider">
            <a:extLst>
              <a:ext uri="{FF2B5EF4-FFF2-40B4-BE49-F238E27FC236}">
                <a16:creationId xmlns:a16="http://schemas.microsoft.com/office/drawing/2014/main" id="{D8DEECA1-FD27-B0D8-0EE5-885B4F4A98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3589" y="1083061"/>
            <a:ext cx="11802879" cy="12193"/>
          </a:xfrm>
          <a:prstGeom prst="rect">
            <a:avLst/>
          </a:prstGeom>
        </p:spPr>
      </p:pic>
      <p:sp>
        <p:nvSpPr>
          <p:cNvPr id="9" name="Title">
            <a:extLst>
              <a:ext uri="{FF2B5EF4-FFF2-40B4-BE49-F238E27FC236}">
                <a16:creationId xmlns:a16="http://schemas.microsoft.com/office/drawing/2014/main" id="{67D47E16-B12F-4AF8-8C62-6AE59E114527}"/>
              </a:ext>
            </a:extLst>
          </p:cNvPr>
          <p:cNvSpPr txBox="1">
            <a:spLocks noGrp="1"/>
          </p:cNvSpPr>
          <p:nvPr>
            <p:ph type="title" idx="4294967295"/>
          </p:nvPr>
        </p:nvSpPr>
        <p:spPr>
          <a:xfrm>
            <a:off x="193589" y="148984"/>
            <a:ext cx="11684901" cy="937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9C63"/>
                </a:solidFill>
                <a:effectLst/>
                <a:uLnTx/>
                <a:uFillTx/>
                <a:latin typeface="Gill Sans MT" panose="020B0502020104020203" pitchFamily="34" charset="0"/>
                <a:ea typeface="+mn-ea"/>
                <a:cs typeface="+mn-cs"/>
              </a:rPr>
              <a:t>MOC 1: Description of SNP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rPr>
              <a:t>Most vulnerable population D-SNP and C-SNP</a:t>
            </a:r>
            <a:endParaRPr kumimoji="0" lang="en-US" sz="2400" b="1" i="0" u="none" strike="noStrike" kern="1200" cap="none" spc="0" normalizeH="0" baseline="0" noProof="0" dirty="0">
              <a:ln>
                <a:noFill/>
              </a:ln>
              <a:solidFill>
                <a:srgbClr val="96C93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4077398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PRESENTATION_COURSE_TITLE" val="MOC Training 2020 - version ingles interna Aprobada 2.28.2020 FINAL"/>
  <p:tag name="ISPRING_CURRENT_PLAYER_ID" val="universal"/>
  <p:tag name="ISPRING_ULTRA_SCORM_COURSE_ID" val="D77B8142-8C7A-4122-A94C-E0C96CBE831C"/>
  <p:tag name="ISPRING_CMI5_LAUNCH_METHOD" val="any window"/>
  <p:tag name="ISPRINGCLOUDFOLDERID" val="1"/>
  <p:tag name="ISPRINGONLINEFOLDERID" val="1"/>
  <p:tag name="ISPRING_SCORM_RATE_SLIDES" val="0"/>
  <p:tag name="ISPRING_LMS_API_VERSION" val="SCORM 1.2"/>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accessibilitySettings&quot;:{&quot;enabled&quot;:&quot;T_FALSE&quot;,&quot;language&quot;:&quot;EN&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ULTRA_SCORM_LESSON_TITLE" val="MOC Training 2020"/>
  <p:tag name="ISPRING_UUID" val="{DF7BFB02-15D5-4B8E-A19F-6970121EF0C2}"/>
  <p:tag name="ISPRING_RESOURCE_FOLDER" val="C:\Users\ytrinidad\Documents\CORNERSTONE\Presentaciones\MOC 2021\MOC Training 2021 - version final ingles\"/>
  <p:tag name="ISPRING_PRESENTATION_PATH" val="C:\Users\ytrinidad\Documents\CORNERSTONE\Presentaciones\MOC 2021\MOC Training 2021 - version final ingles.pptx"/>
  <p:tag name="ISPRING_SCREEN_RECS_UPDATED" val="C:\Users\ytrinidad\Documents\CORNERSTONE\Presentaciones\MOC 2021\MOC Training 2021 - version final ingles\"/>
  <p:tag name="FLASHSPRING_PRESENTATION_REFERENCES" val="F&#10;MOC Definitions.pdf&#10;C:\Users\ytrinidad\Documents\CORNERSTONE\Presentaciones\MOC 2021\MOC Training 2021 - version final ingles\attachment\att1\MOC Definitions.pdf&#10;_blank&#10;|&#10;"/>
  <p:tag name="ISPRING_WEBLINKS_TARGET" val="_blank"/>
  <p:tag name="ISPRING_WEBLINKS_TARGETMJT" val="_self"/>
  <p:tag name="ISPRING_PLAYERS_CUSTOMIZATION_2" val="UEsDBBQAAgAIAJMGl1A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seltSI6WIQhwGAABB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1B69rc1kEhRBN9+wK9Yh+sHfEsOvPhcNdo2FJVDq0Ek2UiEHngWnl9UPUVEORoc1wbDCc8v4MEz5RKij4oZiu1sICDfeweb0OqMpFZr8ifV171hJkzDbFtm6shWEk4+d/V3UQMR8+ouSNK1LIzmDXGHtSPL/BELMu+gD4h+6sffb1hrhJcxfWV9X///NtmX18XNtkZEmD9/Jj+Nl9X8P1TYS67z94c3H3/D1BLAwQUAAIACABseltSc2py5qUAAACCAQAALgAAAHVuaXZlcnNhbC9wbGF5YmFja19hbmRfbmF2aWdhdGlvbl9zZXR0aW5ncy54bWx1kEEKgzAQRfeewhsIXYdA16VFqBcYcSoDSSYko+DtTURtadNl3vt/woyKKEJujLqqawWT8FMgiJYwoWre72wjzHh1ZEGIXcKCcc+VTG4YZt8GjOhkU/oFJqb8Dz8+bw0s56B4xAumXOjIor6UCpvJJQczjRvrFo/akCXBQTVfPEfRQW/whkvPEIbHGdiX/qtzNy03WbzzgNoHtl5U84GqdLLj7itQSwMEFAACAAgAbHpbUknF0UzRAwAAFxIAACcAAAB1bml2ZXJzYWwvZmxhc2hfcHVibGlzaGluZ19zZXR0aW5ncy54bWztWMFy2zYQvesrMOzkGNFKnDb1SPK4EtVyIksakU7jkwYiIBFjEGABUIpy6tf0w/olXRCSTMWOQydR45n24JGx2H27eLuLJdk+f59xtKJKMyk6Xqt54iEqEkmYWHa8q3jw/LWHtMGCYC4F7XhCeui822jnxZwznUbUGFDVCGCEPstNx0uNyc98f71eN5nOld2VvDCAr5uJzPxcUU2FocrPOd7Aj9nkVHtbhBoA8JdJsTXrNhoItR3SpSQFp4gRiFwweyjMBxzr1POd2hwnN0slC0F6kkuF1HLe8X7oBf1W/+VOx0H1WUaF5UR3QWjF5gwTwmwUmEfsA0UpZcsUwm2dnHpozYhJO96LUwsD6v5dmBLcnR1bmJ4EEoTZ4mfUYIINdkvnUNEFVZANqrtGFRRAD2QVTUPfm73AichG4IwlMewgS1XH68ezaTAIpsGoF8yupkMXam2LOIyHQS2b364nwXQYjt7M4vF4GIeTW6vyDJVo2/7hwdtAkCxU9XjYGJykwKPZ0VCV7LSYrSicGLaCHNGPuFgUnEdFnktlbpmsCvfRfQKmvZDigGC7RnPJodQWmGsKXZPNKRnhjFaKL7phYgCaLQ8tgCa+6XjjnAoUYQEFzwzmLNkD6GKuDTNloQ+22heKYY4ADzqSosvIuw3BnSxJsdK0GtpuR9sqS7q/y4ITtJEF4uyGIiMRMFxk8F9KUbUc0ULJrJRCxxikOQOPK0bXlJyXfG0BP+XoGlxkBVhCe+acGufhj4J9QHO6kApwKV5BM4OcaYfffBRwjrW+BcW7GJ9Fw7AfzMJRP3j3zB4QkxWGBnkcONQUzXJzFHy8QUKanR3QkeBC0zIphJFyr87Zml+ehn1ZQ56/UTYO8DXLCo6/JfyekAr0EVN+HC+PSfxnI6jtNsWrstFt85bQ0OIMUuIwYSOBK4mJ7TVYAzDBAknBNwgncDFre22smCw0SNwF4aD1l0fo7KFMy9USrk/wqAhVtSBPWi9enr768afXP581/b///Ov5g0bbkTXh2LpzM6v34KCrbfnRUP2M3QNj8o7tQKrM1iup2IejOJhe9OLwbRhfz+LgXXwIULJwd0C0fTu87p9ldjg+2VE2mQZv65TDCJioVYlBVAtuXEdr/KaO1tTN3kll7tYKAe7Spbsb4DblLGNQCUfrjH+p1r76uckV63Fq7SkT97VN+l/l7Wk/qEdXk8l4GoejX9HlBZw9vBh+xw6Pgsvwl/Gw/3+rfy8G3Wr/mnzwXtz27/2QYHcyJlgGtNoHqv3Xh+6r0xN40753q9EAtMOPOd3GP1BLAwQUAAIACABseltStEeMLXQDAACoDAAAIQAAAHVuaXZlcnNhbC9mbGFzaF9za2luX3NldHRpbmdzLnhtbJVXXU/bMBR951dU3Tv9oKNDCpVKWyS0jqHBeHeaS2vh2JHtlPXf7zp2ErtNSKFCqs89x75fvoZIvVPe24NUVPDb/rg/u+j1ok0uJXD9AmnGiIZeTBQ8JLf9+7/rdX9gKYIJ+QxaU75VBimxHkVinGst+OVGcI37XHIhU8L6s2/3xU80KJhdKoFunat5Ixuojxl9vxtO7s6RuDPmk8Xy6qZNsBFpRvhhLbbiMiab960UOU+Ma1fm0ybbHTKQjPJ3ZA6H89H1sI3JqNIPGtLAp9VoNV6Nz5NkEpQC49LNcj6eX3eqGImBlSdNppMfk/mZmvqozwtzJNtTRXUhm46nV9NJmywjWwiTvFgtR8urdj7H3cOqfOqXFWj4pzsjx+Y/gPzS5iLLs6/0SCbF1iT0SDM1n04NEyTB64eC5Y35dApMQOagziuiGE2wDEImthWH5tNGbsul++oPicjcbSnYkynC0fQwHRIzmGmZQzQoV9amduLjd67xMsHsjTCFBB+qSU8Y4RPJVUCrwZr4Bz4oT3yWQ2rKq2B5Cgvrsc8MDbVgsbgrRovPrTDPRwl7B9pYj8Ca+YiZPWF6YM18NgX7zdnhhH5ssZqyJe6Iq6dXAOd9UAE0Aye4rFJWLkuzOWttrrryw3dISUpFArOiuV5oCqZ20aDArFeDE7ciTvZ0SzS+Tr8MLz48a8hUNDjCXbs1N1ekqWbQ1HMbkUuFvqD5NYy+wWIl9vVQc72GN12yQ7Aui3kygnSYdXe7u+2qtNl1T+ODcttPiXwH+SIEU/2e0932i0Ps23wqMTMbX1SQD/xNnCviQsPZJwh7E8+lE63JZpeiT/4JJhWlosqpLW1zBSN3bFNpeZ7GIFfYERSUy3KIWd6ObncMf/UrhQ9IQkGL0Sr1DrfjhLKS7QGuBYDIza68jHZhLWnONGWwB+asHlAE3BZZpPDyNMVr2itsSg85qyPdGKo7JZihgaFB8Ip+NSus5aJzxkSaxKoILRgqXXO/nJWmXX2SBVwzBVujvSmJWK4goyTX4lkTqV2J6rULn+xhzmlaTCE06KptmixWw4TIXGIKY+nwCV67YF6varMqwgZLm8SM2tm4SVJYjufsC97QGaOp+XPNn7MFfuE9BT/hEAsik8eK4sJvNVs1honPZzG2cd6nmY4GHmTrU1UCv+N/KLP/UEsDBBQAAgAIAGx6W1IkzEd3ywMAAKERAAAmAAAAdW5pdmVyc2FsL2h0bWxfcHVibGlzaGluZ19zZXR0aW5ncy54bWztWN2S2jYUvucpNO7kMng32TbJDrCzBdN4wgKDvWn2ihGWwJrIkivJEHLVp+mD5Ul6ZAFrdsnGm4aknekFAz7S+c453/kDWhcfMo6WVGkmRds7bZ54iIpEEiYWbe867j996SFtsCCYS0HbnpAeuug0Wnkx40ynETUGrmoEMEKf56btpcbk576/Wq2aTOfKnkpeGMDXzURmfq6opsJQ5eccr+HNrHOqvQ1CDQB4ZVJs1DqNBkIth3QlScEpYgQ8F8wGhflrk3HPd7dmOHm/ULIQpCu5VEgtZm3vp27QO+09395xSD2WUWEp0R0QWrE5x4Qw6wTmEftIUUrZIgVvT0/OPLRixKRt79mZhYHr/n2YEtyFji1MVwIHwmzwM2owwQa7R2dQ0TlVkAyqO0YVFED3ZJWbhn4wO4ETkbXAGUtiOEGWqbbXi6eToB9MgmE3mF5PBs7V2hpxGA+CWjqvb8bBZBAO30zj0WgQh+NbrTKGirctfz/wFhAkC1UNDxuDkxR4NFsaqpLtLWYLCieGLSFH9A4X84LzqMhzqcwtk1XhzrvPwLTmUuwRbJ/RTHKotDnmmkLTZDNKhjgDCsZ94aE58MLXbW+UU4EiLKDAmcGcJTsNXcy0YaYs7P7m9qVimCMoXuhAiq4i79amCyVJsdK06sv2RNuySjq/y4ITtJYF4uw9RUYioLTI4FNKUbX+0FzJrJRyrA3SnIHFJaMrSi5KgjaAnzN0AyayAjShHXNOjbPwR8E+ohmdSwW4FC+heUHOtMNvPgo4x1rfguKtj0+iQdgLpuGwF7x7YgPEZImhIx4HDkVEs9wcBR+vkZBmqwd0JLjQtEwKYaQ8qxNb8+vTsKtjyPM3ysYevmZZwfG3hN8RUoE+YsqPY+Uxif+iB7XNpnhZNrpt3hIaWpxBShwmHCQwrZjYzL0agAkWSAq+RjiBSazt2FgyWWiQuAHhoPXXe+j0oUzLpwXsarCoCFW1IE9Onz0/+/mXFy9fnTf9T3/+9fRBpc2OGnNszbkl1X1ws9XWvLNFv6D3wF68p9uXKrP1Sir64TAOJpfdOHwbxjfTOHgX7wOULNxfEC3fbqvDy8tuw7u7a/bjltd4ErytUwBDiL1W7QVRLbhRnVujN3VuTdy2HVc2bS0XYHou3DSA+clZxiD3R+uF71RdB78asQfLyxXkcarr30zVwUb8n6raVaUPTS0U0YxZpe80vqLr8Xg0icPhb+jqEuIOLwc/sIWj4Cr8dTToHZV1Vo/2/2Ct/lP63NPud+7eD9uWf/CfgAbI9/9W6TT+BlBLAwQUAAIACABseltSD7OexrABAABiBgAAHwAAAHVuaXZlcnNhbC9odG1sX3NraW5fc2V0dGluZ3MuanONlEFvgjAUx+9+CtNdF4PKZO6G4pIlHpZst2WHgk8klrZpK9MZv/soTC2lbNILff31/14f9H/s9csHJaj/1D9W79X8tTmvYqBja0wk3DcXSNdCrheQJNkK3rMcSEYBWUhx2XuJn65ILa3EzlBGtFKND28KuDT0EHPUgbgrKByy0gUWDvDLBe5dwe/z7p5xrvpMRq/jnVKMDhJGFVA1oEzkuGLQ3XP1mGe0YFaA+Add4wQaosOHmefPusirYujPo/HU5BKWc0wPS5ayQYyTbSrYjq5+84/1MOnNgYMov/m2BjwvHE48EyCZVC8KcjvxYrgYLUbdJBcgJfzmnUbhKJw4YYJjIIauH/iPfvgH2hBuN9Sii0xm6kwHo2Ac+CbNcQqtLs0X0TAaNzFaarW62Upecwr2quswnOADiFukGN/xGz4gFyzVHWmjgR5OlDC8ymhac9FUDyeni9WyXb9kZRqDmInV5a/w9DCZVjMa14xZ12zjuMp5l724vMGKKeflllbWpcsXXIZZ57WDt1uaZaTnepRtNnr+0UdYKZxs8tJDyoo/TS9wFpfcfIyi2Zbe6QdQSwMEFAACAAgAbHpbUpQTsyJpAAAAbgAAABwAAAB1bml2ZXJzYWwvbG9jYWxfc2V0dGluZ3MueG1sDcwxDoMwDEDRnVNY3int1oHAxlaW0gNYxEWRHBuRgOD2ZPvD02/7MwocvKVg6vD1eCKwzuaDLg5/01C/EVIm9SSm7FANoe+qVmwm+XLOBSZYhS7eJo4lMo8Uixx2EajhU17/wB6brroBUEsDBBQAAgAIAGx6W1Jj6b7xUg0AAC0dAAAXAAAAdW5pdmVyc2FsL3VuaXZlcnNhbC5wbmftmHtUk1e2wD+tT0S0Ork+AKlSFxYHEbmAhEd8EnzBFJAAAhEo0IKYYgiPPC1WbC0kTBV5B+0oEAN8FeQRIImMync1QC4lIUUewZsLkURIIISEhCSTdDpM566Zdf+490/++Na3zu+cffY+e++zzzrn2z8EITdb7bYCAGDzmcBTIQDwAREAVss3rDOTR8DNNPNvFTYEeQJo6LObMjfWJB+/cBwAntA2LcWtNbc3fhkYiQUAm+eWbxWEqf0MAOz+fObU8bDs2OlRP/CKNBKK46ypuo4pDC60+Z3Vx1szIh6uic49dnb7H6mtnkG870JWHQqM2/do77c/fbS25v43jkMX7DZGNtr1P1QGaN6OIIP30Ev9VD110yQj59DUYKlfU1K9R2rLI7WqjK0Bfc0mbD2jXAUAX28zGw48WOMAAMcOdK0347PL+Mv1VWQdwy2r6tJGfwBo65J9PFpC4B+yjCoPd5rstvPwschdiagstMXOR58zCz7LE75qc0Pym3/piLJ0CN5vNc/14xe4kKs9nzadtAyqFp5huSF7bX6daWJ5pqjKu78VMP68pLxlWlQ6UXTJ4KQcTZG/NCg6VRjXpFjOHtMsTUxoPu8nZaIN393i6vUU7aOJ1NLYZL+FYNOS65Yq4twrJoRYUj7fIZclpqSUkjurHUxMrrEcJa/VEzqYU9ICfQR/GrcwL3/PMOwSDYBfRFfXtCI4dPobaIy2aIQPGtT7wTgc5QIlhifwJ2sIYv0j9eC8yKO5CmcN6VO6JU/dlw2vKr9dITZWikkfWsMcYVb2+2HbmOOM/ywpZqgzjmYGqkUwW1zHjOk5QidByafuP4bwKYtu4fhLbOMbka7VwaHYG4dOkwhUuszTwS4DIFcaZq2GS4/VLxq8jONvRRTJOZ5e7sHXiHwXdk9OqUVGIQGl/2l2SPGqjTid7OLOpWOH2z7L3GAO1c9P4Z8gvHCN6L2N+CswGw/s+QJe2GG1LqXU7bHzG+cwmdiKJsz0OaaXeweG65/evpfjcDA7hSCBsdLFKaVC2I+hoTzUsz7wQSxlFLEePYrmM8ZjYmDE9x497iCFzPaQSJqrYHn2Ej9pS/qr5XCRrzr7B8Uwom6e7GW11dbWQvJMl4HW1JRL9s7qCm9/vPNtvAFbGHa3AAWgeD0aYYss0+ATMNqGwRFg8TXVosi9Hlc7BgfifA6hQca+VqpKFlGF39x8ZRTtHltZLkLrPx2uH27GeBgi2E6kxHQbgTATLLXP3QIAnvVBrx3KrSqtHlhxrW7aVHnb4bsDzfrlsS2Dn371KU14BLbTEHE6GBkrFsntkqMpow1SIZdEsGlKXxSSmis5MXyFgZmIX/S+n4IglEsMfuw+XatjYy6z2EGEehBu0avAZgjz9T5jXpwFt8JUA4ni4p73nnjl4ILOQwTvvtwg5Q+zk5bdz81wjnC2gwdNfvlul+ODPSBIGJp1DnNxX4dGIhFgNXePxYgZZnRzw8WKuh8SxyBOjCn8bni28AibuFaw83s1PGXIew0BX2n4UIC/Oipy8/AHqV9ME9LA6nsOtNDeBDCOHkXxC4eetoppBVAL6LnQImfbU6jKEc9Df3cKWGp1i1pkVS+EDh3cDY/obiupOfFDbrw6wo+Ce8T84DF3z42H8Y8TMiouPs3XCI0FNFHq43e7NPWcWJJg7sk4c1g9kiPW5eB8paSGROjgNQ8aOy+n2/AYV6AY0NIFXAmMXQafwVXIF1hp0Ud+sxfgsw6g50W7jG+ECTgCmWhd4nZoklG4808p9KjglyHoStnR3ZJEm+91eJumZdWZMlxBXCTqtfMPk6JrZ5RqLGSYkQo5ffL30zRNJX4zCddU42CrYQ56xXrUTas9U31IRILsiX/e/8zCcdlDbs3qK9ad7TGoQt3s7TK3j2SLKthDOn5m53GVAO/s3z3Nlz+W0vShx0P02VdLFzlR0qXs+poWrzEUT9AOGUqLp0pFkXw5M8nD0AnPNCeEuh1qg6t3B03zsjuSrHnk4BQDSXy0GUG6OfsPHi/wTllOAq/J2qG9WgC4PCB7OFLyp6Rb4x8A1y8w71xLoJb93wXMBfnFyN8KsldU5X1bLMi6aZYANuw3zwGcsFTt63+wiH109zfYvJEVXBPHrXtnQr5bdwn/8wYczlLzlfP/9BT4F4fDCl7BK3gFr+AVvIJX8ApewSt4Ba/gFfz/iGudNvpbrqmWu2owwoE038870jFy0TL4mfzk/zZJZ+YYXjF9S6zTIChu3AWQq1EyMabqoRJXsrR3B6TsNWmHbzmQlu4UIzV4B9N/SbegczS24NgdYUsPbgBqpKbai2PMF+jrorOnX8vWDI34i3VTGvSeCd7FA7dnEmqoiquFm8y37FhbXCIGd+LKjDvs30R4yXr0pQbeSJbsqMLyKNHpSYxWahdnKFz93OfopGYbbM/7X3mFSstaSKhk4koSkiBhFwpxWFtsUtNcjYrXO8YW564hG0qjkPXMwRzeFsfVQCEfxpFAMI7Ux6fBirPFKE2+ZTyWVN/RYl7uwVyF9kMiPyszGkZUy6NQthypwBMALp9W2iNyFYt9VGau4hPyqKwPs241MK46/neMae53XAcA4WvEs45auuJ9m7c2iDUhqQKAH/dpqQ5dGmIytLcrS87XrQKevfa7gbEub2dHTaqO5mIoVCP9TbpmnIkAf4yaKVsFXC8irBWjxgzdPA+juMq+Y5JfwFaPDbsGTabKMIPCRUxvG1VH+Ip9/oJr6I6A7gmZPJ1FfxPgIkKD5OJuL4R24TtoTNslMooTWs/Xq3YzcSNHJLOV6EsOoqhqhU+WtbxNLVK1y+TkOg6oW2DsqiKkyPxsTYJoUlX9veFK+6wtHPxXrcbj5wEggoVUClmyd28uP75jKoJvmTnMNPgm5hfdflZkk2+8k6hyeuf8+zc7CzUloaDirhB+tTRdr9ZBkK6NumrhZ7c6ScwkTv2kHuKz0WnEGRZDUdNfn/bvfdSOtWiDQ54nuUlhDQB1I45a8vxscGzD9NuXsHbhEWn1jYd9FPl/k62p7eC9XR/8ULyLX+zzk47VHKyuoFO/phbFYoLXXmZICzTiBHqosggeYIhwEF1UVsLzhPvts9gN5KBRNE00r+pmciU6PKH4PAndTOAgfWa2EQ0UO50tKNg0XOBvWd/CCwLdv9+1Y8cn8MDurVMl8q0MwxWzb+Wifr37up6jpP3gAq6TeyOeM5dFK70hd7O4k20wZuEmMnxjafbPyziycPluRCarvZ0gY3ckpVAItolLsazEzBE7osorsiiD3VY2yis2p8K1c8oCp7nErBj7fcxx+cE85uc7FeWgUlhU3T7qPnMpJvATeyfY9jTNah5rSpTFsLhzjBwzaofIjKSp3aLXilkJEQN/HJH74nBZ6rHpnjb6EQW/z5Js4aEPWm0JHhYdvDPYW6HeuEbKq4zCsKOCabdCXfx/EBsRuxH0oSdHmHpCqfGbOGQwur59wqOifFYdHd9MvVTdiobuo1MZgTOSKN78XLHd8zLZnX5G7C5xh1AiOo9MYkFInyy7bUTmlOm79FfmuvHapSuLh5m0S4adaubYNJaFdnmZfh8LnX15zK8meaS1Pcb5sFzOKct+AXmnmkNUgEb5qtNj/roExJahbk1qxVhApB95SrAA0XBjEq/Mmezvx5mY10Kkb/BF80rqBK+0sqXZn1gQrNimEA5Nt5UgoryRJ5FnKrfTeAuGhGd11WDQIN5nH1V7NPkCl3OufjCdN7/go+0+iCW9xMCIUurbNmospw7/GVmRWSNuugYyn/jYbOHMXi/oR5kGRao5i8NCpPeYKuhczT7GDUZGWLQ7trAuCbbZHhB1n71guvYiFiI+UtIHQEWIJfBMyTBKqpMqGvzySCPwTviS3JgzRFiDVoSWOpruDc1+jNLqbJ8KNjWAesRT4ZwlHqlKYT5iR3g4Kqev1zlwMvL0SbTygGGW42YdgO0MO5yv29Fm52bQHWqOglya4BxsLQ2SPkn4mUZ769GAITtgNnPwVUgNEcz0HeIrC/q9olw2mSuVZgOnzOjdFoLKaWCtbrL6Pifo9EmTXdzLAEO+KOHJkSB00WNpH20Uq1PHpJjjOymYtSfE+/qbXaLFZqiXhDod+50es5Gj85cxv50YQ8Vn+UYqhXVj+cJrFqPBceZ2lTH7srd6k68/TRW5Xiz3lbjmMRRgqhH55/1Nkle5mM6v/X61xcofi18jVlXaB28j1sSDdffWA9dhXVlLGyxVlj7vWFlsY47nBo4EqfQTD6VfVI7q3WuZjDRzGt0e9yH/IopaK14qT6OWhHJ7twPAch111lK1F9wlPVyXjQAQ8Jv6/MjY8OJD0wMhHOJGmku3+9/UNdiYt7V2WZnlITg7zfel4q62k9+MiFffzOJ0RtNYCkH62F/7iKobGNfgvF5SkpPzKe1Az4xr6+8sB0s4R1vpVez0YnJhcTCYa5o7gJ55h37/+VX9xL1fDrPXEFfLYp7Norc3tm4nTNda+ky/9P3jS/G/eED+53ifn++S64Hb2FpyiHiXuQ2cOR10quHE5dy/AFBLAwQUAAIACABseltSO30nsUwAAABqAAAAGwAAAHVuaXZlcnNhbC91bml2ZXJzYWwucG5nLnhtbLOxr8jNUShLLSrOzM+zVTLUM1Cyt+PlsikoSi3LTC1XqACKAQUhQEmh0lbJxAjBLc9MKcmwVbIws0CIZaRmpmeU2CqZmSL06QONBABQSwECAAAUAAIACACTBpdQNmFYAkcDAADhCQAAFAAAAAAAAAABAAAAAAAAAAAAdW5pdmVyc2FsL3BsYXllci54bWxQSwECAAAUAAIACABseltSI6WIQhwGAABBFwAAHQAAAAAAAAABAAAAAAB5AwAAdW5pdmVyc2FsL2NvbW1vbl9tZXNzYWdlcy5sbmdQSwECAAAUAAIACABseltSc2py5qUAAACCAQAALgAAAAAAAAABAAAAAADQCQAAdW5pdmVyc2FsL3BsYXliYWNrX2FuZF9uYXZpZ2F0aW9uX3NldHRpbmdzLnhtbFBLAQIAABQAAgAIAGx6W1JJxdFM0QMAABcSAAAnAAAAAAAAAAEAAAAAAMEKAAB1bml2ZXJzYWwvZmxhc2hfcHVibGlzaGluZ19zZXR0aW5ncy54bWxQSwECAAAUAAIACABseltStEeMLXQDAACoDAAAIQAAAAAAAAABAAAAAADXDgAAdW5pdmVyc2FsL2ZsYXNoX3NraW5fc2V0dGluZ3MueG1sUEsBAgAAFAACAAgAbHpbUiTMR3fLAwAAoREAACYAAAAAAAAAAQAAAAAAihIAAHVuaXZlcnNhbC9odG1sX3B1Ymxpc2hpbmdfc2V0dGluZ3MueG1sUEsBAgAAFAACAAgAbHpbUg+znsawAQAAYgYAAB8AAAAAAAAAAQAAAAAAmRYAAHVuaXZlcnNhbC9odG1sX3NraW5fc2V0dGluZ3MuanNQSwECAAAUAAIACABseltSlBOzImkAAABuAAAAHAAAAAAAAAABAAAAAACGGAAAdW5pdmVyc2FsL2xvY2FsX3NldHRpbmdzLnhtbFBLAQIAABQAAgAIAGx6W1Jj6b7xUg0AAC0dAAAXAAAAAAAAAAAAAAAAACkZAAB1bml2ZXJzYWwvdW5pdmVyc2FsLnBuZ1BLAQIAABQAAgAIAGx6W1I7fSexTAAAAGoAAAAbAAAAAAAAAAEAAAAAALAmAAB1bml2ZXJzYWwvdW5pdmVyc2FsLnBuZy54bWxQSwUGAAAAAAoACgAGAwAANScAAAAA"/>
  <p:tag name="ISPRING_ULTRA_SCORM_COURCE_TITLE" val="MCS Model of Care for Special Needs Plans (SNP)2021 Annual training"/>
  <p:tag name="ISPRING_SCORM_ENDPOINT" val="&lt;endpoint&gt;&lt;enable&gt;0&lt;/enable&gt;&lt;lrs&gt;http://&lt;/lrs&gt;&lt;auth&gt;0&lt;/auth&gt;&lt;login&gt;&lt;/login&gt;&lt;password&gt;&lt;/password&gt;&lt;key&gt;&lt;/key&gt;&lt;name&gt;&lt;/name&gt;&lt;email&gt;&lt;/email&gt;&lt;/endpoint&gt;&#10;"/>
  <p:tag name="ISPRING_SCORM_RATE_QUIZZES" val="0"/>
  <p:tag name="ISPRING_SCORM_PASSING_SCORE" val="0.000000"/>
  <p:tag name="ISPRING_OUTPUT_FOLDER" val="[[&quot;Ѿ\uFFFD\n{EBA4C4E4-C46C-4B0E-8E43-CB30DCF985AE}&quot;,&quot;C:\\Users\\ytrinidad\\Documents\\CORNERSTONE\\Presentaciones\\MOC 2021&quot;]]"/>
  <p:tag name="ISPRING_PRESENTATION_TITLE" val="MCS Model of Care for Special Needs Plans (SNP)2021 Annual training"/>
</p:tagLst>
</file>

<file path=ppt/tags/tag2.xml><?xml version="1.0" encoding="utf-8"?>
<p:tagLst xmlns:a="http://schemas.openxmlformats.org/drawingml/2006/main" xmlns:r="http://schemas.openxmlformats.org/officeDocument/2006/relationships" xmlns:p="http://schemas.openxmlformats.org/presentationml/2006/main">
  <p:tag name="ISPRING_CONTENTLIB_ASSET_META" val="{&quot;ai&quot;:&quot;SzQvxHbJm7KcRnaokN8bPQ&quot;,&quot;gi&quot;:&quot;3gLfLp6utakXyrCkxKWrGg&quot;,&quot;ti&quot;:&quot;characters&quot;,&quot;vs&quot;:{&quot;f&quot;:[3217,702],&quot;i&quot;:{&quot;d&quot;:&quot;SzQvxHbJm7KcRnaokN8bPQ&quot;,&quot;p&quot;:true}}}"/>
</p:tagLst>
</file>

<file path=ppt/theme/theme1.xml><?xml version="1.0" encoding="utf-8"?>
<a:theme xmlns:a="http://schemas.openxmlformats.org/drawingml/2006/main" name="1_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CS Classicare 2025 fina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ctr">
          <a:defRPr sz="3600" b="1" kern="0" dirty="0">
            <a:solidFill>
              <a:srgbClr val="C6E5CE"/>
            </a:solidFill>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0A1D9230D0F94C8D6375822FF46490" ma:contentTypeVersion="12" ma:contentTypeDescription="Create a new document." ma:contentTypeScope="" ma:versionID="f77a476b760d1b51c5d1e2b67f9d1b61">
  <xsd:schema xmlns:xsd="http://www.w3.org/2001/XMLSchema" xmlns:xs="http://www.w3.org/2001/XMLSchema" xmlns:p="http://schemas.microsoft.com/office/2006/metadata/properties" xmlns:ns3="5428c596-4336-4715-92b4-9c4317dd2e2f" xmlns:ns4="664f0fe0-f203-4d33-8117-7869c9e4148d" targetNamespace="http://schemas.microsoft.com/office/2006/metadata/properties" ma:root="true" ma:fieldsID="7f88f14effbb01cb6dcc7cbd80a97c67" ns3:_="" ns4:_="">
    <xsd:import namespace="5428c596-4336-4715-92b4-9c4317dd2e2f"/>
    <xsd:import namespace="664f0fe0-f203-4d33-8117-7869c9e4148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8c596-4336-4715-92b4-9c4317dd2e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4f0fe0-f203-4d33-8117-7869c9e4148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40B8BF-AF19-4D6F-ACF5-E1640CFF35AC}">
  <ds:schemaRefs>
    <ds:schemaRef ds:uri="http://schemas.microsoft.com/sharepoint/v3/contenttype/forms"/>
  </ds:schemaRefs>
</ds:datastoreItem>
</file>

<file path=customXml/itemProps2.xml><?xml version="1.0" encoding="utf-8"?>
<ds:datastoreItem xmlns:ds="http://schemas.openxmlformats.org/officeDocument/2006/customXml" ds:itemID="{D99527C7-77C7-450C-BEF0-1580DC2ED4EA}">
  <ds:schemaRefs>
    <ds:schemaRef ds:uri="http://schemas.microsoft.com/office/2006/metadata/properties"/>
    <ds:schemaRef ds:uri="http://purl.org/dc/elements/1.1/"/>
    <ds:schemaRef ds:uri="http://schemas.microsoft.com/office/2006/documentManagement/types"/>
    <ds:schemaRef ds:uri="664f0fe0-f203-4d33-8117-7869c9e4148d"/>
    <ds:schemaRef ds:uri="http://schemas.microsoft.com/office/infopath/2007/PartnerControls"/>
    <ds:schemaRef ds:uri="http://purl.org/dc/terms/"/>
    <ds:schemaRef ds:uri="http://purl.org/dc/dcmitype/"/>
    <ds:schemaRef ds:uri="http://schemas.openxmlformats.org/package/2006/metadata/core-properties"/>
    <ds:schemaRef ds:uri="5428c596-4336-4715-92b4-9c4317dd2e2f"/>
    <ds:schemaRef ds:uri="http://www.w3.org/XML/1998/namespace"/>
  </ds:schemaRefs>
</ds:datastoreItem>
</file>

<file path=customXml/itemProps3.xml><?xml version="1.0" encoding="utf-8"?>
<ds:datastoreItem xmlns:ds="http://schemas.openxmlformats.org/officeDocument/2006/customXml" ds:itemID="{9EDE88C0-F0CF-4296-816E-09FF82614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28c596-4336-4715-92b4-9c4317dd2e2f"/>
    <ds:schemaRef ds:uri="664f0fe0-f203-4d33-8117-7869c9e41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Corp_ MCS Classicare (2023) Sello 5 estrellas</Template>
  <TotalTime>64207</TotalTime>
  <Words>3331</Words>
  <Application>Microsoft Macintosh PowerPoint</Application>
  <PresentationFormat>Widescreen</PresentationFormat>
  <Paragraphs>371</Paragraphs>
  <Slides>31</Slides>
  <Notes>31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Aptos</vt:lpstr>
      <vt:lpstr>Aptos Display</vt:lpstr>
      <vt:lpstr>Arial</vt:lpstr>
      <vt:lpstr>Calibri</vt:lpstr>
      <vt:lpstr>Calibri Light</vt:lpstr>
      <vt:lpstr>Courier New</vt:lpstr>
      <vt:lpstr>DIN Condensed Light</vt:lpstr>
      <vt:lpstr>Gill Sans</vt:lpstr>
      <vt:lpstr>Gill Sans MT</vt:lpstr>
      <vt:lpstr>Gill Sans MT Light</vt:lpstr>
      <vt:lpstr>Roboto</vt:lpstr>
      <vt:lpstr>Wingdings</vt:lpstr>
      <vt:lpstr>1_Office Theme 2013 - 2022</vt:lpstr>
      <vt:lpstr>MCS Classicare 2025 final</vt:lpstr>
      <vt:lpstr>1_Office Theme</vt:lpstr>
      <vt:lpstr>Office Theme 2013 - 2022</vt:lpstr>
      <vt:lpstr>Office Theme</vt:lpstr>
      <vt:lpstr>MODEL OF CARE  FOR SPECIAL NEEDS PLANS 2025 TRAINING</vt:lpstr>
      <vt:lpstr>Objectives</vt:lpstr>
      <vt:lpstr>Definitions</vt:lpstr>
      <vt:lpstr>Special Needs Plans Background (SNP)</vt:lpstr>
      <vt:lpstr>Model of Care (MOC)</vt:lpstr>
      <vt:lpstr>2025 MCS Classicare SNP Plans</vt:lpstr>
      <vt:lpstr>Model of Care (MOC) Elements</vt:lpstr>
      <vt:lpstr>Description of SNP population</vt:lpstr>
      <vt:lpstr>MOC 1: Description of SNP population Most vulnerable population D-SNP and C-SNP</vt:lpstr>
      <vt:lpstr>MOC 1: Description of SNP population Specialized services for D-SNP and C-SNP population</vt:lpstr>
      <vt:lpstr>Care coordination</vt:lpstr>
      <vt:lpstr>MOC 2: Care Coordination</vt:lpstr>
      <vt:lpstr>MOC 2: Care Coordination Health Risk Evaluation</vt:lpstr>
      <vt:lpstr>MOC 2: Care Coordination  Health Risk Evaluation</vt:lpstr>
      <vt:lpstr>MOC 2: Care Coordination Face-to-Face Encounters</vt:lpstr>
      <vt:lpstr>MOC 2: Care Coordination  Interdisciplinary Care Team (ICT)</vt:lpstr>
      <vt:lpstr>MOC 2: Care Coordination  Interdisciplinary Care Team (ICT) Continued</vt:lpstr>
      <vt:lpstr>MOC 2: Care Coordination  Individualized Care Plans (ICP)</vt:lpstr>
      <vt:lpstr>MOC 2: Care Coordination Individualized Care Plan (ICP)</vt:lpstr>
      <vt:lpstr>MOC 2: Care Coordination Care Transition</vt:lpstr>
      <vt:lpstr>MOC 2: Care Coordination Transition of Care</vt:lpstr>
      <vt:lpstr>Provider  Network</vt:lpstr>
      <vt:lpstr>MOC 3: Provider Network</vt:lpstr>
      <vt:lpstr>MOC 3: Provider Network Role of primary care physician and specialist physicians</vt:lpstr>
      <vt:lpstr>MOC 3: Provider Network Provinet: Tool for providers</vt:lpstr>
      <vt:lpstr>Quality measures and performance improvement</vt:lpstr>
      <vt:lpstr>MOC 4: Quality Measurement and Performance Improvement</vt:lpstr>
      <vt:lpstr>MOC 4: Quality Measurement and Performance Improvement Continued</vt:lpstr>
      <vt:lpstr>We all have a very important integral role, and we must:</vt:lpstr>
      <vt:lpstr>References</vt:lpstr>
      <vt:lpstr>We are here to serve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MCS Model of Care for Special Needs Plans (SNP)</dc:title>
  <dc:subject>2025 MOC Provider Training</dc:subject>
  <dc:creator>Rolando Ramos Cancel</dc:creator>
  <cp:keywords/>
  <dc:description/>
  <cp:lastModifiedBy>Ginny E. Hong</cp:lastModifiedBy>
  <cp:revision>721</cp:revision>
  <cp:lastPrinted>2019-02-12T12:35:45Z</cp:lastPrinted>
  <dcterms:created xsi:type="dcterms:W3CDTF">2018-09-10T20:12:20Z</dcterms:created>
  <dcterms:modified xsi:type="dcterms:W3CDTF">2025-06-09T15:29:38Z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0x010100350A1D9230D0F94C8D6375822FF46490</vt:lpwstr>
  </property>
  <property fmtid="{D5CDD505-2E9C-101B-9397-08002B2CF9AE}" pid="3" name="MSIP_Label_b0b638e0-f50f-48bd-992f-bcb55031a99f_Enabled">
    <vt:lpwstr>true</vt:lpwstr>
  </property>
  <property fmtid="{D5CDD505-2E9C-101B-9397-08002B2CF9AE}" pid="4" name="MSIP_Label_b0b638e0-f50f-48bd-992f-bcb55031a99f_SetDate">
    <vt:lpwstr>2025-04-17T17:04:47Z</vt:lpwstr>
  </property>
  <property fmtid="{D5CDD505-2E9C-101B-9397-08002B2CF9AE}" pid="5" name="MSIP_Label_b0b638e0-f50f-48bd-992f-bcb55031a99f_Method">
    <vt:lpwstr>Standard</vt:lpwstr>
  </property>
  <property fmtid="{D5CDD505-2E9C-101B-9397-08002B2CF9AE}" pid="6" name="MSIP_Label_b0b638e0-f50f-48bd-992f-bcb55031a99f_Name">
    <vt:lpwstr>Confidential Default</vt:lpwstr>
  </property>
  <property fmtid="{D5CDD505-2E9C-101B-9397-08002B2CF9AE}" pid="7" name="MSIP_Label_b0b638e0-f50f-48bd-992f-bcb55031a99f_SiteId">
    <vt:lpwstr>f45ccc07-e57e-4d15-bf6f-f6cbccd2d395</vt:lpwstr>
  </property>
  <property fmtid="{D5CDD505-2E9C-101B-9397-08002B2CF9AE}" pid="8" name="MSIP_Label_b0b638e0-f50f-48bd-992f-bcb55031a99f_ActionId">
    <vt:lpwstr>d1ccff71-f92a-4a0b-8f87-c6590245e0a6</vt:lpwstr>
  </property>
  <property fmtid="{D5CDD505-2E9C-101B-9397-08002B2CF9AE}" pid="9" name="MSIP_Label_b0b638e0-f50f-48bd-992f-bcb55031a99f_ContentBits">
    <vt:lpwstr>0</vt:lpwstr>
  </property>
  <property fmtid="{D5CDD505-2E9C-101B-9397-08002B2CF9AE}" pid="10" name="MSIP_Label_b0b638e0-f50f-48bd-992f-bcb55031a99f_Tag">
    <vt:lpwstr>10, 3, 0, 1</vt:lpwstr>
  </property>
</Properties>
</file>