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tags/tag17.xml" ContentType="application/vnd.openxmlformats-officedocument.presentationml.tags+xml"/>
  <Override PartName="/ppt/notesSlides/notesSlide15.xml" ContentType="application/vnd.openxmlformats-officedocument.presentationml.notesSlide+xml"/>
  <Override PartName="/ppt/tags/tag18.xml" ContentType="application/vnd.openxmlformats-officedocument.presentationml.tags+xml"/>
  <Override PartName="/ppt/notesSlides/notesSlide16.xml" ContentType="application/vnd.openxmlformats-officedocument.presentationml.notesSlide+xml"/>
  <Override PartName="/ppt/tags/tag19.xml" ContentType="application/vnd.openxmlformats-officedocument.presentationml.tags+xml"/>
  <Override PartName="/ppt/notesSlides/notesSlide17.xml" ContentType="application/vnd.openxmlformats-officedocument.presentationml.notesSlide+xml"/>
  <Override PartName="/ppt/tags/tag20.xml" ContentType="application/vnd.openxmlformats-officedocument.presentationml.tags+xml"/>
  <Override PartName="/ppt/notesSlides/notesSlide18.xml" ContentType="application/vnd.openxmlformats-officedocument.presentationml.notesSlide+xml"/>
  <Override PartName="/ppt/tags/tag21.xml" ContentType="application/vnd.openxmlformats-officedocument.presentationml.tags+xml"/>
  <Override PartName="/ppt/notesSlides/notesSlide19.xml" ContentType="application/vnd.openxmlformats-officedocument.presentationml.notesSlide+xml"/>
  <Override PartName="/ppt/tags/tag22.xml" ContentType="application/vnd.openxmlformats-officedocument.presentationml.tags+xml"/>
  <Override PartName="/ppt/notesSlides/notesSlide2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handoutMasterIdLst>
    <p:handoutMasterId r:id="rId23"/>
  </p:handoutMasterIdLst>
  <p:sldIdLst>
    <p:sldId id="256" r:id="rId2"/>
    <p:sldId id="257" r:id="rId3"/>
    <p:sldId id="258" r:id="rId4"/>
    <p:sldId id="259" r:id="rId5"/>
    <p:sldId id="284" r:id="rId6"/>
    <p:sldId id="260" r:id="rId7"/>
    <p:sldId id="261" r:id="rId8"/>
    <p:sldId id="262" r:id="rId9"/>
    <p:sldId id="263" r:id="rId10"/>
    <p:sldId id="264" r:id="rId11"/>
    <p:sldId id="269" r:id="rId12"/>
    <p:sldId id="270" r:id="rId13"/>
    <p:sldId id="271" r:id="rId14"/>
    <p:sldId id="272" r:id="rId15"/>
    <p:sldId id="281" r:id="rId16"/>
    <p:sldId id="273" r:id="rId17"/>
    <p:sldId id="274" r:id="rId18"/>
    <p:sldId id="276" r:id="rId19"/>
    <p:sldId id="282" r:id="rId20"/>
    <p:sldId id="287" r:id="rId21"/>
  </p:sldIdLst>
  <p:sldSz cx="12192000" cy="6858000"/>
  <p:notesSz cx="12192000" cy="6858000"/>
  <p:custDataLst>
    <p:tags r:id="rId24"/>
  </p:custDataLst>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9F6D813-F95D-D50E-0912-0DC8E14461F0}" name="Dustin Barnes" initials="DB" userId="S::DBarnes20@humana.com::48196345-29dd-45ee-ae3b-c36b1aab06d7" providerId="AD"/>
  <p188:author id="{39423326-3EC7-C55A-688B-2449E5850619}" name="David Stith" initials="DS" userId="S::DStith2@humana.com::4f201ebb-9dc3-45ba-908c-b691ef873151" providerId="AD"/>
  <p188:author id="{8D2CE340-065A-7168-2220-FD9EA1854411}" name="Delmari Carrasquillo Lopez" initials="DC" userId="S::dcarrasquillolopez1@humana.com::b83b629b-e313-466c-b61f-c491ecdc4d82" providerId="AD"/>
  <p188:author id="{E405AE50-26CA-ED91-6A9E-47D2FAB84623}" name="Davalene Maloney" initials="DM" userId="S::dmaloney1@humana.com::f0e3f580-b4bc-4a83-a783-7a5295d2758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4E84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1127" autoAdjust="0"/>
  </p:normalViewPr>
  <p:slideViewPr>
    <p:cSldViewPr>
      <p:cViewPr varScale="1">
        <p:scale>
          <a:sx n="102" d="100"/>
          <a:sy n="102" d="100"/>
        </p:scale>
        <p:origin x="192" y="63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3FE446A-B606-4BB5-A5FC-73FE532F4551}"/>
              </a:ext>
            </a:extLst>
          </p:cNvPr>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6CF644EA-B801-4D9D-B40D-47B0EDC798ED}"/>
              </a:ext>
            </a:extLst>
          </p:cNvPr>
          <p:cNvSpPr>
            <a:spLocks noGrp="1"/>
          </p:cNvSpPr>
          <p:nvPr>
            <p:ph type="dt" sz="quarter" idx="1"/>
          </p:nvPr>
        </p:nvSpPr>
        <p:spPr>
          <a:xfrm>
            <a:off x="6905625" y="0"/>
            <a:ext cx="5283200" cy="344488"/>
          </a:xfrm>
          <a:prstGeom prst="rect">
            <a:avLst/>
          </a:prstGeom>
        </p:spPr>
        <p:txBody>
          <a:bodyPr vert="horz" lIns="91440" tIns="45720" rIns="91440" bIns="45720" rtlCol="0"/>
          <a:lstStyle>
            <a:lvl1pPr algn="r">
              <a:defRPr sz="1200"/>
            </a:lvl1pPr>
          </a:lstStyle>
          <a:p>
            <a:fld id="{DC323D98-3158-458C-82C2-5E9DD24E983F}" type="datetimeFigureOut">
              <a:rPr lang="en-US" smtClean="0"/>
              <a:t>6/11/25</a:t>
            </a:fld>
            <a:endParaRPr lang="en-US" dirty="0"/>
          </a:p>
        </p:txBody>
      </p:sp>
      <p:sp>
        <p:nvSpPr>
          <p:cNvPr id="4" name="Footer Placeholder 3">
            <a:extLst>
              <a:ext uri="{FF2B5EF4-FFF2-40B4-BE49-F238E27FC236}">
                <a16:creationId xmlns:a16="http://schemas.microsoft.com/office/drawing/2014/main" id="{1BF5C998-D43E-4A06-AD5A-7613FCF129AE}"/>
              </a:ext>
            </a:extLst>
          </p:cNvPr>
          <p:cNvSpPr>
            <a:spLocks noGrp="1"/>
          </p:cNvSpPr>
          <p:nvPr>
            <p:ph type="ftr" sz="quarter" idx="2"/>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20CEE084-A823-4833-B2CA-8CBCB88C8000}"/>
              </a:ext>
            </a:extLst>
          </p:cNvPr>
          <p:cNvSpPr>
            <a:spLocks noGrp="1"/>
          </p:cNvSpPr>
          <p:nvPr>
            <p:ph type="sldNum" sz="quarter" idx="3"/>
          </p:nvPr>
        </p:nvSpPr>
        <p:spPr>
          <a:xfrm>
            <a:off x="6905625" y="6513513"/>
            <a:ext cx="5283200" cy="344487"/>
          </a:xfrm>
          <a:prstGeom prst="rect">
            <a:avLst/>
          </a:prstGeom>
        </p:spPr>
        <p:txBody>
          <a:bodyPr vert="horz" lIns="91440" tIns="45720" rIns="91440" bIns="45720" rtlCol="0" anchor="b"/>
          <a:lstStyle>
            <a:lvl1pPr algn="r">
              <a:defRPr sz="1200"/>
            </a:lvl1pPr>
          </a:lstStyle>
          <a:p>
            <a:fld id="{F14F20DA-7E14-4BF8-81C0-26F200E56D77}" type="slidenum">
              <a:rPr lang="en-US" smtClean="0"/>
              <a:t>‹#›</a:t>
            </a:fld>
            <a:endParaRPr lang="en-US" dirty="0"/>
          </a:p>
        </p:txBody>
      </p:sp>
    </p:spTree>
    <p:extLst>
      <p:ext uri="{BB962C8B-B14F-4D97-AF65-F5344CB8AC3E}">
        <p14:creationId xmlns:p14="http://schemas.microsoft.com/office/powerpoint/2010/main" val="220127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C57B9570-8D34-48B5-A997-18151BA7B1E2}" type="datetimeFigureOut">
              <a:rPr lang="en-US" smtClean="0"/>
              <a:t>6/11/25</a:t>
            </a:fld>
            <a:endParaRPr lang="en-US" dirty="0"/>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863A9A86-59B5-4569-9768-8570A83C7D6F}" type="slidenum">
              <a:rPr lang="en-US" smtClean="0"/>
              <a:t>‹#›</a:t>
            </a:fld>
            <a:endParaRPr lang="en-US" dirty="0"/>
          </a:p>
        </p:txBody>
      </p:sp>
    </p:spTree>
    <p:extLst>
      <p:ext uri="{BB962C8B-B14F-4D97-AF65-F5344CB8AC3E}">
        <p14:creationId xmlns:p14="http://schemas.microsoft.com/office/powerpoint/2010/main" val="28215322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s-pr" b="0" i="0" u="none" baseline="0" dirty="0">
                <a:solidFill>
                  <a:srgbClr val="000000"/>
                </a:solidFill>
                <a:latin typeface="Arial" panose="020B0604020202020204" pitchFamily="34" charset="0"/>
                <a:ea typeface="Arial" panose="020B0604020202020204" pitchFamily="34" charset="0"/>
                <a:cs typeface="Arial" panose="020B0604020202020204" pitchFamily="34" charset="0"/>
              </a:rPr>
              <a:t>Hola, y gracias por ver esta presentación sobre los Planes de Necesidades Especiales, o SNP por sus siglas en inglés, de Humana para 2025. </a:t>
            </a:r>
          </a:p>
          <a:p>
            <a:pPr algn="l" rtl="0"/>
            <a:r>
              <a:rPr lang="es-pr" b="0" i="0" u="none" baseline="0" dirty="0">
                <a:solidFill>
                  <a:srgbClr val="000000"/>
                </a:solidFill>
                <a:latin typeface="Arial" panose="020B0604020202020204" pitchFamily="34" charset="0"/>
                <a:ea typeface="Arial" panose="020B0604020202020204" pitchFamily="34" charset="0"/>
                <a:cs typeface="Arial" panose="020B0604020202020204" pitchFamily="34" charset="0"/>
              </a:rPr>
              <a:t>Es importante que los médicos de cuidado primario, los especialistas y otros médicos entiendan los SNP y las responsabilidades que los profesionales de servicios de salud tienen con sus pacientes cubiertos por Humana con este tipo de planes, según lo especifican los Centros de Servicios de Medicare y Medicaid o CMS, por sus siglas en inglés.</a:t>
            </a:r>
          </a:p>
        </p:txBody>
      </p:sp>
      <p:sp>
        <p:nvSpPr>
          <p:cNvPr id="4" name="Slide Number Placeholder 3"/>
          <p:cNvSpPr>
            <a:spLocks noGrp="1"/>
          </p:cNvSpPr>
          <p:nvPr>
            <p:ph type="sldNum" sz="quarter" idx="5"/>
          </p:nvPr>
        </p:nvSpPr>
        <p:spPr/>
        <p:txBody>
          <a:bodyPr/>
          <a:lstStyle/>
          <a:p>
            <a:pPr algn="l" rtl="0"/>
            <a:fld id="{863A9A86-59B5-4569-9768-8570A83C7D6F}" type="slidenum">
              <a:rPr/>
              <a:t>1</a:t>
            </a:fld>
            <a:endParaRPr lang="es-pr" dirty="0"/>
          </a:p>
        </p:txBody>
      </p:sp>
    </p:spTree>
    <p:extLst>
      <p:ext uri="{BB962C8B-B14F-4D97-AF65-F5344CB8AC3E}">
        <p14:creationId xmlns:p14="http://schemas.microsoft.com/office/powerpoint/2010/main" val="40240373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5400" marR="17780" algn="l" rtl="0">
              <a:lnSpc>
                <a:spcPct val="100000"/>
              </a:lnSpc>
            </a:pPr>
            <a:r>
              <a:rPr lang="es-pr" b="0" i="0" u="none" baseline="0" dirty="0">
                <a:solidFill>
                  <a:srgbClr val="000000"/>
                </a:solidFill>
                <a:latin typeface="Arial" panose="020B0604020202020204" pitchFamily="34" charset="0"/>
                <a:cs typeface="Arial"/>
              </a:rPr>
              <a:t>En el caso de los estados mencionados en esta diapositiva, los proveedores de cuidado de la salud no tienen que facturar a Medicaid el pago secundario. </a:t>
            </a:r>
          </a:p>
          <a:p>
            <a:pPr marL="25400" marR="17780" algn="l" rtl="0">
              <a:lnSpc>
                <a:spcPct val="100000"/>
              </a:lnSpc>
            </a:pPr>
            <a:r>
              <a:rPr lang="es-pr" b="0" i="0" u="none" baseline="0" dirty="0">
                <a:solidFill>
                  <a:srgbClr val="000000"/>
                </a:solidFill>
                <a:latin typeface="Arial" panose="020B0604020202020204" pitchFamily="34" charset="0"/>
                <a:cs typeface="Arial"/>
              </a:rPr>
              <a:t>Humana procesa los pagos primario y secundario para Alabama, Florida, Puerto Rico y Texas, lo que significa que las partes de Medicare y Medicaid se pagan al mismo tiempo. Para Tennessee, Humana transfiere la reclamación a Medicaid de Tennessee para consideración del pago secundario.</a:t>
            </a:r>
          </a:p>
          <a:p>
            <a:pPr marL="25400" marR="17780" algn="l" rtl="0">
              <a:lnSpc>
                <a:spcPct val="100000"/>
              </a:lnSpc>
            </a:pPr>
            <a:r>
              <a:rPr lang="es-pr" b="0" i="0" u="none" baseline="0" dirty="0">
                <a:solidFill>
                  <a:srgbClr val="000000"/>
                </a:solidFill>
                <a:latin typeface="Arial" panose="020B0604020202020204" pitchFamily="34" charset="0"/>
                <a:cs typeface="Arial"/>
              </a:rPr>
              <a:t>Indiana o los afiliados que tienen un plan Medicaid de Humana:</a:t>
            </a:r>
          </a:p>
          <a:p>
            <a:pPr marL="25400" marR="17780" algn="l" rtl="0">
              <a:lnSpc>
                <a:spcPct val="100000"/>
              </a:lnSpc>
            </a:pPr>
            <a:r>
              <a:rPr lang="es-pr" b="0" i="0" u="none" baseline="0" dirty="0">
                <a:solidFill>
                  <a:srgbClr val="000000"/>
                </a:solidFill>
                <a:latin typeface="Arial" panose="020B0604020202020204" pitchFamily="34" charset="0"/>
                <a:cs typeface="Arial"/>
              </a:rPr>
              <a:t>Antes del 7/1/2024, deben enviar las reclamaciones de pago secundario a la Agencia de Medicaid de Indiana. A partir del 7/1/2024, deben facturar a Humana directamente el procesamiento de los pagos primario y secundario. Los afiliados sin un plan Medicaid de Humana:</a:t>
            </a:r>
          </a:p>
          <a:p>
            <a:pPr marL="25400" marR="17780" algn="l" rtl="0">
              <a:lnSpc>
                <a:spcPct val="100000"/>
              </a:lnSpc>
            </a:pPr>
            <a:r>
              <a:rPr lang="es-pr" b="0" i="0" u="none" baseline="0" dirty="0">
                <a:solidFill>
                  <a:srgbClr val="000000"/>
                </a:solidFill>
                <a:latin typeface="Arial" panose="020B0604020202020204" pitchFamily="34" charset="0"/>
                <a:cs typeface="Arial"/>
              </a:rPr>
              <a:t>Deben seguir los procedimientos actuales para presentar reclamaciones a la Agencia de Medicaid de Indiana para el pago secundario. Para todos los demás estados, los proveedores de cuidado de la salud facturan a Humana y luego a Medicaid por el pago secundario.</a:t>
            </a:r>
          </a:p>
          <a:p>
            <a:pPr marL="25400" marR="17780" algn="l" rtl="0">
              <a:lnSpc>
                <a:spcPct val="100000"/>
              </a:lnSpc>
            </a:pPr>
            <a:endParaRPr lang="es-pr" dirty="0">
              <a:solidFill>
                <a:srgbClr val="000000"/>
              </a:solidFill>
              <a:latin typeface="Arial" panose="020B0604020202020204" pitchFamily="34" charset="0"/>
              <a:cs typeface="Arial"/>
            </a:endParaRPr>
          </a:p>
        </p:txBody>
      </p:sp>
      <p:sp>
        <p:nvSpPr>
          <p:cNvPr id="4" name="Slide Number Placeholder 3"/>
          <p:cNvSpPr>
            <a:spLocks noGrp="1"/>
          </p:cNvSpPr>
          <p:nvPr>
            <p:ph type="sldNum" sz="quarter" idx="5"/>
          </p:nvPr>
        </p:nvSpPr>
        <p:spPr/>
        <p:txBody>
          <a:bodyPr/>
          <a:lstStyle/>
          <a:p>
            <a:pPr algn="l" rtl="0"/>
            <a:fld id="{863A9A86-59B5-4569-9768-8570A83C7D6F}" type="slidenum">
              <a:rPr/>
              <a:t>10</a:t>
            </a:fld>
            <a:endParaRPr lang="es-pr" dirty="0"/>
          </a:p>
        </p:txBody>
      </p:sp>
    </p:spTree>
    <p:extLst>
      <p:ext uri="{BB962C8B-B14F-4D97-AF65-F5344CB8AC3E}">
        <p14:creationId xmlns:p14="http://schemas.microsoft.com/office/powerpoint/2010/main" val="18637200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5400" marR="17780" algn="l" rtl="0">
              <a:lnSpc>
                <a:spcPct val="100000"/>
              </a:lnSpc>
            </a:pPr>
            <a:r>
              <a:rPr lang="es-pr" b="0" i="0" u="none" baseline="0" dirty="0">
                <a:solidFill>
                  <a:srgbClr val="000000"/>
                </a:solidFill>
                <a:latin typeface="Arial" panose="020B0604020202020204" pitchFamily="34" charset="0"/>
                <a:cs typeface="Arial"/>
              </a:rPr>
              <a:t>Las siguientes diapositivas indican los requisitos de elegibilidad para SNP de Humana por estado, así como los planes que tienen protección de costo compartido.</a:t>
            </a:r>
          </a:p>
          <a:p>
            <a:pPr marL="25400" marR="17780" algn="l" rtl="0">
              <a:lnSpc>
                <a:spcPct val="100000"/>
              </a:lnSpc>
            </a:pPr>
            <a:r>
              <a:rPr lang="es-pr" b="0" i="0" u="none" baseline="0" dirty="0">
                <a:solidFill>
                  <a:srgbClr val="000000"/>
                </a:solidFill>
                <a:latin typeface="Arial" panose="020B0604020202020204" pitchFamily="34" charset="0"/>
                <a:cs typeface="Arial"/>
              </a:rPr>
              <a:t>Tenga en cuenta: si un afiliado tiene protección de costo compartido, el proveedor debe ignorar cualquier saldo restante. No deben facturarse estos saldos al afiliado, en la mayoría de los casos. Sin embargo, en un plan PPO, a los afiliados de SLMB+ y FBDE se les pueden facturar los servicios fuera de la red (OON).</a:t>
            </a:r>
          </a:p>
          <a:p>
            <a:pPr marL="25400" marR="17780" algn="l" rtl="0">
              <a:lnSpc>
                <a:spcPct val="100000"/>
              </a:lnSpc>
            </a:pPr>
            <a:endParaRPr lang="es-pr" dirty="0">
              <a:solidFill>
                <a:srgbClr val="000000"/>
              </a:solidFill>
              <a:latin typeface="Arial" panose="020B0604020202020204" pitchFamily="34" charset="0"/>
              <a:cs typeface="Arial"/>
            </a:endParaRPr>
          </a:p>
        </p:txBody>
      </p:sp>
      <p:sp>
        <p:nvSpPr>
          <p:cNvPr id="4" name="Slide Number Placeholder 3"/>
          <p:cNvSpPr>
            <a:spLocks noGrp="1"/>
          </p:cNvSpPr>
          <p:nvPr>
            <p:ph type="sldNum" sz="quarter" idx="5"/>
          </p:nvPr>
        </p:nvSpPr>
        <p:spPr/>
        <p:txBody>
          <a:bodyPr/>
          <a:lstStyle/>
          <a:p>
            <a:pPr algn="l" rtl="0"/>
            <a:fld id="{863A9A86-59B5-4569-9768-8570A83C7D6F}" type="slidenum">
              <a:rPr/>
              <a:t>11</a:t>
            </a:fld>
            <a:endParaRPr lang="es-pr" dirty="0"/>
          </a:p>
        </p:txBody>
      </p:sp>
    </p:spTree>
    <p:extLst>
      <p:ext uri="{BB962C8B-B14F-4D97-AF65-F5344CB8AC3E}">
        <p14:creationId xmlns:p14="http://schemas.microsoft.com/office/powerpoint/2010/main" val="29723291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5400" marR="17780" algn="l" rtl="0">
              <a:lnSpc>
                <a:spcPct val="100000"/>
              </a:lnSpc>
            </a:pPr>
            <a:r>
              <a:rPr lang="es-pr" b="0" i="0" u="none" baseline="0" dirty="0">
                <a:solidFill>
                  <a:srgbClr val="000000"/>
                </a:solidFill>
                <a:latin typeface="Arial" panose="020B0604020202020204" pitchFamily="34" charset="0"/>
                <a:cs typeface="Arial"/>
              </a:rPr>
              <a:t>Humana brinda información a los afiliados sobre los beneficios de Medicaid en el resumen de beneficios del afiliado. Los médicos pueden acceder al resumen de un afiliado a través de Availity.com. Simplemente siga las instrucciones indicadas en esta diapositiva. </a:t>
            </a:r>
          </a:p>
          <a:p>
            <a:pPr marL="25400" marR="17780" algn="l" rtl="0">
              <a:lnSpc>
                <a:spcPct val="100000"/>
              </a:lnSpc>
            </a:pPr>
            <a:r>
              <a:rPr lang="es-pr" b="0" i="0" u="none" baseline="0" dirty="0">
                <a:solidFill>
                  <a:srgbClr val="000000"/>
                </a:solidFill>
                <a:latin typeface="Arial" panose="020B0604020202020204" pitchFamily="34" charset="0"/>
                <a:cs typeface="Arial"/>
              </a:rPr>
              <a:t>Tenga en cuenta lo siguiente: Cuando se le brinda un servicio cubierto por Medicare a un afiliado con doble elegibilidad, Medicaid cubrirá únicamente los costos compartidos del afiliado por dichos servicios cubiertos. Por ejemplo, cuando un afiliado permanece en el hospital, el plan de Medicare del afiliado paga primero y Medicaid cubre únicamente el deducible, el coaseguro, etc. Según la ley federal, si un afiliado es un QMB, también denominado con protección de costos compartidos, no se le debe facturar el saldo. </a:t>
            </a:r>
          </a:p>
          <a:p>
            <a:pPr marL="25400" marR="17780" algn="l" rtl="0">
              <a:lnSpc>
                <a:spcPct val="100000"/>
              </a:lnSpc>
            </a:pPr>
            <a:endParaRPr lang="es-pr" dirty="0">
              <a:solidFill>
                <a:srgbClr val="000000"/>
              </a:solidFill>
              <a:latin typeface="Arial" panose="020B0604020202020204" pitchFamily="34" charset="0"/>
              <a:cs typeface="Arial"/>
            </a:endParaRPr>
          </a:p>
        </p:txBody>
      </p:sp>
      <p:sp>
        <p:nvSpPr>
          <p:cNvPr id="4" name="Slide Number Placeholder 3"/>
          <p:cNvSpPr>
            <a:spLocks noGrp="1"/>
          </p:cNvSpPr>
          <p:nvPr>
            <p:ph type="sldNum" sz="quarter" idx="5"/>
          </p:nvPr>
        </p:nvSpPr>
        <p:spPr/>
        <p:txBody>
          <a:bodyPr/>
          <a:lstStyle/>
          <a:p>
            <a:pPr algn="l" rtl="0"/>
            <a:fld id="{863A9A86-59B5-4569-9768-8570A83C7D6F}" type="slidenum">
              <a:rPr/>
              <a:t>12</a:t>
            </a:fld>
            <a:endParaRPr lang="es-pr" dirty="0"/>
          </a:p>
        </p:txBody>
      </p:sp>
    </p:spTree>
    <p:extLst>
      <p:ext uri="{BB962C8B-B14F-4D97-AF65-F5344CB8AC3E}">
        <p14:creationId xmlns:p14="http://schemas.microsoft.com/office/powerpoint/2010/main" val="40901693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5400" marR="17780" algn="l" rtl="0">
              <a:lnSpc>
                <a:spcPct val="100000"/>
              </a:lnSpc>
            </a:pPr>
            <a:r>
              <a:rPr lang="es-pr" b="0" i="0" u="none" baseline="0" dirty="0">
                <a:solidFill>
                  <a:srgbClr val="000000"/>
                </a:solidFill>
                <a:latin typeface="Arial" panose="020B0604020202020204" pitchFamily="34" charset="0"/>
                <a:cs typeface="Arial"/>
              </a:rPr>
              <a:t>El modelo de cuidado de Humana tiene cuatro metas:</a:t>
            </a:r>
          </a:p>
          <a:p>
            <a:pPr marL="25400" marR="17780" algn="l" rtl="0">
              <a:lnSpc>
                <a:spcPct val="100000"/>
              </a:lnSpc>
            </a:pPr>
            <a:r>
              <a:rPr lang="es-pr" b="0" i="0" u="none" baseline="0" dirty="0">
                <a:solidFill>
                  <a:srgbClr val="000000"/>
                </a:solidFill>
                <a:latin typeface="Arial" panose="020B0604020202020204" pitchFamily="34" charset="0"/>
                <a:cs typeface="Arial"/>
              </a:rPr>
              <a:t>Mejorar los resultados de los pacientes coordinando el cuidado y garantizando las transiciones en el cuidado. Mejorar el acceso de los pacientes a los servicios y beneficios, a la utilización de estos.</a:t>
            </a:r>
          </a:p>
          <a:p>
            <a:pPr marL="25400" marR="17780" algn="l" rtl="0">
              <a:lnSpc>
                <a:spcPct val="100000"/>
              </a:lnSpc>
            </a:pPr>
            <a:r>
              <a:rPr lang="es-pr" b="0" i="0" u="none" baseline="0" dirty="0">
                <a:solidFill>
                  <a:srgbClr val="000000"/>
                </a:solidFill>
                <a:latin typeface="Arial" panose="020B0604020202020204" pitchFamily="34" charset="0"/>
                <a:cs typeface="Arial"/>
              </a:rPr>
              <a:t>Aumentar la satisfacción de los pacientes con su experiencia en el cuidado de la salud y su estado de salud. Garantizar la prestación de servicios eficiente desde el punto de vista económico.</a:t>
            </a:r>
          </a:p>
          <a:p>
            <a:pPr marL="25400" marR="17780" algn="l" rtl="0">
              <a:lnSpc>
                <a:spcPct val="100000"/>
              </a:lnSpc>
            </a:pPr>
            <a:r>
              <a:rPr lang="es-pr" b="0" i="0" u="none" baseline="0" dirty="0">
                <a:solidFill>
                  <a:srgbClr val="000000"/>
                </a:solidFill>
                <a:latin typeface="Arial" panose="020B0604020202020204" pitchFamily="34" charset="0"/>
                <a:cs typeface="Arial"/>
              </a:rPr>
              <a:t>Alcanza estas metas mediante la realización de evaluaciones de riesgos para la salud (o HRA) para identificar las necesidades que representan un riesgo y el desarrollo de un plan de cuidado para abordar las necesidades identificadas y el acceso a un equipo interdisciplinario de cuidado. </a:t>
            </a:r>
          </a:p>
          <a:p>
            <a:pPr marL="25400" marR="17780" algn="l" rtl="0">
              <a:lnSpc>
                <a:spcPct val="100000"/>
              </a:lnSpc>
            </a:pPr>
            <a:r>
              <a:rPr lang="es-pr" b="0" i="0" u="none" baseline="0" dirty="0">
                <a:solidFill>
                  <a:srgbClr val="000000"/>
                </a:solidFill>
                <a:latin typeface="Arial" panose="020B0604020202020204" pitchFamily="34" charset="0"/>
                <a:cs typeface="Arial"/>
              </a:rPr>
              <a:t>En conclusión, nuestro MOC procura mejorar los resultados de salud de nuestros afiliados.</a:t>
            </a:r>
          </a:p>
        </p:txBody>
      </p:sp>
      <p:sp>
        <p:nvSpPr>
          <p:cNvPr id="4" name="Slide Number Placeholder 3"/>
          <p:cNvSpPr>
            <a:spLocks noGrp="1"/>
          </p:cNvSpPr>
          <p:nvPr>
            <p:ph type="sldNum" sz="quarter" idx="5"/>
          </p:nvPr>
        </p:nvSpPr>
        <p:spPr/>
        <p:txBody>
          <a:bodyPr/>
          <a:lstStyle/>
          <a:p>
            <a:pPr algn="l" rtl="0"/>
            <a:fld id="{863A9A86-59B5-4569-9768-8570A83C7D6F}" type="slidenum">
              <a:rPr/>
              <a:t>13</a:t>
            </a:fld>
            <a:endParaRPr lang="es-pr" dirty="0"/>
          </a:p>
        </p:txBody>
      </p:sp>
    </p:spTree>
    <p:extLst>
      <p:ext uri="{BB962C8B-B14F-4D97-AF65-F5344CB8AC3E}">
        <p14:creationId xmlns:p14="http://schemas.microsoft.com/office/powerpoint/2010/main" val="13860837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5400" marR="17780" algn="l" rtl="0">
              <a:lnSpc>
                <a:spcPct val="100000"/>
              </a:lnSpc>
            </a:pPr>
            <a:r>
              <a:rPr lang="es-pr" b="0" i="0" u="none" baseline="0" dirty="0">
                <a:solidFill>
                  <a:srgbClr val="000000"/>
                </a:solidFill>
                <a:latin typeface="Arial" panose="020B0604020202020204" pitchFamily="34" charset="0"/>
                <a:cs typeface="Arial"/>
              </a:rPr>
              <a:t>Un elemento clave del modelo de cuidado de los SNP es la evaluación de riesgos para la salud, o HRA. Las HRA son importantes a la hora de determinar los umbrales de coordinación del cuidado de cada paciente. Las HRA se deben administrar dentro de los 90 días de la afiliación al SNP y dentro de los 365 días de la evaluación previa. Los resultados de las HRA apoyan la estratificación de los pacientes en diferentes niveles de intervención </a:t>
            </a:r>
            <a:r>
              <a:rPr lang="es-ES" b="0" i="0" u="none" baseline="0" dirty="0">
                <a:solidFill>
                  <a:srgbClr val="000000"/>
                </a:solidFill>
                <a:latin typeface="Arial" panose="020B0604020202020204" pitchFamily="34" charset="0"/>
                <a:cs typeface="Arial"/>
              </a:rPr>
              <a:t>(LOI, por sus siglas en inglés)</a:t>
            </a:r>
            <a:r>
              <a:rPr lang="es-pr" b="0" i="0" u="none" baseline="0" dirty="0">
                <a:solidFill>
                  <a:srgbClr val="000000"/>
                </a:solidFill>
                <a:latin typeface="Arial" panose="020B0604020202020204" pitchFamily="34" charset="0"/>
                <a:cs typeface="Arial"/>
              </a:rPr>
              <a:t> para determinar el nivel mínimo de alcance proactivo que el paciente necesita.</a:t>
            </a:r>
          </a:p>
          <a:p>
            <a:pPr marL="25400" marR="17780" algn="l" rtl="0">
              <a:lnSpc>
                <a:spcPct val="100000"/>
              </a:lnSpc>
            </a:pPr>
            <a:r>
              <a:rPr lang="es-pr" b="0" i="0" u="none" baseline="0" dirty="0">
                <a:solidFill>
                  <a:srgbClr val="000000"/>
                </a:solidFill>
                <a:latin typeface="Arial" panose="020B0604020202020204" pitchFamily="34" charset="0"/>
                <a:cs typeface="Arial"/>
              </a:rPr>
              <a:t>A través de la HRA de un paciente, se crea un plan de cuidado individualizado, o ICP. El coordinador de cuidado de la salud desarrolla el ICP con aportes del paciente y de sus proveedores de cuidado de la salud. Consta de metas, objetivos, intervenciones y resultados medibles. El administrador de cuidados revisa y actualiza el ICP durante la reevaluación anual, cuando se producen cambios significativos en el estado de salud del afiliado, a pedido del afiliado o cuando el administrador de cuidados lo considera necesario. </a:t>
            </a:r>
          </a:p>
          <a:p>
            <a:pPr marL="25400" marR="17780" algn="l" rtl="0">
              <a:lnSpc>
                <a:spcPct val="100000"/>
              </a:lnSpc>
            </a:pPr>
            <a:endParaRPr lang="es-pr" dirty="0">
              <a:solidFill>
                <a:srgbClr val="000000"/>
              </a:solidFill>
              <a:latin typeface="Arial" panose="020B0604020202020204" pitchFamily="34" charset="0"/>
              <a:cs typeface="Arial"/>
            </a:endParaRPr>
          </a:p>
        </p:txBody>
      </p:sp>
      <p:sp>
        <p:nvSpPr>
          <p:cNvPr id="4" name="Slide Number Placeholder 3"/>
          <p:cNvSpPr>
            <a:spLocks noGrp="1"/>
          </p:cNvSpPr>
          <p:nvPr>
            <p:ph type="sldNum" sz="quarter" idx="5"/>
          </p:nvPr>
        </p:nvSpPr>
        <p:spPr/>
        <p:txBody>
          <a:bodyPr/>
          <a:lstStyle/>
          <a:p>
            <a:pPr algn="l" rtl="0"/>
            <a:fld id="{863A9A86-59B5-4569-9768-8570A83C7D6F}" type="slidenum">
              <a:rPr/>
              <a:t>14</a:t>
            </a:fld>
            <a:endParaRPr lang="es-pr" dirty="0"/>
          </a:p>
        </p:txBody>
      </p:sp>
    </p:spTree>
    <p:extLst>
      <p:ext uri="{BB962C8B-B14F-4D97-AF65-F5344CB8AC3E}">
        <p14:creationId xmlns:p14="http://schemas.microsoft.com/office/powerpoint/2010/main" val="40914305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s-pr" b="0" i="0" u="none" baseline="0" dirty="0">
                <a:solidFill>
                  <a:srgbClr val="000000"/>
                </a:solidFill>
                <a:latin typeface="Arial" panose="020B0604020202020204" pitchFamily="34" charset="0"/>
                <a:ea typeface="Arial" panose="020B0604020202020204" pitchFamily="34" charset="0"/>
                <a:cs typeface="Arial" panose="020B0604020202020204" pitchFamily="34" charset="0"/>
              </a:rPr>
              <a:t>Ahora puede acceder a la HRA y al ICP de su paciente a través de Availity o Compass.</a:t>
            </a:r>
          </a:p>
          <a:p>
            <a:pPr algn="l" rtl="0"/>
            <a:r>
              <a:rPr lang="es-pr" b="0" i="0" u="none" baseline="0" dirty="0">
                <a:solidFill>
                  <a:srgbClr val="000000"/>
                </a:solidFill>
                <a:latin typeface="Arial" panose="020B0604020202020204" pitchFamily="34" charset="0"/>
                <a:ea typeface="Arial" panose="020B0604020202020204" pitchFamily="34" charset="0"/>
                <a:cs typeface="Arial" panose="020B0604020202020204" pitchFamily="34" charset="0"/>
              </a:rPr>
              <a:t>Los afiliados de Puerto Rico están excluidos de este proceso actualmente.</a:t>
            </a:r>
          </a:p>
        </p:txBody>
      </p:sp>
      <p:sp>
        <p:nvSpPr>
          <p:cNvPr id="4" name="Slide Number Placeholder 3"/>
          <p:cNvSpPr>
            <a:spLocks noGrp="1"/>
          </p:cNvSpPr>
          <p:nvPr>
            <p:ph type="sldNum" sz="quarter" idx="5"/>
          </p:nvPr>
        </p:nvSpPr>
        <p:spPr/>
        <p:txBody>
          <a:bodyPr/>
          <a:lstStyle/>
          <a:p>
            <a:pPr algn="l" rtl="0"/>
            <a:fld id="{863A9A86-59B5-4569-9768-8570A83C7D6F}" type="slidenum">
              <a:rPr/>
              <a:t>15</a:t>
            </a:fld>
            <a:endParaRPr lang="es-pr" dirty="0"/>
          </a:p>
        </p:txBody>
      </p:sp>
    </p:spTree>
    <p:extLst>
      <p:ext uri="{BB962C8B-B14F-4D97-AF65-F5344CB8AC3E}">
        <p14:creationId xmlns:p14="http://schemas.microsoft.com/office/powerpoint/2010/main" val="16429426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5400" marR="17780" algn="l" rtl="0">
              <a:lnSpc>
                <a:spcPct val="100000"/>
              </a:lnSpc>
            </a:pPr>
            <a:r>
              <a:rPr lang="es-pr" b="0" i="0" u="none" baseline="0" dirty="0">
                <a:solidFill>
                  <a:srgbClr val="000000"/>
                </a:solidFill>
                <a:latin typeface="Arial" panose="020B0604020202020204" pitchFamily="34" charset="0"/>
                <a:cs typeface="Arial"/>
              </a:rPr>
              <a:t>Para llevar a cabo el ICP, Humana identifica un equipo interdisciplinario de cuidados, o ICT, que incluye participantes que tienen la experiencia necesaria para cubrir las necesidades clínicas del afiliado, implementar el plan de cuidado y mejorar el resultado de salud del afiliado.</a:t>
            </a:r>
          </a:p>
          <a:p>
            <a:pPr marL="25400" marR="17780" algn="l" rtl="0">
              <a:lnSpc>
                <a:spcPct val="100000"/>
              </a:lnSpc>
            </a:pPr>
            <a:r>
              <a:rPr lang="es-pr" b="0" i="0" u="none" baseline="0" dirty="0">
                <a:solidFill>
                  <a:srgbClr val="000000"/>
                </a:solidFill>
                <a:latin typeface="Arial" panose="020B0604020202020204" pitchFamily="34" charset="0"/>
                <a:cs typeface="Arial"/>
              </a:rPr>
              <a:t>Los CMS comunicaron los cambios técnicos y en las políticas del programa de SNP, haciendo que las reglas finales de 2020 sean definitivas y estén en vigencia para el año contractual 2024. Las nuevas reglas implementan determinadas disposiciones de la Ley de Presupuesto Bipartidista (BBA, por sus siglas en inglés) de 2018. Una de las disposiciones es la implementación del encuentro anual en persona entre el afiliado y el participante del ICT con el consentimiento del afiliado. Esto incluye el cuidado directo de los afiliados por parte de un proveedor participante. </a:t>
            </a:r>
          </a:p>
          <a:p>
            <a:endParaRPr lang="es-pr" dirty="0">
              <a:solidFill>
                <a:srgbClr val="000000"/>
              </a:solidFill>
              <a:latin typeface="Arial" panose="020B0604020202020204" pitchFamily="34" charset="0"/>
            </a:endParaRPr>
          </a:p>
        </p:txBody>
      </p:sp>
      <p:sp>
        <p:nvSpPr>
          <p:cNvPr id="4" name="Slide Number Placeholder 3"/>
          <p:cNvSpPr>
            <a:spLocks noGrp="1"/>
          </p:cNvSpPr>
          <p:nvPr>
            <p:ph type="sldNum" sz="quarter" idx="5"/>
          </p:nvPr>
        </p:nvSpPr>
        <p:spPr/>
        <p:txBody>
          <a:bodyPr/>
          <a:lstStyle/>
          <a:p>
            <a:pPr algn="l" rtl="0"/>
            <a:fld id="{863A9A86-59B5-4569-9768-8570A83C7D6F}" type="slidenum">
              <a:rPr/>
              <a:t>16</a:t>
            </a:fld>
            <a:endParaRPr lang="es-pr" dirty="0"/>
          </a:p>
        </p:txBody>
      </p:sp>
    </p:spTree>
    <p:extLst>
      <p:ext uri="{BB962C8B-B14F-4D97-AF65-F5344CB8AC3E}">
        <p14:creationId xmlns:p14="http://schemas.microsoft.com/office/powerpoint/2010/main" val="26770265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buClrTx/>
              <a:buSzTx/>
              <a:tabLst/>
              <a:defRPr/>
            </a:pPr>
            <a:r>
              <a:rPr lang="es-pr" b="0" i="0" u="none" baseline="0" dirty="0">
                <a:solidFill>
                  <a:srgbClr val="000000"/>
                </a:solidFill>
                <a:latin typeface="Arial" panose="020B0604020202020204" pitchFamily="34" charset="0"/>
                <a:cs typeface="Arial"/>
              </a:rPr>
              <a:t>La participación del PCP es fundamental para el plan de cuidado del paciente con un SNP de Medicare Advantage. El modelo de cuidado de Humana brinda la oportunidad de combinar nuestros esfuerzos, lo que nos permite ofrecer a nuestros afiliados, es decir, sus pacientes, un plan de cuidado beneficioso. Su función es fundamental para desarrollar el plan de cuidado del paciente, colaborar con un administrador de cuidados y participar en conferencias sobre el cuidado por teléfono o a través de comunicaciones escritas.</a:t>
            </a:r>
          </a:p>
          <a:p>
            <a:pPr marL="0" marR="0" lvl="0" indent="0" algn="l" defTabSz="914400" rtl="0" eaLnBrk="1" fontAlgn="auto" latinLnBrk="0" hangingPunct="1">
              <a:lnSpc>
                <a:spcPct val="100000"/>
              </a:lnSpc>
              <a:buClrTx/>
              <a:buSzTx/>
              <a:tabLst/>
              <a:defRPr/>
            </a:pPr>
            <a:endParaRPr lang="es-pr" dirty="0">
              <a:solidFill>
                <a:srgbClr val="000000"/>
              </a:solidFill>
              <a:latin typeface="Arial" panose="020B0604020202020204" pitchFamily="34" charset="0"/>
              <a:cs typeface="Arial"/>
            </a:endParaRPr>
          </a:p>
        </p:txBody>
      </p:sp>
      <p:sp>
        <p:nvSpPr>
          <p:cNvPr id="4" name="Slide Number Placeholder 3"/>
          <p:cNvSpPr>
            <a:spLocks noGrp="1"/>
          </p:cNvSpPr>
          <p:nvPr>
            <p:ph type="sldNum" sz="quarter" idx="5"/>
          </p:nvPr>
        </p:nvSpPr>
        <p:spPr/>
        <p:txBody>
          <a:bodyPr/>
          <a:lstStyle/>
          <a:p>
            <a:pPr algn="l" rtl="0"/>
            <a:fld id="{863A9A86-59B5-4569-9768-8570A83C7D6F}" type="slidenum">
              <a:rPr/>
              <a:t>17</a:t>
            </a:fld>
            <a:endParaRPr lang="es-pr" dirty="0"/>
          </a:p>
        </p:txBody>
      </p:sp>
    </p:spTree>
    <p:extLst>
      <p:ext uri="{BB962C8B-B14F-4D97-AF65-F5344CB8AC3E}">
        <p14:creationId xmlns:p14="http://schemas.microsoft.com/office/powerpoint/2010/main" val="3708214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5400" marR="17780" algn="l" rtl="0">
              <a:lnSpc>
                <a:spcPct val="100000"/>
              </a:lnSpc>
            </a:pPr>
            <a:r>
              <a:rPr lang="es-pr" b="0" i="0" u="none" baseline="0" dirty="0">
                <a:solidFill>
                  <a:srgbClr val="000000"/>
                </a:solidFill>
                <a:latin typeface="Arial" panose="020B0604020202020204" pitchFamily="34" charset="0"/>
                <a:cs typeface="Arial"/>
              </a:rPr>
              <a:t>El modelo de cuidado de los SNP de Humana designa administradores de cuidados para ayudar a los afiliados que tienen un SNP con varias de sus necesidades. </a:t>
            </a:r>
          </a:p>
          <a:p>
            <a:pPr marL="25400" marR="17780" algn="l" rtl="0">
              <a:lnSpc>
                <a:spcPct val="100000"/>
              </a:lnSpc>
            </a:pPr>
            <a:r>
              <a:rPr lang="es-pr" b="0" i="0" u="none" baseline="0" dirty="0">
                <a:solidFill>
                  <a:srgbClr val="000000"/>
                </a:solidFill>
                <a:latin typeface="Arial" panose="020B0604020202020204" pitchFamily="34" charset="0"/>
                <a:cs typeface="Arial"/>
              </a:rPr>
              <a:t>El administrador de cuidados también facilita las acciones del ICT. Brinda administración del plan de cuidados y liderazgo del ICT, hace referidos, coordina con las farmacias y garantiza la coordinación de los cuidados entre los médicos y otros servicios de cuidado. Por último, este “director de orquesta” clínico ayuda a los pacientes y a los cuidadores del ICT ofreciéndoles conexiones a recursos educativos, información de salud, investigaciones y recursos comunitarios.</a:t>
            </a:r>
          </a:p>
        </p:txBody>
      </p:sp>
      <p:sp>
        <p:nvSpPr>
          <p:cNvPr id="4" name="Slide Number Placeholder 3"/>
          <p:cNvSpPr>
            <a:spLocks noGrp="1"/>
          </p:cNvSpPr>
          <p:nvPr>
            <p:ph type="sldNum" sz="quarter" idx="5"/>
          </p:nvPr>
        </p:nvSpPr>
        <p:spPr/>
        <p:txBody>
          <a:bodyPr/>
          <a:lstStyle/>
          <a:p>
            <a:pPr algn="l" rtl="0"/>
            <a:fld id="{863A9A86-59B5-4569-9768-8570A83C7D6F}" type="slidenum">
              <a:rPr/>
              <a:t>18</a:t>
            </a:fld>
            <a:endParaRPr lang="es-pr" dirty="0"/>
          </a:p>
        </p:txBody>
      </p:sp>
    </p:spTree>
    <p:extLst>
      <p:ext uri="{BB962C8B-B14F-4D97-AF65-F5344CB8AC3E}">
        <p14:creationId xmlns:p14="http://schemas.microsoft.com/office/powerpoint/2010/main" val="20882832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buClrTx/>
              <a:buSzTx/>
              <a:tabLst/>
              <a:defRPr/>
            </a:pPr>
            <a:r>
              <a:rPr lang="es-pr" b="0" i="0" u="none" baseline="0" dirty="0">
                <a:solidFill>
                  <a:srgbClr val="000000"/>
                </a:solidFill>
                <a:latin typeface="Arial" panose="020B0604020202020204" pitchFamily="34" charset="0"/>
                <a:cs typeface="Arial"/>
              </a:rPr>
              <a:t>Los CMS ofrecen orientación detallada sobre los Planes de Necesidades Especiales. Se recomienda a los médicos que revisen esta información valiosa, a la que pueden acceder a través de los enlaces indicados.</a:t>
            </a:r>
          </a:p>
          <a:p>
            <a:pPr marL="0" marR="0" lvl="0" indent="0" algn="l" defTabSz="914400" rtl="0" eaLnBrk="1" fontAlgn="auto" latinLnBrk="0" hangingPunct="1">
              <a:lnSpc>
                <a:spcPct val="100000"/>
              </a:lnSpc>
              <a:buClrTx/>
              <a:buSzTx/>
              <a:tabLst/>
              <a:defRPr/>
            </a:pPr>
            <a:endParaRPr lang="es-pr" dirty="0">
              <a:solidFill>
                <a:srgbClr val="000000"/>
              </a:solidFill>
              <a:latin typeface="Arial" panose="020B0604020202020204" pitchFamily="34" charset="0"/>
              <a:cs typeface="Arial"/>
            </a:endParaRPr>
          </a:p>
        </p:txBody>
      </p:sp>
      <p:sp>
        <p:nvSpPr>
          <p:cNvPr id="4" name="Slide Number Placeholder 3"/>
          <p:cNvSpPr>
            <a:spLocks noGrp="1"/>
          </p:cNvSpPr>
          <p:nvPr>
            <p:ph type="sldNum" sz="quarter" idx="5"/>
          </p:nvPr>
        </p:nvSpPr>
        <p:spPr/>
        <p:txBody>
          <a:bodyPr/>
          <a:lstStyle/>
          <a:p>
            <a:pPr algn="l" rtl="0"/>
            <a:fld id="{863A9A86-59B5-4569-9768-8570A83C7D6F}" type="slidenum">
              <a:rPr/>
              <a:t>19</a:t>
            </a:fld>
            <a:endParaRPr lang="es-pr" dirty="0"/>
          </a:p>
        </p:txBody>
      </p:sp>
    </p:spTree>
    <p:extLst>
      <p:ext uri="{BB962C8B-B14F-4D97-AF65-F5344CB8AC3E}">
        <p14:creationId xmlns:p14="http://schemas.microsoft.com/office/powerpoint/2010/main" val="1639627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s-pr" b="0" i="0" u="none" baseline="0" dirty="0">
                <a:solidFill>
                  <a:srgbClr val="000000"/>
                </a:solidFill>
                <a:latin typeface="Arial" panose="020B0604020202020204" pitchFamily="34" charset="0"/>
                <a:ea typeface="Arial" panose="020B0604020202020204" pitchFamily="34" charset="0"/>
                <a:cs typeface="Arial" panose="020B0604020202020204" pitchFamily="34" charset="0"/>
              </a:rPr>
              <a:t>Humana ofrece a sus afiliados diversos Planes de Necesidades Especiales de Medicare Advantage.  Estos planes difieren en función del lugar de residencia del afiliado y de sus cualificaciones.</a:t>
            </a:r>
          </a:p>
        </p:txBody>
      </p:sp>
      <p:sp>
        <p:nvSpPr>
          <p:cNvPr id="4" name="Slide Number Placeholder 3"/>
          <p:cNvSpPr>
            <a:spLocks noGrp="1"/>
          </p:cNvSpPr>
          <p:nvPr>
            <p:ph type="sldNum" sz="quarter" idx="5"/>
          </p:nvPr>
        </p:nvSpPr>
        <p:spPr/>
        <p:txBody>
          <a:bodyPr/>
          <a:lstStyle/>
          <a:p>
            <a:pPr algn="l" rtl="0"/>
            <a:fld id="{863A9A86-59B5-4569-9768-8570A83C7D6F}" type="slidenum">
              <a:rPr/>
              <a:t>2</a:t>
            </a:fld>
            <a:endParaRPr lang="es-pr" dirty="0"/>
          </a:p>
        </p:txBody>
      </p:sp>
    </p:spTree>
    <p:extLst>
      <p:ext uri="{BB962C8B-B14F-4D97-AF65-F5344CB8AC3E}">
        <p14:creationId xmlns:p14="http://schemas.microsoft.com/office/powerpoint/2010/main" val="10997051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5400" marR="17780" algn="l" rtl="0">
              <a:lnSpc>
                <a:spcPct val="100000"/>
              </a:lnSpc>
            </a:pPr>
            <a:r>
              <a:rPr lang="es-pr" b="0" i="0" u="none" baseline="0" dirty="0">
                <a:solidFill>
                  <a:srgbClr val="000000"/>
                </a:solidFill>
                <a:latin typeface="Arial" panose="020B0604020202020204" pitchFamily="34" charset="0"/>
                <a:cs typeface="Arial"/>
              </a:rPr>
              <a:t>El afiliado puede presentar una queja formal o una apelación. </a:t>
            </a:r>
          </a:p>
          <a:p>
            <a:pPr marL="25400" marR="17780" algn="l" rtl="0">
              <a:lnSpc>
                <a:spcPct val="100000"/>
              </a:lnSpc>
            </a:pPr>
            <a:r>
              <a:rPr lang="es-pr" b="0" i="0" u="none" baseline="0" dirty="0">
                <a:solidFill>
                  <a:srgbClr val="000000"/>
                </a:solidFill>
                <a:latin typeface="Arial" panose="020B0604020202020204" pitchFamily="34" charset="0"/>
                <a:cs typeface="Arial"/>
              </a:rPr>
              <a:t>Las quejas formales están relacionadas con inquietudes sobre las farmacias y los proveedores de la red, o la calidad del cuidado que recibe un afiliado. Una queja formal no incluye los conflictos con respecto a cubiertas o pagos. Las apelaciones están relacionadas con los conflictos con respecto a cubiertas o pagos. Una apelación es un proceso formal mediante el cual se solicita a Humana que revise una decisión de cubierta que Humana haya tomado.</a:t>
            </a:r>
          </a:p>
          <a:p>
            <a:pPr marL="25400" marR="17780" algn="l" rtl="0">
              <a:lnSpc>
                <a:spcPct val="100000"/>
              </a:lnSpc>
            </a:pPr>
            <a:r>
              <a:rPr lang="es-pr" b="0" i="0" u="none" baseline="0" dirty="0">
                <a:solidFill>
                  <a:srgbClr val="000000"/>
                </a:solidFill>
                <a:latin typeface="Arial" panose="020B0604020202020204" pitchFamily="34" charset="0"/>
                <a:cs typeface="Arial"/>
              </a:rPr>
              <a:t>Los programas estatales de Medicaid exigen una audiencia imparcial. Puede encontrar información adicional en la página de Internet de Medicaid del estado.</a:t>
            </a:r>
          </a:p>
          <a:p>
            <a:pPr marL="25400" marR="17780" algn="l" rtl="0">
              <a:lnSpc>
                <a:spcPct val="100000"/>
              </a:lnSpc>
            </a:pPr>
            <a:endParaRPr lang="es-pr" dirty="0">
              <a:solidFill>
                <a:srgbClr val="000000"/>
              </a:solidFill>
              <a:latin typeface="Arial" panose="020B0604020202020204" pitchFamily="34" charset="0"/>
              <a:cs typeface="Arial"/>
            </a:endParaRPr>
          </a:p>
        </p:txBody>
      </p:sp>
      <p:sp>
        <p:nvSpPr>
          <p:cNvPr id="4" name="Slide Number Placeholder 3"/>
          <p:cNvSpPr>
            <a:spLocks noGrp="1"/>
          </p:cNvSpPr>
          <p:nvPr>
            <p:ph type="sldNum" sz="quarter" idx="5"/>
          </p:nvPr>
        </p:nvSpPr>
        <p:spPr/>
        <p:txBody>
          <a:bodyPr/>
          <a:lstStyle/>
          <a:p>
            <a:pPr algn="l" rtl="0"/>
            <a:fld id="{863A9A86-59B5-4569-9768-8570A83C7D6F}" type="slidenum">
              <a:rPr/>
              <a:t>20</a:t>
            </a:fld>
            <a:endParaRPr lang="es-pr" dirty="0"/>
          </a:p>
        </p:txBody>
      </p:sp>
    </p:spTree>
    <p:extLst>
      <p:ext uri="{BB962C8B-B14F-4D97-AF65-F5344CB8AC3E}">
        <p14:creationId xmlns:p14="http://schemas.microsoft.com/office/powerpoint/2010/main" val="3818172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buClrTx/>
              <a:buSzTx/>
              <a:tabLst/>
              <a:defRPr/>
            </a:pPr>
            <a:r>
              <a:rPr lang="es-pr" b="0" i="0" u="none" baseline="0" dirty="0">
                <a:solidFill>
                  <a:srgbClr val="000000"/>
                </a:solidFill>
                <a:latin typeface="Arial" panose="020B0604020202020204" pitchFamily="34" charset="0"/>
                <a:cs typeface="Arial"/>
              </a:rPr>
              <a:t>Un Plan de Necesidades Especiales, o SNP (se pronuncia SNIP), es un plan de cuidado coordinado de Medicare Advantage creado especialmente para enfocarse en las necesidades de algunos de sus pacientes más vulnerables.  Juntos podemos trabajar para crear un plan de cuidado diseñado específicamente para cada afiliado a un SNP. </a:t>
            </a:r>
          </a:p>
          <a:p>
            <a:pPr marL="0" marR="0" lvl="0" indent="0" algn="l" defTabSz="914400" rtl="0" eaLnBrk="1" fontAlgn="auto" latinLnBrk="0" hangingPunct="1">
              <a:lnSpc>
                <a:spcPct val="100000"/>
              </a:lnSpc>
              <a:buClrTx/>
              <a:buSzTx/>
              <a:tabLst/>
              <a:defRPr/>
            </a:pPr>
            <a:endParaRPr lang="es-pr" dirty="0">
              <a:solidFill>
                <a:srgbClr val="000000"/>
              </a:solidFill>
              <a:latin typeface="Arial" panose="020B0604020202020204" pitchFamily="34" charset="0"/>
              <a:cs typeface="Arial"/>
            </a:endParaRPr>
          </a:p>
        </p:txBody>
      </p:sp>
      <p:sp>
        <p:nvSpPr>
          <p:cNvPr id="4" name="Slide Number Placeholder 3"/>
          <p:cNvSpPr>
            <a:spLocks noGrp="1"/>
          </p:cNvSpPr>
          <p:nvPr>
            <p:ph type="sldNum" sz="quarter" idx="5"/>
          </p:nvPr>
        </p:nvSpPr>
        <p:spPr/>
        <p:txBody>
          <a:bodyPr/>
          <a:lstStyle/>
          <a:p>
            <a:pPr algn="l" rtl="0"/>
            <a:fld id="{863A9A86-59B5-4569-9768-8570A83C7D6F}" type="slidenum">
              <a:rPr/>
              <a:t>3</a:t>
            </a:fld>
            <a:endParaRPr lang="es-pr" dirty="0"/>
          </a:p>
        </p:txBody>
      </p:sp>
    </p:spTree>
    <p:extLst>
      <p:ext uri="{BB962C8B-B14F-4D97-AF65-F5344CB8AC3E}">
        <p14:creationId xmlns:p14="http://schemas.microsoft.com/office/powerpoint/2010/main" val="784582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5400" marR="17780" algn="l" rtl="0">
              <a:lnSpc>
                <a:spcPct val="100000"/>
              </a:lnSpc>
            </a:pPr>
            <a:r>
              <a:rPr lang="es-pr" b="0" i="0" u="none" baseline="0" dirty="0">
                <a:solidFill>
                  <a:srgbClr val="000000"/>
                </a:solidFill>
                <a:latin typeface="Arial" panose="020B0604020202020204" pitchFamily="34" charset="0"/>
                <a:cs typeface="Arial"/>
              </a:rPr>
              <a:t>Para 2025, Humana ofrece tres tipos de SNP. Un SNP para personas con doble elegibilidad, también conocido como D-SNP; </a:t>
            </a:r>
          </a:p>
          <a:p>
            <a:pPr marL="25400" marR="17780" algn="l" rtl="0">
              <a:lnSpc>
                <a:spcPct val="100000"/>
              </a:lnSpc>
            </a:pPr>
            <a:r>
              <a:rPr lang="es-pr" b="0" i="0" u="none" baseline="0" dirty="0">
                <a:solidFill>
                  <a:srgbClr val="000000"/>
                </a:solidFill>
                <a:latin typeface="Arial" panose="020B0604020202020204" pitchFamily="34" charset="0"/>
                <a:cs typeface="Arial"/>
              </a:rPr>
              <a:t>Un SNP para personas con condiciones crónicas, también conocido como C-SNP; y </a:t>
            </a:r>
          </a:p>
          <a:p>
            <a:pPr marL="25400" marR="17780" algn="l" rtl="0">
              <a:lnSpc>
                <a:spcPct val="100000"/>
              </a:lnSpc>
            </a:pPr>
            <a:r>
              <a:rPr lang="es-pr" b="0" i="0" u="none" baseline="0" dirty="0">
                <a:solidFill>
                  <a:srgbClr val="000000"/>
                </a:solidFill>
                <a:latin typeface="Arial" panose="020B0604020202020204" pitchFamily="34" charset="0"/>
                <a:cs typeface="Arial"/>
              </a:rPr>
              <a:t>Un SNP institucional, también llamado I-SNP o IE SNP. IE significa equivalente a un SNP institucional. Es un plan para pacientes que necesitan el nivel de cuidado brindado en un centro de cuidado a largo plazo, pero que pueden vivir en su hogar o en un entorno parecido al hogar. Los I-SNP ahora se ofrecen en ciertos condados de Georgia, Indiana, Ohio, Carolina del Sur, Texas, Virginia y Wisconsin.</a:t>
            </a:r>
          </a:p>
          <a:p>
            <a:pPr marL="25400" marR="17780" algn="l" rtl="0">
              <a:lnSpc>
                <a:spcPct val="100000"/>
              </a:lnSpc>
            </a:pPr>
            <a:r>
              <a:rPr lang="es-pr" b="0" i="0" u="none" baseline="0" dirty="0">
                <a:solidFill>
                  <a:srgbClr val="000000"/>
                </a:solidFill>
                <a:latin typeface="Arial" panose="020B0604020202020204" pitchFamily="34" charset="0"/>
                <a:cs typeface="Arial"/>
              </a:rPr>
              <a:t>La afiliación se limita a personas elegibles para Medicare Advantage que necesitan, o se espera que necesiten, cuidado a largo plazo o servicios de un centro de enfermería diestra durante 90 días o más. Las personas que viven en Illinois o Wisconsin pueden afiliarse a un IE-SNP solo si se ha determinado que necesitan un nivel de cuidado equivalente a un plan institucional. </a:t>
            </a:r>
          </a:p>
          <a:p>
            <a:pPr marL="25400" marR="17780" algn="l" rtl="0">
              <a:lnSpc>
                <a:spcPct val="100000"/>
              </a:lnSpc>
            </a:pPr>
            <a:endParaRPr lang="es-pr" dirty="0">
              <a:solidFill>
                <a:srgbClr val="000000"/>
              </a:solidFill>
              <a:latin typeface="Arial" panose="020B0604020202020204" pitchFamily="34" charset="0"/>
              <a:cs typeface="Arial"/>
            </a:endParaRPr>
          </a:p>
        </p:txBody>
      </p:sp>
      <p:sp>
        <p:nvSpPr>
          <p:cNvPr id="4" name="Slide Number Placeholder 3"/>
          <p:cNvSpPr>
            <a:spLocks noGrp="1"/>
          </p:cNvSpPr>
          <p:nvPr>
            <p:ph type="sldNum" sz="quarter" idx="5"/>
          </p:nvPr>
        </p:nvSpPr>
        <p:spPr/>
        <p:txBody>
          <a:bodyPr/>
          <a:lstStyle/>
          <a:p>
            <a:pPr algn="l" rtl="0"/>
            <a:fld id="{863A9A86-59B5-4569-9768-8570A83C7D6F}" type="slidenum">
              <a:rPr/>
              <a:t>4</a:t>
            </a:fld>
            <a:endParaRPr lang="es-pr" dirty="0"/>
          </a:p>
        </p:txBody>
      </p:sp>
    </p:spTree>
    <p:extLst>
      <p:ext uri="{BB962C8B-B14F-4D97-AF65-F5344CB8AC3E}">
        <p14:creationId xmlns:p14="http://schemas.microsoft.com/office/powerpoint/2010/main" val="2994470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rtl="0"/>
            <a:r>
              <a:rPr lang="es-pr" b="0" i="0" u="none" baseline="0" dirty="0">
                <a:solidFill>
                  <a:srgbClr val="000000"/>
                </a:solidFill>
                <a:latin typeface="Arial" panose="020B0604020202020204" pitchFamily="34" charset="0"/>
                <a:ea typeface="Arial" panose="020B0604020202020204" pitchFamily="34" charset="0"/>
                <a:cs typeface="Arial" panose="020B0604020202020204" pitchFamily="34" charset="0"/>
              </a:rPr>
              <a:t>Conocer la categoría de Medicaid y el tipo de Cubierta le ayudará a determinar si el afiliado tiene protección de los costos compartidos o si reúne los requisitos para recibir beneficios adicionales de Medicaid.  </a:t>
            </a:r>
          </a:p>
          <a:p>
            <a:endParaRPr lang="es-pr" dirty="0">
              <a:solidFill>
                <a:srgbClr val="000000"/>
              </a:solidFill>
              <a:latin typeface="Arial" panose="020B0604020202020204" pitchFamily="34" charset="0"/>
            </a:endParaRPr>
          </a:p>
          <a:p>
            <a:pPr algn="l" rtl="0"/>
            <a:r>
              <a:rPr lang="es-pr" b="0" i="0" u="none" baseline="0" dirty="0">
                <a:solidFill>
                  <a:srgbClr val="000000"/>
                </a:solidFill>
                <a:latin typeface="Arial" panose="020B0604020202020204" pitchFamily="34" charset="0"/>
                <a:ea typeface="Arial" panose="020B0604020202020204" pitchFamily="34" charset="0"/>
                <a:cs typeface="Arial" panose="020B0604020202020204" pitchFamily="34" charset="0"/>
              </a:rPr>
              <a:t>Puede visitar www.availity.com para determinar la categoría elegible de sus afiliados.</a:t>
            </a:r>
          </a:p>
        </p:txBody>
      </p:sp>
      <p:sp>
        <p:nvSpPr>
          <p:cNvPr id="4" name="Slide Number Placeholder 3"/>
          <p:cNvSpPr>
            <a:spLocks noGrp="1"/>
          </p:cNvSpPr>
          <p:nvPr>
            <p:ph type="sldNum" sz="quarter" idx="5"/>
          </p:nvPr>
        </p:nvSpPr>
        <p:spPr/>
        <p:txBody>
          <a:bodyPr/>
          <a:lstStyle/>
          <a:p>
            <a:pPr algn="l" rtl="0"/>
            <a:fld id="{863A9A86-59B5-4569-9768-8570A83C7D6F}" type="slidenum">
              <a:rPr/>
              <a:t>5</a:t>
            </a:fld>
            <a:endParaRPr lang="es-pr" dirty="0"/>
          </a:p>
        </p:txBody>
      </p:sp>
    </p:spTree>
    <p:extLst>
      <p:ext uri="{BB962C8B-B14F-4D97-AF65-F5344CB8AC3E}">
        <p14:creationId xmlns:p14="http://schemas.microsoft.com/office/powerpoint/2010/main" val="37964104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5400" algn="l" rtl="0">
              <a:lnSpc>
                <a:spcPct val="100000"/>
              </a:lnSpc>
            </a:pPr>
            <a:r>
              <a:rPr lang="es-pr" b="0" i="0" u="none" baseline="0" dirty="0">
                <a:solidFill>
                  <a:srgbClr val="000000"/>
                </a:solidFill>
                <a:latin typeface="Arial" panose="020B0604020202020204" pitchFamily="34" charset="0"/>
                <a:cs typeface="Arial"/>
              </a:rPr>
              <a:t>Tenga en cuenta lo siguiente: </a:t>
            </a:r>
          </a:p>
          <a:p>
            <a:pPr marL="25400" algn="l" rtl="0">
              <a:lnSpc>
                <a:spcPct val="100000"/>
              </a:lnSpc>
            </a:pPr>
            <a:r>
              <a:rPr lang="es-pr" b="0" i="0" u="none" baseline="0" dirty="0">
                <a:solidFill>
                  <a:srgbClr val="000000"/>
                </a:solidFill>
                <a:latin typeface="Arial" panose="020B0604020202020204" pitchFamily="34" charset="0"/>
                <a:cs typeface="Arial"/>
              </a:rPr>
              <a:t>Medicare Advantage siempre es el pagador principal de los SNP, independientemente de que sean D-SNP, C-SNP, I-SNP o IE-SNP. </a:t>
            </a:r>
          </a:p>
          <a:p>
            <a:pPr marL="25400" algn="l" rtl="0">
              <a:lnSpc>
                <a:spcPct val="100000"/>
              </a:lnSpc>
            </a:pPr>
            <a:r>
              <a:rPr lang="es-pr" b="0" i="0" u="none" baseline="0" dirty="0">
                <a:solidFill>
                  <a:srgbClr val="000000"/>
                </a:solidFill>
                <a:latin typeface="Arial" panose="020B0604020202020204" pitchFamily="34" charset="0"/>
                <a:cs typeface="Arial"/>
              </a:rPr>
              <a:t>A los afiliados que tengan protección de costo compartido nunca se le facturarán saldos. Consulte su aviso de remesa para determinar si un afiliado tiene protección de costo compartido. Los proveedores no pueden rechazar a un afiliado basándose en su estado de pagador secundario.</a:t>
            </a:r>
          </a:p>
          <a:p>
            <a:pPr marL="25400" algn="l" rtl="0">
              <a:lnSpc>
                <a:spcPct val="100000"/>
              </a:lnSpc>
            </a:pPr>
            <a:r>
              <a:rPr lang="es-pr" b="0" i="0" u="none" baseline="0" dirty="0">
                <a:solidFill>
                  <a:srgbClr val="000000"/>
                </a:solidFill>
                <a:latin typeface="Arial" panose="020B0604020202020204" pitchFamily="34" charset="0"/>
                <a:cs typeface="Arial"/>
              </a:rPr>
              <a:t>Algunos afiliados cualifican para recibir beneficios adicionales, como beneficios de la vista, dentales, de la audición, de transporte de rutina y de medicamento sin receta.</a:t>
            </a:r>
          </a:p>
          <a:p>
            <a:pPr marL="25400" algn="l" rtl="0">
              <a:lnSpc>
                <a:spcPct val="100000"/>
              </a:lnSpc>
            </a:pPr>
            <a:endParaRPr lang="es-pr" dirty="0">
              <a:solidFill>
                <a:srgbClr val="000000"/>
              </a:solidFill>
              <a:latin typeface="Arial" panose="020B0604020202020204" pitchFamily="34" charset="0"/>
              <a:cs typeface="Arial"/>
            </a:endParaRPr>
          </a:p>
        </p:txBody>
      </p:sp>
      <p:sp>
        <p:nvSpPr>
          <p:cNvPr id="4" name="Slide Number Placeholder 3"/>
          <p:cNvSpPr>
            <a:spLocks noGrp="1"/>
          </p:cNvSpPr>
          <p:nvPr>
            <p:ph type="sldNum" sz="quarter" idx="5"/>
          </p:nvPr>
        </p:nvSpPr>
        <p:spPr/>
        <p:txBody>
          <a:bodyPr/>
          <a:lstStyle/>
          <a:p>
            <a:pPr algn="l" rtl="0"/>
            <a:fld id="{863A9A86-59B5-4569-9768-8570A83C7D6F}" type="slidenum">
              <a:rPr/>
              <a:t>6</a:t>
            </a:fld>
            <a:endParaRPr lang="es-pr" dirty="0"/>
          </a:p>
        </p:txBody>
      </p:sp>
    </p:spTree>
    <p:extLst>
      <p:ext uri="{BB962C8B-B14F-4D97-AF65-F5344CB8AC3E}">
        <p14:creationId xmlns:p14="http://schemas.microsoft.com/office/powerpoint/2010/main" val="27892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5400" marR="17780" algn="l" rtl="0">
              <a:lnSpc>
                <a:spcPct val="100000"/>
              </a:lnSpc>
            </a:pPr>
            <a:r>
              <a:rPr lang="es-pr" b="0" i="0" u="none" baseline="0" dirty="0">
                <a:solidFill>
                  <a:srgbClr val="000000"/>
                </a:solidFill>
                <a:latin typeface="Arial" panose="020B0604020202020204" pitchFamily="34" charset="0"/>
                <a:cs typeface="Arial"/>
              </a:rPr>
              <a:t>Asegúrese de que su consultorio identifique a los pacientes que tienen protección de costo compartido para evitar que se les facturen saldos. </a:t>
            </a:r>
          </a:p>
          <a:p>
            <a:pPr marL="25400" marR="17780" algn="l" rtl="0">
              <a:lnSpc>
                <a:spcPct val="100000"/>
              </a:lnSpc>
            </a:pPr>
            <a:r>
              <a:rPr lang="es-pr" b="0" i="0" u="none" baseline="0" dirty="0">
                <a:solidFill>
                  <a:srgbClr val="000000"/>
                </a:solidFill>
                <a:latin typeface="Arial" panose="020B0604020202020204" pitchFamily="34" charset="0"/>
                <a:cs typeface="Arial"/>
              </a:rPr>
              <a:t>Los CMS prohíben la facturación de saldos a los beneficiarios cualificados de Medicare, incluso si no se factura a Medicaid por el saldo de la reclamación de un paciente.</a:t>
            </a:r>
          </a:p>
          <a:p>
            <a:pPr marL="25400" marR="17780" algn="l" rtl="0">
              <a:lnSpc>
                <a:spcPct val="100000"/>
              </a:lnSpc>
            </a:pPr>
            <a:endParaRPr lang="es-pr" dirty="0">
              <a:solidFill>
                <a:srgbClr val="000000"/>
              </a:solidFill>
              <a:latin typeface="Arial" panose="020B0604020202020204" pitchFamily="34" charset="0"/>
              <a:cs typeface="Arial"/>
            </a:endParaRPr>
          </a:p>
        </p:txBody>
      </p:sp>
      <p:sp>
        <p:nvSpPr>
          <p:cNvPr id="4" name="Slide Number Placeholder 3"/>
          <p:cNvSpPr>
            <a:spLocks noGrp="1"/>
          </p:cNvSpPr>
          <p:nvPr>
            <p:ph type="sldNum" sz="quarter" idx="5"/>
          </p:nvPr>
        </p:nvSpPr>
        <p:spPr/>
        <p:txBody>
          <a:bodyPr/>
          <a:lstStyle/>
          <a:p>
            <a:pPr algn="l" rtl="0"/>
            <a:fld id="{863A9A86-59B5-4569-9768-8570A83C7D6F}" type="slidenum">
              <a:rPr/>
              <a:t>7</a:t>
            </a:fld>
            <a:endParaRPr lang="es-pr" dirty="0"/>
          </a:p>
        </p:txBody>
      </p:sp>
    </p:spTree>
    <p:extLst>
      <p:ext uri="{BB962C8B-B14F-4D97-AF65-F5344CB8AC3E}">
        <p14:creationId xmlns:p14="http://schemas.microsoft.com/office/powerpoint/2010/main" val="14524792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5400" marR="17780" algn="l" rtl="0">
              <a:lnSpc>
                <a:spcPct val="100000"/>
              </a:lnSpc>
            </a:pPr>
            <a:r>
              <a:rPr lang="es-pr" b="0" i="0" u="none" baseline="0" dirty="0">
                <a:solidFill>
                  <a:srgbClr val="000000"/>
                </a:solidFill>
                <a:latin typeface="Arial" panose="020B0604020202020204" pitchFamily="34" charset="0"/>
                <a:cs typeface="Arial"/>
              </a:rPr>
              <a:t>En 2025, Humana ofrecerá planes SNP en 37 estados y en Puerto Rico, como se muestra en esta diapositiva. </a:t>
            </a:r>
          </a:p>
          <a:p>
            <a:pPr marL="25400" marR="17780" algn="l" rtl="0">
              <a:lnSpc>
                <a:spcPct val="100000"/>
              </a:lnSpc>
            </a:pPr>
            <a:r>
              <a:rPr lang="es-pr" b="0" i="0" u="none" baseline="0" dirty="0">
                <a:solidFill>
                  <a:srgbClr val="000000"/>
                </a:solidFill>
                <a:latin typeface="Arial" panose="020B0604020202020204" pitchFamily="34" charset="0"/>
                <a:cs typeface="Arial"/>
              </a:rPr>
              <a:t>El asterisco junto a Alabama, Florida, Tennessee, Texas y Puerto Rico indica que Humana coordina el reembolso con ese estado. </a:t>
            </a:r>
          </a:p>
          <a:p>
            <a:pPr marL="25400" marR="17780" algn="l" rtl="0">
              <a:lnSpc>
                <a:spcPct val="100000"/>
              </a:lnSpc>
            </a:pPr>
            <a:r>
              <a:rPr lang="es-pr" b="0" i="0" u="none" baseline="0" dirty="0">
                <a:solidFill>
                  <a:srgbClr val="000000"/>
                </a:solidFill>
                <a:latin typeface="Arial" panose="020B0604020202020204" pitchFamily="34" charset="0"/>
                <a:cs typeface="Arial"/>
              </a:rPr>
              <a:t>Los profesionales no tendrán que facturar a estas agencias estatales por separado. Consulte la diapositiva 10 para ver detalles adicionales sobre estos estados.</a:t>
            </a:r>
          </a:p>
          <a:p>
            <a:pPr marL="25400" marR="17780" algn="l" rtl="0">
              <a:lnSpc>
                <a:spcPct val="100000"/>
              </a:lnSpc>
            </a:pPr>
            <a:endParaRPr lang="es-pr" dirty="0">
              <a:solidFill>
                <a:srgbClr val="000000"/>
              </a:solidFill>
              <a:latin typeface="Arial" panose="020B0604020202020204" pitchFamily="34" charset="0"/>
              <a:cs typeface="Arial"/>
            </a:endParaRPr>
          </a:p>
        </p:txBody>
      </p:sp>
      <p:sp>
        <p:nvSpPr>
          <p:cNvPr id="4" name="Slide Number Placeholder 3"/>
          <p:cNvSpPr>
            <a:spLocks noGrp="1"/>
          </p:cNvSpPr>
          <p:nvPr>
            <p:ph type="sldNum" sz="quarter" idx="5"/>
          </p:nvPr>
        </p:nvSpPr>
        <p:spPr/>
        <p:txBody>
          <a:bodyPr/>
          <a:lstStyle/>
          <a:p>
            <a:pPr algn="l" rtl="0"/>
            <a:fld id="{863A9A86-59B5-4569-9768-8570A83C7D6F}" type="slidenum">
              <a:rPr/>
              <a:t>8</a:t>
            </a:fld>
            <a:endParaRPr lang="es-pr" dirty="0"/>
          </a:p>
        </p:txBody>
      </p:sp>
    </p:spTree>
    <p:extLst>
      <p:ext uri="{BB962C8B-B14F-4D97-AF65-F5344CB8AC3E}">
        <p14:creationId xmlns:p14="http://schemas.microsoft.com/office/powerpoint/2010/main" val="22551419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5400" marR="17780" algn="l" rtl="0">
              <a:lnSpc>
                <a:spcPct val="100000"/>
              </a:lnSpc>
            </a:pPr>
            <a:r>
              <a:rPr lang="es-pr" b="0" i="0" u="none" baseline="0" dirty="0">
                <a:solidFill>
                  <a:srgbClr val="000000"/>
                </a:solidFill>
                <a:latin typeface="Arial" panose="020B0604020202020204" pitchFamily="34" charset="0"/>
                <a:cs typeface="Arial"/>
              </a:rPr>
              <a:t>Los afiliados a SNP de Humana tienen una tarjeta de identificación específica, que puede verificar para determinar el tipo de SNP que tiene el afiliado. Si no tiene una tarjeta de identificación, puede llamar al servicio al cliente de Humana o visitar Availity.com para recibir ayuda.</a:t>
            </a:r>
          </a:p>
          <a:p>
            <a:pPr marL="25400" marR="17780" algn="l" rtl="0">
              <a:lnSpc>
                <a:spcPct val="100000"/>
              </a:lnSpc>
            </a:pPr>
            <a:r>
              <a:rPr lang="es-pr" b="0" i="0" u="none" baseline="0" dirty="0">
                <a:solidFill>
                  <a:srgbClr val="000000"/>
                </a:solidFill>
                <a:latin typeface="Arial" panose="020B0604020202020204" pitchFamily="34" charset="0"/>
                <a:cs typeface="Arial"/>
              </a:rPr>
              <a:t>La tarjeta de identificación que se muestra a la izquierda de esta diapositiva indica que la persona está afiliada a un plan SNP Humana Gold Plus de una organización para el mantenimiento de la salud. La de la derecha le indica que el afiliado tiene un plan SNP Humana de una organización de proveedores preferidos. Si un afiliado tiene un I-SNP, también se indicará en la tarjeta de identificación del afiliado. Los afiliados con doble elegibilidad deben tener la tarjeta de identificación de Humana y la de Medicaid, y deben presentarlas cuando reciban los servicios. </a:t>
            </a:r>
          </a:p>
          <a:p>
            <a:pPr marL="25400" marR="17780" algn="l" rtl="0">
              <a:lnSpc>
                <a:spcPct val="100000"/>
              </a:lnSpc>
            </a:pPr>
            <a:r>
              <a:rPr lang="es-pr" b="0" i="0" u="none" baseline="0" dirty="0">
                <a:solidFill>
                  <a:srgbClr val="000000"/>
                </a:solidFill>
                <a:latin typeface="Arial" panose="020B0604020202020204" pitchFamily="34" charset="0"/>
                <a:cs typeface="Arial"/>
              </a:rPr>
              <a:t>Tener una tarjeta de Medicaid indica que el afiliado también es elegible para Medicaid. Si tiene preguntas sobre la doble elegibilidad de un afiliado, comuníquese con la agencia estatal de Medicaid correspondiente para su verificación.</a:t>
            </a:r>
          </a:p>
          <a:p>
            <a:pPr marL="25400" marR="17780" algn="l" rtl="0">
              <a:lnSpc>
                <a:spcPct val="100000"/>
              </a:lnSpc>
            </a:pPr>
            <a:endParaRPr lang="es-pr" dirty="0">
              <a:solidFill>
                <a:srgbClr val="000000"/>
              </a:solidFill>
              <a:latin typeface="Arial" panose="020B0604020202020204" pitchFamily="34" charset="0"/>
              <a:cs typeface="Arial"/>
            </a:endParaRPr>
          </a:p>
        </p:txBody>
      </p:sp>
      <p:sp>
        <p:nvSpPr>
          <p:cNvPr id="4" name="Slide Number Placeholder 3"/>
          <p:cNvSpPr>
            <a:spLocks noGrp="1"/>
          </p:cNvSpPr>
          <p:nvPr>
            <p:ph type="sldNum" sz="quarter" idx="5"/>
          </p:nvPr>
        </p:nvSpPr>
        <p:spPr/>
        <p:txBody>
          <a:bodyPr/>
          <a:lstStyle/>
          <a:p>
            <a:pPr algn="l" rtl="0"/>
            <a:fld id="{863A9A86-59B5-4569-9768-8570A83C7D6F}" type="slidenum">
              <a:rPr/>
              <a:t>9</a:t>
            </a:fld>
            <a:endParaRPr lang="es-pr" dirty="0"/>
          </a:p>
        </p:txBody>
      </p:sp>
    </p:spTree>
    <p:extLst>
      <p:ext uri="{BB962C8B-B14F-4D97-AF65-F5344CB8AC3E}">
        <p14:creationId xmlns:p14="http://schemas.microsoft.com/office/powerpoint/2010/main" val="40157854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73100" y="282955"/>
            <a:ext cx="7475220" cy="482600"/>
          </a:xfrm>
          <a:prstGeom prst="rect">
            <a:avLst/>
          </a:prstGeom>
        </p:spPr>
        <p:txBody>
          <a:bodyPr wrap="square" lIns="0" tIns="0" rIns="0" bIns="0">
            <a:spAutoFit/>
          </a:bodyPr>
          <a:lstStyle>
            <a:lvl1pPr>
              <a:defRPr sz="3000" b="0" i="0">
                <a:solidFill>
                  <a:srgbClr val="487728"/>
                </a:solidFill>
                <a:latin typeface="Calibri Light"/>
                <a:cs typeface="Calibri Light"/>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6/11/25</a:t>
            </a:fld>
            <a:endParaRPr lang="en-US" dirty="0"/>
          </a:p>
        </p:txBody>
      </p:sp>
      <p:sp>
        <p:nvSpPr>
          <p:cNvPr id="6" name="Holder 6"/>
          <p:cNvSpPr>
            <a:spLocks noGrp="1"/>
          </p:cNvSpPr>
          <p:nvPr>
            <p:ph type="sldNum" sz="quarter" idx="7"/>
          </p:nvPr>
        </p:nvSpPr>
        <p:spPr/>
        <p:txBody>
          <a:bodyPr lIns="0" tIns="0" rIns="0" bIns="0"/>
          <a:lstStyle>
            <a:lvl1pPr>
              <a:defRPr sz="1200" b="0" i="0">
                <a:solidFill>
                  <a:srgbClr val="78BD1F"/>
                </a:solidFill>
                <a:latin typeface="Calibri Light"/>
                <a:cs typeface="Calibri Light"/>
              </a:defRPr>
            </a:lvl1pPr>
          </a:lstStyle>
          <a:p>
            <a:pPr marL="90170">
              <a:lnSpc>
                <a:spcPts val="1240"/>
              </a:lnSpc>
            </a:pPr>
            <a:r>
              <a:rPr dirty="0"/>
              <a:t>|</a:t>
            </a:r>
            <a:r>
              <a:rPr spc="5" dirty="0"/>
              <a:t> </a:t>
            </a:r>
            <a:fld id="{81D60167-4931-47E6-BA6A-407CBD079E47}" type="slidenum">
              <a:rPr spc="-50" dirty="0">
                <a:solidFill>
                  <a:srgbClr val="52565A"/>
                </a:solidFill>
              </a:rPr>
              <a:t>‹#›</a:t>
            </a:fld>
            <a:endParaRPr spc="-50" dirty="0">
              <a:solidFill>
                <a:srgbClr val="52565A"/>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rgbClr val="487728"/>
                </a:solidFill>
                <a:latin typeface="Calibri Light"/>
                <a:cs typeface="Calibri Light"/>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6/11/25</a:t>
            </a:fld>
            <a:endParaRPr lang="en-US" dirty="0"/>
          </a:p>
        </p:txBody>
      </p:sp>
      <p:sp>
        <p:nvSpPr>
          <p:cNvPr id="6" name="Holder 6"/>
          <p:cNvSpPr>
            <a:spLocks noGrp="1"/>
          </p:cNvSpPr>
          <p:nvPr>
            <p:ph type="sldNum" sz="quarter" idx="7"/>
          </p:nvPr>
        </p:nvSpPr>
        <p:spPr>
          <a:xfrm>
            <a:off x="11551411" y="6325615"/>
            <a:ext cx="564389" cy="151385"/>
          </a:xfrm>
        </p:spPr>
        <p:txBody>
          <a:bodyPr lIns="0" tIns="0" rIns="0" bIns="0"/>
          <a:lstStyle>
            <a:lvl1pPr>
              <a:defRPr sz="1200" b="0" i="0">
                <a:solidFill>
                  <a:srgbClr val="78BD1F"/>
                </a:solidFill>
                <a:latin typeface="Calibri Light"/>
                <a:cs typeface="Calibri Light"/>
              </a:defRPr>
            </a:lvl1pPr>
          </a:lstStyle>
          <a:p>
            <a:pPr marL="90170">
              <a:lnSpc>
                <a:spcPts val="1240"/>
              </a:lnSpc>
            </a:pPr>
            <a:r>
              <a:rPr dirty="0"/>
              <a:t>|</a:t>
            </a:r>
            <a:r>
              <a:rPr spc="5" dirty="0"/>
              <a:t> </a:t>
            </a:r>
            <a:fld id="{81D60167-4931-47E6-BA6A-407CBD079E47}" type="slidenum">
              <a:rPr spc="-50" dirty="0">
                <a:solidFill>
                  <a:srgbClr val="52565A"/>
                </a:solidFill>
              </a:rPr>
              <a:t>‹#›</a:t>
            </a:fld>
            <a:endParaRPr spc="-50" dirty="0">
              <a:solidFill>
                <a:srgbClr val="52565A"/>
              </a:solidFill>
            </a:endParaRPr>
          </a:p>
        </p:txBody>
      </p:sp>
    </p:spTree>
    <p:custDataLst>
      <p:tags r:id="rId1"/>
    </p:custData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rgbClr val="487728"/>
                </a:solidFill>
                <a:latin typeface="Calibri Light"/>
                <a:cs typeface="Calibri Light"/>
              </a:defRPr>
            </a:lvl1pPr>
          </a:lstStyle>
          <a:p>
            <a:endParaRPr/>
          </a:p>
        </p:txBody>
      </p:sp>
      <p:sp>
        <p:nvSpPr>
          <p:cNvPr id="3" name="Holder 3"/>
          <p:cNvSpPr>
            <a:spLocks noGrp="1"/>
          </p:cNvSpPr>
          <p:nvPr>
            <p:ph sz="half" idx="2"/>
          </p:nvPr>
        </p:nvSpPr>
        <p:spPr>
          <a:xfrm>
            <a:off x="461705" y="1313179"/>
            <a:ext cx="4098925" cy="4508500"/>
          </a:xfrm>
          <a:prstGeom prst="rect">
            <a:avLst/>
          </a:prstGeom>
        </p:spPr>
        <p:txBody>
          <a:bodyPr wrap="square" lIns="0" tIns="0" rIns="0" bIns="0">
            <a:spAutoFit/>
          </a:bodyPr>
          <a:lstStyle>
            <a:lvl1pPr>
              <a:defRPr sz="1800" b="0" i="0" u="sng">
                <a:solidFill>
                  <a:srgbClr val="52565A"/>
                </a:solidFill>
                <a:latin typeface="Calibri Light"/>
                <a:cs typeface="Calibri Light"/>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6/11/25</a:t>
            </a:fld>
            <a:endParaRPr lang="en-US" dirty="0"/>
          </a:p>
        </p:txBody>
      </p:sp>
      <p:sp>
        <p:nvSpPr>
          <p:cNvPr id="7" name="Holder 7"/>
          <p:cNvSpPr>
            <a:spLocks noGrp="1"/>
          </p:cNvSpPr>
          <p:nvPr>
            <p:ph type="sldNum" sz="quarter" idx="7"/>
          </p:nvPr>
        </p:nvSpPr>
        <p:spPr/>
        <p:txBody>
          <a:bodyPr lIns="0" tIns="0" rIns="0" bIns="0"/>
          <a:lstStyle>
            <a:lvl1pPr>
              <a:defRPr sz="1200" b="0" i="0">
                <a:solidFill>
                  <a:srgbClr val="78BD1F"/>
                </a:solidFill>
                <a:latin typeface="Calibri Light"/>
                <a:cs typeface="Calibri Light"/>
              </a:defRPr>
            </a:lvl1pPr>
          </a:lstStyle>
          <a:p>
            <a:pPr marL="90170">
              <a:lnSpc>
                <a:spcPts val="1240"/>
              </a:lnSpc>
            </a:pPr>
            <a:r>
              <a:rPr dirty="0"/>
              <a:t>|</a:t>
            </a:r>
            <a:r>
              <a:rPr spc="5" dirty="0"/>
              <a:t> </a:t>
            </a:r>
            <a:fld id="{81D60167-4931-47E6-BA6A-407CBD079E47}" type="slidenum">
              <a:rPr spc="-50" dirty="0">
                <a:solidFill>
                  <a:srgbClr val="52565A"/>
                </a:solidFill>
              </a:rPr>
              <a:t>‹#›</a:t>
            </a:fld>
            <a:endParaRPr spc="-50" dirty="0">
              <a:solidFill>
                <a:srgbClr val="52565A"/>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0" i="0">
                <a:solidFill>
                  <a:srgbClr val="487728"/>
                </a:solidFill>
                <a:latin typeface="Calibri Light"/>
                <a:cs typeface="Calibri Ligh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6/11/25</a:t>
            </a:fld>
            <a:endParaRPr lang="en-US" dirty="0"/>
          </a:p>
        </p:txBody>
      </p:sp>
      <p:sp>
        <p:nvSpPr>
          <p:cNvPr id="5" name="Holder 5"/>
          <p:cNvSpPr>
            <a:spLocks noGrp="1"/>
          </p:cNvSpPr>
          <p:nvPr>
            <p:ph type="sldNum" sz="quarter" idx="7"/>
          </p:nvPr>
        </p:nvSpPr>
        <p:spPr/>
        <p:txBody>
          <a:bodyPr lIns="0" tIns="0" rIns="0" bIns="0"/>
          <a:lstStyle>
            <a:lvl1pPr>
              <a:defRPr sz="1200" b="0" i="0">
                <a:solidFill>
                  <a:srgbClr val="78BD1F"/>
                </a:solidFill>
                <a:latin typeface="Calibri Light"/>
                <a:cs typeface="Calibri Light"/>
              </a:defRPr>
            </a:lvl1pPr>
          </a:lstStyle>
          <a:p>
            <a:pPr marL="90170">
              <a:lnSpc>
                <a:spcPts val="1240"/>
              </a:lnSpc>
            </a:pPr>
            <a:r>
              <a:rPr dirty="0"/>
              <a:t>|</a:t>
            </a:r>
            <a:r>
              <a:rPr spc="5" dirty="0"/>
              <a:t> </a:t>
            </a:r>
            <a:fld id="{81D60167-4931-47E6-BA6A-407CBD079E47}" type="slidenum">
              <a:rPr spc="-50" dirty="0">
                <a:solidFill>
                  <a:srgbClr val="52565A"/>
                </a:solidFill>
              </a:rPr>
              <a:t>‹#›</a:t>
            </a:fld>
            <a:endParaRPr spc="-50" dirty="0">
              <a:solidFill>
                <a:srgbClr val="52565A"/>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6/11/25</a:t>
            </a:fld>
            <a:endParaRPr lang="en-US" dirty="0"/>
          </a:p>
        </p:txBody>
      </p:sp>
      <p:sp>
        <p:nvSpPr>
          <p:cNvPr id="4" name="Holder 4"/>
          <p:cNvSpPr>
            <a:spLocks noGrp="1"/>
          </p:cNvSpPr>
          <p:nvPr>
            <p:ph type="sldNum" sz="quarter" idx="7"/>
          </p:nvPr>
        </p:nvSpPr>
        <p:spPr/>
        <p:txBody>
          <a:bodyPr lIns="0" tIns="0" rIns="0" bIns="0"/>
          <a:lstStyle>
            <a:lvl1pPr>
              <a:defRPr sz="1200" b="0" i="0">
                <a:solidFill>
                  <a:srgbClr val="78BD1F"/>
                </a:solidFill>
                <a:latin typeface="Calibri Light"/>
                <a:cs typeface="Calibri Light"/>
              </a:defRPr>
            </a:lvl1pPr>
          </a:lstStyle>
          <a:p>
            <a:pPr marL="90170">
              <a:lnSpc>
                <a:spcPts val="1240"/>
              </a:lnSpc>
            </a:pPr>
            <a:r>
              <a:rPr dirty="0"/>
              <a:t>|</a:t>
            </a:r>
            <a:r>
              <a:rPr spc="5" dirty="0"/>
              <a:t> </a:t>
            </a:r>
            <a:fld id="{81D60167-4931-47E6-BA6A-407CBD079E47}" type="slidenum">
              <a:rPr spc="-50" dirty="0">
                <a:solidFill>
                  <a:srgbClr val="52565A"/>
                </a:solidFill>
              </a:rPr>
              <a:t>‹#›</a:t>
            </a:fld>
            <a:endParaRPr spc="-50" dirty="0">
              <a:solidFill>
                <a:srgbClr val="52565A"/>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320040" cy="6172200"/>
          </a:xfrm>
          <a:custGeom>
            <a:avLst/>
            <a:gdLst/>
            <a:ahLst/>
            <a:cxnLst/>
            <a:rect l="l" t="t" r="r" b="b"/>
            <a:pathLst>
              <a:path w="320040" h="6172200">
                <a:moveTo>
                  <a:pt x="320040" y="0"/>
                </a:moveTo>
                <a:lnTo>
                  <a:pt x="0" y="0"/>
                </a:lnTo>
                <a:lnTo>
                  <a:pt x="0" y="6172200"/>
                </a:lnTo>
                <a:lnTo>
                  <a:pt x="320040" y="6172200"/>
                </a:lnTo>
                <a:lnTo>
                  <a:pt x="320040" y="0"/>
                </a:lnTo>
                <a:close/>
              </a:path>
            </a:pathLst>
          </a:custGeom>
          <a:solidFill>
            <a:srgbClr val="78BD1F"/>
          </a:solidFill>
        </p:spPr>
        <p:txBody>
          <a:bodyPr wrap="square" lIns="0" tIns="0" rIns="0" bIns="0" rtlCol="0"/>
          <a:lstStyle/>
          <a:p>
            <a:endParaRPr dirty="0"/>
          </a:p>
        </p:txBody>
      </p:sp>
      <p:sp>
        <p:nvSpPr>
          <p:cNvPr id="17" name="bg object 17"/>
          <p:cNvSpPr/>
          <p:nvPr/>
        </p:nvSpPr>
        <p:spPr>
          <a:xfrm>
            <a:off x="0" y="6248400"/>
            <a:ext cx="320040" cy="609600"/>
          </a:xfrm>
          <a:custGeom>
            <a:avLst/>
            <a:gdLst/>
            <a:ahLst/>
            <a:cxnLst/>
            <a:rect l="l" t="t" r="r" b="b"/>
            <a:pathLst>
              <a:path w="320040" h="609600">
                <a:moveTo>
                  <a:pt x="320040" y="0"/>
                </a:moveTo>
                <a:lnTo>
                  <a:pt x="0" y="0"/>
                </a:lnTo>
                <a:lnTo>
                  <a:pt x="0" y="609600"/>
                </a:lnTo>
                <a:lnTo>
                  <a:pt x="320040" y="609600"/>
                </a:lnTo>
                <a:lnTo>
                  <a:pt x="320040" y="0"/>
                </a:lnTo>
                <a:close/>
              </a:path>
            </a:pathLst>
          </a:custGeom>
          <a:solidFill>
            <a:srgbClr val="487728"/>
          </a:solidFill>
        </p:spPr>
        <p:txBody>
          <a:bodyPr wrap="square" lIns="0" tIns="0" rIns="0" bIns="0" rtlCol="0"/>
          <a:lstStyle/>
          <a:p>
            <a:endParaRPr dirty="0"/>
          </a:p>
        </p:txBody>
      </p:sp>
      <p:sp>
        <p:nvSpPr>
          <p:cNvPr id="2" name="Holder 2"/>
          <p:cNvSpPr>
            <a:spLocks noGrp="1"/>
          </p:cNvSpPr>
          <p:nvPr>
            <p:ph type="title"/>
          </p:nvPr>
        </p:nvSpPr>
        <p:spPr>
          <a:xfrm>
            <a:off x="673100" y="278383"/>
            <a:ext cx="8782050" cy="513715"/>
          </a:xfrm>
          <a:prstGeom prst="rect">
            <a:avLst/>
          </a:prstGeom>
        </p:spPr>
        <p:txBody>
          <a:bodyPr wrap="square" lIns="0" tIns="0" rIns="0" bIns="0">
            <a:spAutoFit/>
          </a:bodyPr>
          <a:lstStyle>
            <a:lvl1pPr>
              <a:defRPr sz="3000" b="0" i="0">
                <a:solidFill>
                  <a:srgbClr val="487728"/>
                </a:solidFill>
                <a:latin typeface="Calibri Light"/>
                <a:cs typeface="Calibri Light"/>
              </a:defRPr>
            </a:lvl1pPr>
          </a:lstStyle>
          <a:p>
            <a:endParaRPr/>
          </a:p>
        </p:txBody>
      </p:sp>
      <p:sp>
        <p:nvSpPr>
          <p:cNvPr id="3" name="Holder 3"/>
          <p:cNvSpPr>
            <a:spLocks noGrp="1"/>
          </p:cNvSpPr>
          <p:nvPr>
            <p:ph type="body" idx="1"/>
          </p:nvPr>
        </p:nvSpPr>
        <p:spPr>
          <a:xfrm>
            <a:off x="1482705" y="1063625"/>
            <a:ext cx="8715375" cy="437515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6/11/25</a:t>
            </a:fld>
            <a:endParaRPr lang="en-US" dirty="0"/>
          </a:p>
        </p:txBody>
      </p:sp>
      <p:sp>
        <p:nvSpPr>
          <p:cNvPr id="6" name="Holder 6"/>
          <p:cNvSpPr>
            <a:spLocks noGrp="1"/>
          </p:cNvSpPr>
          <p:nvPr>
            <p:ph type="sldNum" sz="quarter" idx="7"/>
          </p:nvPr>
        </p:nvSpPr>
        <p:spPr>
          <a:xfrm>
            <a:off x="11551411" y="6325615"/>
            <a:ext cx="322579" cy="177800"/>
          </a:xfrm>
          <a:prstGeom prst="rect">
            <a:avLst/>
          </a:prstGeom>
        </p:spPr>
        <p:txBody>
          <a:bodyPr wrap="square" lIns="0" tIns="0" rIns="0" bIns="0">
            <a:spAutoFit/>
          </a:bodyPr>
          <a:lstStyle>
            <a:lvl1pPr>
              <a:defRPr sz="1200" b="0" i="0">
                <a:solidFill>
                  <a:srgbClr val="78BD1F"/>
                </a:solidFill>
                <a:latin typeface="Calibri Light"/>
                <a:cs typeface="Calibri Light"/>
              </a:defRPr>
            </a:lvl1pPr>
          </a:lstStyle>
          <a:p>
            <a:pPr marL="90170">
              <a:lnSpc>
                <a:spcPts val="1240"/>
              </a:lnSpc>
            </a:pPr>
            <a:r>
              <a:rPr dirty="0"/>
              <a:t>|</a:t>
            </a:r>
            <a:r>
              <a:rPr spc="5" dirty="0"/>
              <a:t> </a:t>
            </a:r>
            <a:fld id="{81D60167-4931-47E6-BA6A-407CBD079E47}" type="slidenum">
              <a:rPr spc="-50" dirty="0">
                <a:solidFill>
                  <a:srgbClr val="52565A"/>
                </a:solidFill>
              </a:rPr>
              <a:t>‹#›</a:t>
            </a:fld>
            <a:endParaRPr spc="-50" dirty="0">
              <a:solidFill>
                <a:srgbClr val="52565A"/>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3.xml"/><Relationship Id="rId5" Type="http://schemas.openxmlformats.org/officeDocument/2006/relationships/image" Target="../media/image8.emf"/><Relationship Id="rId4" Type="http://schemas.openxmlformats.org/officeDocument/2006/relationships/package" Target="../embeddings/Microsoft_Word_Document1.docx"/></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3.xml"/><Relationship Id="rId1" Type="http://schemas.openxmlformats.org/officeDocument/2006/relationships/tags" Target="../tags/tag17.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1.xml"/><Relationship Id="rId6" Type="http://schemas.openxmlformats.org/officeDocument/2006/relationships/hyperlink" Target="https://www.cms.gov/Outreach-and-Education/Medicare-Learning-Network-MLN/MLNMattersArticles/downloads/SE1128.pdf" TargetMode="External"/><Relationship Id="rId5" Type="http://schemas.openxmlformats.org/officeDocument/2006/relationships/hyperlink" Target="https://www.cms.gov/Regulations-and-Guidance/Guidance/Manuals/Downloads/mc86c16b.pdf" TargetMode="External"/><Relationship Id="rId4" Type="http://schemas.openxmlformats.org/officeDocument/2006/relationships/hyperlink" Target="https://www.cms.gov/Regulations-and-Guidance/Guidance/Manuals/Downloads/mc86c05.pdf"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3.xml"/><Relationship Id="rId1" Type="http://schemas.openxmlformats.org/officeDocument/2006/relationships/tags" Target="../tags/tag2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4.emf"/><Relationship Id="rId4" Type="http://schemas.openxmlformats.org/officeDocument/2006/relationships/package" Target="../embeddings/Microsoft_Word_Document.docx"/></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hyperlink" Target="https://www.cms.gov/Outreach-and-Education/Medicare-Learning-Network-MLN/MLNProducts/MLN-Publications-Items/CMS1244469" TargetMode="Externa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1.xml"/><Relationship Id="rId5" Type="http://schemas.openxmlformats.org/officeDocument/2006/relationships/image" Target="../media/image7.jpg"/><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bject 6"/>
          <p:cNvSpPr txBox="1"/>
          <p:nvPr/>
        </p:nvSpPr>
        <p:spPr>
          <a:xfrm>
            <a:off x="10302240" y="6655675"/>
            <a:ext cx="1826895" cy="152400"/>
          </a:xfrm>
          <a:prstGeom prst="rect">
            <a:avLst/>
          </a:prstGeom>
        </p:spPr>
        <p:txBody>
          <a:bodyPr vert="horz" wrap="square" lIns="0" tIns="0" rIns="0" bIns="0" rtlCol="0">
            <a:spAutoFit/>
          </a:bodyPr>
          <a:lstStyle/>
          <a:p>
            <a:pPr rtl="0">
              <a:lnSpc>
                <a:spcPts val="1140"/>
              </a:lnSpc>
            </a:pPr>
            <a:r>
              <a:rPr lang="es-ES_tradnl" sz="1200" b="0" i="0" u="none" baseline="0" noProof="0" dirty="0">
                <a:solidFill>
                  <a:srgbClr val="52565A"/>
                </a:solidFill>
                <a:latin typeface="Calibri"/>
                <a:ea typeface="Calibri"/>
                <a:cs typeface="Calibri"/>
              </a:rPr>
              <a:t>LC3198ALL1119</a:t>
            </a:r>
            <a:r>
              <a:rPr lang="es-ES_tradnl" sz="1200" b="0" i="0" u="none" spc="195" baseline="0" noProof="0" dirty="0">
                <a:solidFill>
                  <a:srgbClr val="52565A"/>
                </a:solidFill>
                <a:latin typeface="Calibri"/>
                <a:ea typeface="Calibri"/>
                <a:cs typeface="Calibri"/>
              </a:rPr>
              <a:t> </a:t>
            </a:r>
            <a:r>
              <a:rPr lang="es-ES_tradnl" sz="1200" b="0" i="0" u="none" spc="-10" baseline="0" noProof="0" dirty="0">
                <a:solidFill>
                  <a:srgbClr val="52565A"/>
                </a:solidFill>
                <a:latin typeface="Calibri"/>
                <a:ea typeface="Calibri"/>
                <a:cs typeface="Calibri"/>
              </a:rPr>
              <a:t>GHHKPPKEN</a:t>
            </a:r>
            <a:endParaRPr lang="es-ES_tradnl" sz="1200" noProof="0" dirty="0">
              <a:latin typeface="Calibri"/>
              <a:cs typeface="Calibri"/>
            </a:endParaRPr>
          </a:p>
        </p:txBody>
      </p:sp>
      <p:pic>
        <p:nvPicPr>
          <p:cNvPr id="7" name="object 7">
            <a:extLst>
              <a:ext uri="{C183D7F6-B498-43B3-948B-1728B52AA6E4}">
                <adec:decorative xmlns:adec="http://schemas.microsoft.com/office/drawing/2017/decorative" val="1"/>
              </a:ext>
            </a:extLst>
          </p:cNvPr>
          <p:cNvPicPr/>
          <p:nvPr/>
        </p:nvPicPr>
        <p:blipFill>
          <a:blip r:embed="rId4" cstate="print"/>
          <a:stretch>
            <a:fillRect/>
          </a:stretch>
        </p:blipFill>
        <p:spPr>
          <a:xfrm>
            <a:off x="6391643" y="0"/>
            <a:ext cx="5800356" cy="6858000"/>
          </a:xfrm>
          <a:prstGeom prst="rect">
            <a:avLst/>
          </a:prstGeom>
        </p:spPr>
      </p:pic>
      <p:sp>
        <p:nvSpPr>
          <p:cNvPr id="8" name="object 8"/>
          <p:cNvSpPr txBox="1"/>
          <p:nvPr/>
        </p:nvSpPr>
        <p:spPr>
          <a:xfrm>
            <a:off x="10846241" y="6571050"/>
            <a:ext cx="1336040" cy="228268"/>
          </a:xfrm>
          <a:prstGeom prst="rect">
            <a:avLst/>
          </a:prstGeom>
        </p:spPr>
        <p:txBody>
          <a:bodyPr vert="horz" wrap="square" lIns="0" tIns="12700" rIns="0" bIns="0" rtlCol="0">
            <a:spAutoFit/>
          </a:bodyPr>
          <a:lstStyle/>
          <a:p>
            <a:pPr marL="12700" rtl="0">
              <a:lnSpc>
                <a:spcPct val="100000"/>
              </a:lnSpc>
              <a:spcBef>
                <a:spcPts val="100"/>
              </a:spcBef>
            </a:pPr>
            <a:r>
              <a:rPr lang="es-ES_tradnl" sz="1400" b="0" i="0" u="none" spc="-10" baseline="0" noProof="0" dirty="0">
                <a:solidFill>
                  <a:schemeClr val="tx1">
                    <a:lumMod val="95000"/>
                    <a:lumOff val="5000"/>
                  </a:schemeClr>
                </a:solidFill>
                <a:latin typeface="Calibri"/>
                <a:ea typeface="Calibri"/>
                <a:cs typeface="Calibri"/>
              </a:rPr>
              <a:t>599004ALL1124-A</a:t>
            </a:r>
            <a:endParaRPr lang="es-ES_tradnl" sz="1400" noProof="0" dirty="0">
              <a:solidFill>
                <a:schemeClr val="tx1">
                  <a:lumMod val="95000"/>
                  <a:lumOff val="5000"/>
                </a:schemeClr>
              </a:solidFill>
              <a:latin typeface="Calibri"/>
              <a:cs typeface="Calibri"/>
            </a:endParaRPr>
          </a:p>
        </p:txBody>
      </p:sp>
      <p:sp>
        <p:nvSpPr>
          <p:cNvPr id="5" name="object 5"/>
          <p:cNvSpPr txBox="1"/>
          <p:nvPr/>
        </p:nvSpPr>
        <p:spPr>
          <a:xfrm>
            <a:off x="837216" y="5252269"/>
            <a:ext cx="4649184" cy="258404"/>
          </a:xfrm>
          <a:prstGeom prst="rect">
            <a:avLst/>
          </a:prstGeom>
        </p:spPr>
        <p:txBody>
          <a:bodyPr vert="horz" wrap="square" lIns="0" tIns="12065" rIns="0" bIns="0" rtlCol="0">
            <a:spAutoFit/>
          </a:bodyPr>
          <a:lstStyle/>
          <a:p>
            <a:pPr marL="12700" rtl="0">
              <a:lnSpc>
                <a:spcPct val="100000"/>
              </a:lnSpc>
              <a:spcBef>
                <a:spcPts val="95"/>
              </a:spcBef>
            </a:pPr>
            <a:r>
              <a:rPr lang="es-ES_tradnl" sz="1600" b="0" i="0" u="none" spc="-40" baseline="0" noProof="0" dirty="0">
                <a:solidFill>
                  <a:srgbClr val="636363"/>
                </a:solidFill>
                <a:latin typeface="Calibri Light"/>
                <a:ea typeface="Calibri Light"/>
                <a:cs typeface="Calibri Light"/>
              </a:rPr>
              <a:t>Fecha de vigencia: 1 de enero de 2025</a:t>
            </a:r>
          </a:p>
        </p:txBody>
      </p:sp>
      <p:sp>
        <p:nvSpPr>
          <p:cNvPr id="3" name="object 3"/>
          <p:cNvSpPr txBox="1">
            <a:spLocks noGrp="1"/>
          </p:cNvSpPr>
          <p:nvPr>
            <p:ph type="title"/>
          </p:nvPr>
        </p:nvSpPr>
        <p:spPr>
          <a:xfrm>
            <a:off x="825500" y="626872"/>
            <a:ext cx="4584700" cy="3633623"/>
          </a:xfrm>
          <a:prstGeom prst="rect">
            <a:avLst/>
          </a:prstGeom>
        </p:spPr>
        <p:txBody>
          <a:bodyPr vert="horz" wrap="square" lIns="0" tIns="12065" rIns="0" bIns="0" rtlCol="0">
            <a:spAutoFit/>
          </a:bodyPr>
          <a:lstStyle/>
          <a:p>
            <a:pPr marL="12700" algn="l" rtl="0">
              <a:lnSpc>
                <a:spcPts val="4695"/>
              </a:lnSpc>
              <a:spcBef>
                <a:spcPts val="95"/>
              </a:spcBef>
            </a:pPr>
            <a:r>
              <a:rPr lang="es-ES_tradnl" sz="4600" b="0" i="0" u="none" baseline="0" noProof="0" dirty="0">
                <a:solidFill>
                  <a:srgbClr val="4E8415"/>
                </a:solidFill>
              </a:rPr>
              <a:t>Adiestramiento para Médicos</a:t>
            </a:r>
            <a:br>
              <a:rPr lang="es-ES_tradnl" sz="4600" noProof="0" dirty="0">
                <a:solidFill>
                  <a:srgbClr val="4E8415"/>
                </a:solidFill>
              </a:rPr>
            </a:br>
            <a:r>
              <a:rPr lang="es-ES_tradnl" sz="4600" b="0" i="0" u="none" baseline="0" noProof="0" dirty="0">
                <a:solidFill>
                  <a:srgbClr val="4E8415"/>
                </a:solidFill>
              </a:rPr>
              <a:t>sobre los Planes de Necesidades Especiales</a:t>
            </a:r>
            <a:br>
              <a:rPr lang="es-ES_tradnl" sz="4600" noProof="0" dirty="0">
                <a:solidFill>
                  <a:srgbClr val="4E8415"/>
                </a:solidFill>
              </a:rPr>
            </a:br>
            <a:r>
              <a:rPr lang="es-ES_tradnl" sz="4600" b="0" i="0" u="none" baseline="0" noProof="0" dirty="0">
                <a:solidFill>
                  <a:srgbClr val="4E8415"/>
                </a:solidFill>
              </a:rPr>
              <a:t>para 2025</a:t>
            </a:r>
            <a:endParaRPr lang="es-ES_tradnl" sz="4600" noProof="0" dirty="0"/>
          </a:p>
        </p:txBody>
      </p:sp>
      <p:pic>
        <p:nvPicPr>
          <p:cNvPr id="2" name="object 2" descr="Humana"/>
          <p:cNvPicPr/>
          <p:nvPr/>
        </p:nvPicPr>
        <p:blipFill>
          <a:blip r:embed="rId5" cstate="print"/>
          <a:stretch>
            <a:fillRect/>
          </a:stretch>
        </p:blipFill>
        <p:spPr>
          <a:xfrm>
            <a:off x="914400" y="5963411"/>
            <a:ext cx="1446275" cy="280415"/>
          </a:xfrm>
          <a:prstGeom prst="rect">
            <a:avLst/>
          </a:prstGeom>
        </p:spPr>
      </p:pic>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90170" algn="l" rtl="0">
              <a:lnSpc>
                <a:spcPts val="1240"/>
              </a:lnSpc>
            </a:pPr>
            <a:r>
              <a:rPr lang="es-ES_tradnl" b="0" i="0" u="none" baseline="0" noProof="0" dirty="0"/>
              <a:t>|</a:t>
            </a:r>
            <a:r>
              <a:rPr lang="es-ES_tradnl" b="0" i="0" u="none" spc="5" baseline="0" noProof="0" dirty="0"/>
              <a:t> </a:t>
            </a:r>
            <a:fld id="{81D60167-4931-47E6-BA6A-407CBD079E47}" type="slidenum">
              <a:rPr lang="es-ES_tradnl" spc="-50" noProof="0" smtClean="0">
                <a:solidFill>
                  <a:srgbClr val="52565A"/>
                </a:solidFill>
              </a:rPr>
              <a:t>10</a:t>
            </a:fld>
            <a:endParaRPr lang="es-ES_tradnl" spc="-50" noProof="0" dirty="0">
              <a:solidFill>
                <a:srgbClr val="52565A"/>
              </a:solidFill>
            </a:endParaRPr>
          </a:p>
        </p:txBody>
      </p:sp>
      <p:sp>
        <p:nvSpPr>
          <p:cNvPr id="3" name="object 3"/>
          <p:cNvSpPr txBox="1"/>
          <p:nvPr/>
        </p:nvSpPr>
        <p:spPr>
          <a:xfrm>
            <a:off x="674328" y="1305559"/>
            <a:ext cx="10877083" cy="1265603"/>
          </a:xfrm>
          <a:prstGeom prst="rect">
            <a:avLst/>
          </a:prstGeom>
        </p:spPr>
        <p:txBody>
          <a:bodyPr vert="horz" wrap="square" lIns="0" tIns="13335" rIns="0" bIns="0" rtlCol="0">
            <a:spAutoFit/>
          </a:bodyPr>
          <a:lstStyle/>
          <a:p>
            <a:pPr marL="355600" marR="5080" indent="-343535" rtl="0">
              <a:lnSpc>
                <a:spcPct val="90000"/>
              </a:lnSpc>
              <a:spcBef>
                <a:spcPts val="105"/>
              </a:spcBef>
              <a:buClr>
                <a:srgbClr val="487728"/>
              </a:buClr>
              <a:buFont typeface="Arial"/>
              <a:buChar char="•"/>
              <a:tabLst>
                <a:tab pos="355600" algn="l"/>
              </a:tabLst>
            </a:pPr>
            <a:r>
              <a:rPr lang="es-ES_tradnl" sz="2000" b="0" i="0" u="none" spc="-10" baseline="0" noProof="0" dirty="0">
                <a:solidFill>
                  <a:srgbClr val="52565A"/>
                </a:solidFill>
                <a:latin typeface="Calibri Light"/>
                <a:ea typeface="Calibri Light"/>
                <a:cs typeface="Calibri Light"/>
              </a:rPr>
              <a:t>Puerto Rico: Humana recibe un pago por afiliado por mes (PMPM, por sus siglas en inglés) que cubre la parte del costo compartido que cubriría Medicaid para todas las categorías de protección de costo compartido.</a:t>
            </a:r>
          </a:p>
          <a:p>
            <a:pPr marL="927100" rtl="0">
              <a:lnSpc>
                <a:spcPct val="90000"/>
              </a:lnSpc>
              <a:spcBef>
                <a:spcPts val="605"/>
              </a:spcBef>
            </a:pPr>
            <a:r>
              <a:rPr lang="es-ES_tradnl" sz="1800" b="0" i="0" u="none" baseline="0" noProof="0" dirty="0">
                <a:solidFill>
                  <a:srgbClr val="636363"/>
                </a:solidFill>
                <a:latin typeface="Calibri Light"/>
                <a:ea typeface="Calibri Light"/>
                <a:cs typeface="Calibri Light"/>
              </a:rPr>
              <a:t>-</a:t>
            </a:r>
            <a:r>
              <a:rPr lang="es-ES_tradnl" sz="1800" b="0" i="0" u="none" spc="-45" baseline="0" noProof="0" dirty="0">
                <a:solidFill>
                  <a:srgbClr val="636363"/>
                </a:solidFill>
                <a:latin typeface="Calibri Light"/>
                <a:ea typeface="Calibri Light"/>
                <a:cs typeface="Calibri Light"/>
              </a:rPr>
              <a:t> </a:t>
            </a:r>
            <a:r>
              <a:rPr lang="es-ES_tradnl" sz="1800" b="0" i="0" u="none" baseline="0" noProof="0" dirty="0">
                <a:solidFill>
                  <a:srgbClr val="636363"/>
                </a:solidFill>
                <a:latin typeface="Calibri Light"/>
                <a:ea typeface="Calibri Light"/>
                <a:cs typeface="Calibri Light"/>
              </a:rPr>
              <a:t>Las partes de Medicare y Medicaid se pagan al mismo tiempo.</a:t>
            </a:r>
          </a:p>
          <a:p>
            <a:pPr rtl="0">
              <a:lnSpc>
                <a:spcPct val="90000"/>
              </a:lnSpc>
              <a:spcBef>
                <a:spcPts val="165"/>
              </a:spcBef>
            </a:pPr>
            <a:endParaRPr lang="es-ES_tradnl" sz="500" noProof="0" dirty="0">
              <a:latin typeface="Calibri Light"/>
              <a:cs typeface="Calibri Light"/>
            </a:endParaRPr>
          </a:p>
        </p:txBody>
      </p:sp>
      <p:sp>
        <p:nvSpPr>
          <p:cNvPr id="2" name="object 2"/>
          <p:cNvSpPr txBox="1">
            <a:spLocks noGrp="1"/>
          </p:cNvSpPr>
          <p:nvPr>
            <p:ph type="title"/>
          </p:nvPr>
        </p:nvSpPr>
        <p:spPr>
          <a:xfrm>
            <a:off x="673100" y="278383"/>
            <a:ext cx="11200890" cy="997709"/>
          </a:xfrm>
          <a:prstGeom prst="rect">
            <a:avLst/>
          </a:prstGeom>
        </p:spPr>
        <p:txBody>
          <a:bodyPr vert="horz" wrap="square" lIns="0" tIns="12700" rIns="0" bIns="0" rtlCol="0">
            <a:spAutoFit/>
          </a:bodyPr>
          <a:lstStyle/>
          <a:p>
            <a:pPr marL="12700" algn="l" rtl="0">
              <a:lnSpc>
                <a:spcPct val="100000"/>
              </a:lnSpc>
              <a:spcBef>
                <a:spcPts val="100"/>
              </a:spcBef>
            </a:pPr>
            <a:r>
              <a:rPr lang="es-ES_tradnl" sz="3200" b="0" i="0" u="none" baseline="0" noProof="0" dirty="0">
                <a:solidFill>
                  <a:srgbClr val="4E8415"/>
                </a:solidFill>
              </a:rPr>
              <a:t>Presentación de reclamaciones de D-SNP según el estado para los servicios de las Partes A/B de MA</a:t>
            </a:r>
            <a:endParaRPr lang="es-ES_tradnl" sz="3200" spc="-10" noProof="0" dirty="0">
              <a:solidFill>
                <a:srgbClr val="4E8415"/>
              </a:solidFill>
            </a:endParaRPr>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5">
            <a:extLst>
              <a:ext uri="{FF2B5EF4-FFF2-40B4-BE49-F238E27FC236}">
                <a16:creationId xmlns:a16="http://schemas.microsoft.com/office/drawing/2014/main" id="{3EA3253F-0480-4E5E-B531-2FBC8D7D52A7}"/>
              </a:ext>
            </a:extLst>
          </p:cNvPr>
          <p:cNvSpPr txBox="1">
            <a:spLocks noGrp="1"/>
          </p:cNvSpPr>
          <p:nvPr>
            <p:ph type="sldNum" sz="quarter" idx="7"/>
          </p:nvPr>
        </p:nvSpPr>
        <p:spPr>
          <a:xfrm>
            <a:off x="11551411" y="6325615"/>
            <a:ext cx="564389" cy="151385"/>
          </a:xfrm>
          <a:prstGeom prst="rect">
            <a:avLst/>
          </a:prstGeom>
        </p:spPr>
        <p:txBody>
          <a:bodyPr vert="horz" wrap="square" lIns="0" tIns="0" rIns="0" bIns="0" rtlCol="0">
            <a:spAutoFit/>
          </a:bodyPr>
          <a:lstStyle/>
          <a:p>
            <a:pPr marL="90170" algn="l" rtl="0">
              <a:lnSpc>
                <a:spcPts val="1240"/>
              </a:lnSpc>
            </a:pPr>
            <a:r>
              <a:rPr lang="es-ES_tradnl" b="0" i="0" u="none" baseline="0" noProof="0" dirty="0"/>
              <a:t>|</a:t>
            </a:r>
            <a:r>
              <a:rPr lang="es-ES_tradnl" b="0" i="0" u="none" spc="5" baseline="0" noProof="0" dirty="0"/>
              <a:t> </a:t>
            </a:r>
            <a:fld id="{81D60167-4931-47E6-BA6A-407CBD079E47}" type="slidenum">
              <a:rPr lang="es-ES_tradnl" spc="-50" noProof="0" smtClean="0">
                <a:solidFill>
                  <a:srgbClr val="52565A"/>
                </a:solidFill>
              </a:rPr>
              <a:t>11</a:t>
            </a:fld>
            <a:endParaRPr lang="es-ES_tradnl" spc="-50" noProof="0" dirty="0">
              <a:solidFill>
                <a:srgbClr val="52565A"/>
              </a:solidFill>
            </a:endParaRPr>
          </a:p>
        </p:txBody>
      </p:sp>
      <p:sp>
        <p:nvSpPr>
          <p:cNvPr id="9" name="object 5">
            <a:extLst>
              <a:ext uri="{FF2B5EF4-FFF2-40B4-BE49-F238E27FC236}">
                <a16:creationId xmlns:a16="http://schemas.microsoft.com/office/drawing/2014/main" id="{8AE718E9-DDF1-45CC-8E54-E7856243BE35}"/>
              </a:ext>
            </a:extLst>
          </p:cNvPr>
          <p:cNvSpPr txBox="1"/>
          <p:nvPr/>
        </p:nvSpPr>
        <p:spPr>
          <a:xfrm>
            <a:off x="1030427" y="6171875"/>
            <a:ext cx="10520983" cy="309957"/>
          </a:xfrm>
          <a:prstGeom prst="rect">
            <a:avLst/>
          </a:prstGeom>
        </p:spPr>
        <p:txBody>
          <a:bodyPr vert="horz" wrap="square" lIns="0" tIns="0" rIns="0" bIns="0" rtlCol="0">
            <a:spAutoFit/>
          </a:bodyPr>
          <a:lstStyle/>
          <a:p>
            <a:pPr marL="12700" rtl="0">
              <a:lnSpc>
                <a:spcPts val="1240"/>
              </a:lnSpc>
            </a:pPr>
            <a:r>
              <a:rPr lang="es-ES_tradnl" sz="1200" b="0" i="0" u="none" spc="-10" baseline="0" noProof="0" dirty="0">
                <a:solidFill>
                  <a:srgbClr val="444444"/>
                </a:solidFill>
                <a:latin typeface="Calibri"/>
                <a:ea typeface="Calibri"/>
                <a:cs typeface="Calibri"/>
              </a:rPr>
              <a:t>* Indica las categorías de protección de costos compartidos para ese estado.</a:t>
            </a:r>
          </a:p>
          <a:p>
            <a:pPr marL="12700" rtl="0">
              <a:lnSpc>
                <a:spcPts val="1240"/>
              </a:lnSpc>
            </a:pPr>
            <a:r>
              <a:rPr lang="es-ES_tradnl" sz="1200" b="0" i="0" u="none" spc="-10" baseline="0" noProof="0" dirty="0">
                <a:solidFill>
                  <a:srgbClr val="FF0000"/>
                </a:solidFill>
                <a:latin typeface="Calibri"/>
                <a:ea typeface="Calibri"/>
                <a:cs typeface="Calibri"/>
              </a:rPr>
              <a:t>La fuente de color rojo indica cambios para 2025.</a:t>
            </a:r>
          </a:p>
        </p:txBody>
      </p:sp>
      <p:graphicFrame>
        <p:nvGraphicFramePr>
          <p:cNvPr id="3" name="Object 2" descr="Requisitos de elegibilidad para Puerto Rico, incluyendo tipo de plan y contrato-PBP, entidad legal, subtipo y categorías de elegibilidad cubiertas.">
            <a:extLst>
              <a:ext uri="{FF2B5EF4-FFF2-40B4-BE49-F238E27FC236}">
                <a16:creationId xmlns:a16="http://schemas.microsoft.com/office/drawing/2014/main" id="{B2D90088-8E31-4490-A02A-9CCC0F3EB0A3}"/>
              </a:ext>
            </a:extLst>
          </p:cNvPr>
          <p:cNvGraphicFramePr>
            <a:graphicFrameLocks/>
          </p:cNvGraphicFramePr>
          <p:nvPr>
            <p:extLst>
              <p:ext uri="{D42A27DB-BD31-4B8C-83A1-F6EECF244321}">
                <p14:modId xmlns:p14="http://schemas.microsoft.com/office/powerpoint/2010/main" val="3193905064"/>
              </p:ext>
            </p:extLst>
          </p:nvPr>
        </p:nvGraphicFramePr>
        <p:xfrm>
          <a:off x="868363" y="841375"/>
          <a:ext cx="10352087" cy="5194300"/>
        </p:xfrm>
        <a:graphic>
          <a:graphicData uri="http://schemas.openxmlformats.org/presentationml/2006/ole">
            <mc:AlternateContent xmlns:mc="http://schemas.openxmlformats.org/markup-compatibility/2006">
              <mc:Choice xmlns:v="urn:schemas-microsoft-com:vml" Requires="v">
                <p:oleObj name="Document" r:id="rId4" imgW="9542332" imgH="4798023" progId="Word.Document.12">
                  <p:embed/>
                </p:oleObj>
              </mc:Choice>
              <mc:Fallback>
                <p:oleObj name="Document" r:id="rId4" imgW="9542332" imgH="4798023" progId="Word.Document.12">
                  <p:embed/>
                  <p:pic>
                    <p:nvPicPr>
                      <p:cNvPr id="0" name=""/>
                      <p:cNvPicPr/>
                      <p:nvPr/>
                    </p:nvPicPr>
                    <p:blipFill>
                      <a:blip r:embed="rId5"/>
                      <a:stretch>
                        <a:fillRect/>
                      </a:stretch>
                    </p:blipFill>
                    <p:spPr>
                      <a:xfrm>
                        <a:off x="868363" y="841375"/>
                        <a:ext cx="10352087" cy="5194300"/>
                      </a:xfrm>
                      <a:prstGeom prst="rect">
                        <a:avLst/>
                      </a:prstGeom>
                    </p:spPr>
                  </p:pic>
                </p:oleObj>
              </mc:Fallback>
            </mc:AlternateContent>
          </a:graphicData>
        </a:graphic>
      </p:graphicFrame>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gn="l" rtl="0">
              <a:lnSpc>
                <a:spcPct val="100000"/>
              </a:lnSpc>
              <a:spcBef>
                <a:spcPts val="100"/>
              </a:spcBef>
            </a:pPr>
            <a:r>
              <a:rPr lang="es-ES_tradnl" sz="3200" b="0" i="0" u="none" baseline="0" noProof="0" dirty="0">
                <a:solidFill>
                  <a:srgbClr val="4E8415"/>
                </a:solidFill>
              </a:rPr>
              <a:t>Requisitos de elegibilidad</a:t>
            </a:r>
            <a:endParaRPr lang="es-ES_tradnl" sz="3200" noProof="0" dirty="0"/>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5">
            <a:extLst>
              <a:ext uri="{FF2B5EF4-FFF2-40B4-BE49-F238E27FC236}">
                <a16:creationId xmlns:a16="http://schemas.microsoft.com/office/drawing/2014/main" id="{BCA65784-0169-46BB-B76E-463775BF9A17}"/>
              </a:ext>
            </a:extLst>
          </p:cNvPr>
          <p:cNvSpPr txBox="1">
            <a:spLocks noGrp="1"/>
          </p:cNvSpPr>
          <p:nvPr>
            <p:ph type="sldNum" sz="quarter" idx="7"/>
          </p:nvPr>
        </p:nvSpPr>
        <p:spPr>
          <a:xfrm>
            <a:off x="11551411" y="6325615"/>
            <a:ext cx="564389" cy="151385"/>
          </a:xfrm>
          <a:prstGeom prst="rect">
            <a:avLst/>
          </a:prstGeom>
        </p:spPr>
        <p:txBody>
          <a:bodyPr vert="horz" wrap="square" lIns="0" tIns="0" rIns="0" bIns="0" rtlCol="0">
            <a:spAutoFit/>
          </a:bodyPr>
          <a:lstStyle/>
          <a:p>
            <a:pPr marL="90170" algn="l" rtl="0">
              <a:lnSpc>
                <a:spcPts val="1240"/>
              </a:lnSpc>
            </a:pPr>
            <a:r>
              <a:rPr lang="es-ES_tradnl" b="0" i="0" u="none" baseline="0" noProof="0" dirty="0"/>
              <a:t>|</a:t>
            </a:r>
            <a:r>
              <a:rPr lang="es-ES_tradnl" b="0" i="0" u="none" spc="5" baseline="0" noProof="0" dirty="0"/>
              <a:t> </a:t>
            </a:r>
            <a:fld id="{81D60167-4931-47E6-BA6A-407CBD079E47}" type="slidenum">
              <a:rPr lang="es-ES_tradnl" spc="-50" noProof="0" smtClean="0">
                <a:solidFill>
                  <a:srgbClr val="52565A"/>
                </a:solidFill>
              </a:rPr>
              <a:t>12</a:t>
            </a:fld>
            <a:endParaRPr lang="es-ES_tradnl" spc="-50" noProof="0" dirty="0">
              <a:solidFill>
                <a:srgbClr val="52565A"/>
              </a:solidFill>
            </a:endParaRPr>
          </a:p>
        </p:txBody>
      </p:sp>
      <p:sp>
        <p:nvSpPr>
          <p:cNvPr id="3" name="object 3"/>
          <p:cNvSpPr txBox="1"/>
          <p:nvPr/>
        </p:nvSpPr>
        <p:spPr>
          <a:xfrm>
            <a:off x="673100" y="1061720"/>
            <a:ext cx="11139805" cy="4925066"/>
          </a:xfrm>
          <a:prstGeom prst="rect">
            <a:avLst/>
          </a:prstGeom>
        </p:spPr>
        <p:txBody>
          <a:bodyPr vert="horz" wrap="square" lIns="0" tIns="13335" rIns="0" bIns="0" rtlCol="0">
            <a:spAutoFit/>
          </a:bodyPr>
          <a:lstStyle/>
          <a:p>
            <a:pPr marL="299085" indent="-286385" rtl="0">
              <a:lnSpc>
                <a:spcPct val="100000"/>
              </a:lnSpc>
              <a:spcBef>
                <a:spcPts val="105"/>
              </a:spcBef>
              <a:buClr>
                <a:srgbClr val="487728"/>
              </a:buClr>
              <a:buFont typeface="Arial"/>
              <a:buChar char="•"/>
              <a:tabLst>
                <a:tab pos="299085" algn="l"/>
              </a:tabLst>
            </a:pPr>
            <a:r>
              <a:rPr lang="es-ES_tradnl" sz="2000" b="0" i="0" u="none" baseline="0" noProof="0" dirty="0">
                <a:solidFill>
                  <a:srgbClr val="3D4143"/>
                </a:solidFill>
                <a:latin typeface="Calibri Light"/>
                <a:ea typeface="Calibri Light"/>
                <a:cs typeface="Calibri Light"/>
              </a:rPr>
              <a:t>Los proveedores de cuidado de la salud pueden ayudar a los afiliados a comprender sus beneficios accediendo a su resumen de beneficios.</a:t>
            </a:r>
            <a:endParaRPr lang="es-ES_tradnl" sz="2000" noProof="0" dirty="0">
              <a:latin typeface="Calibri Light"/>
              <a:cs typeface="Calibri Light"/>
            </a:endParaRPr>
          </a:p>
          <a:p>
            <a:pPr marL="299085" marR="414020" indent="-287020" rtl="0">
              <a:lnSpc>
                <a:spcPts val="2160"/>
              </a:lnSpc>
              <a:spcBef>
                <a:spcPts val="1830"/>
              </a:spcBef>
              <a:buClr>
                <a:srgbClr val="487728"/>
              </a:buClr>
              <a:buFont typeface="Arial"/>
              <a:buChar char="•"/>
              <a:tabLst>
                <a:tab pos="299085" algn="l"/>
              </a:tabLst>
            </a:pPr>
            <a:r>
              <a:rPr lang="es-ES_tradnl" sz="2000" b="0" i="0" u="none" baseline="0" noProof="0" dirty="0">
                <a:solidFill>
                  <a:srgbClr val="52565A"/>
                </a:solidFill>
                <a:latin typeface="Calibri Light"/>
                <a:ea typeface="Calibri Light"/>
                <a:cs typeface="Calibri Light"/>
              </a:rPr>
              <a:t>El resumen contiene una comparación de los beneficios disponibles para el afiliado a través de Medicaid o Humana. Ofrece información de contacto estatal de Medicaid si se indica un referido o la coordinación de beneficios.</a:t>
            </a:r>
          </a:p>
          <a:p>
            <a:pPr marL="299085" indent="-286385" rtl="0">
              <a:lnSpc>
                <a:spcPct val="100000"/>
              </a:lnSpc>
              <a:spcBef>
                <a:spcPts val="1525"/>
              </a:spcBef>
              <a:buClr>
                <a:srgbClr val="487728"/>
              </a:buClr>
              <a:buFont typeface="Arial"/>
              <a:buChar char="•"/>
              <a:tabLst>
                <a:tab pos="299085" algn="l"/>
              </a:tabLst>
            </a:pPr>
            <a:r>
              <a:rPr lang="es-ES_tradnl" sz="2000" b="0" i="0" u="none" spc="-95" baseline="0" noProof="0" dirty="0">
                <a:solidFill>
                  <a:srgbClr val="52565A"/>
                </a:solidFill>
                <a:latin typeface="Calibri Light"/>
                <a:ea typeface="Calibri Light"/>
                <a:cs typeface="Calibri Light"/>
              </a:rPr>
              <a:t>Para acceder al resumen del plan del afiliado, se debe hacer lo siguiente:</a:t>
            </a:r>
          </a:p>
          <a:p>
            <a:pPr marL="273050" indent="-177800" rtl="0">
              <a:lnSpc>
                <a:spcPct val="100000"/>
              </a:lnSpc>
              <a:spcBef>
                <a:spcPts val="235"/>
              </a:spcBef>
            </a:pPr>
            <a:r>
              <a:rPr lang="es-ES_tradnl" sz="1350" b="0" i="0" u="none" baseline="0" noProof="0" dirty="0">
                <a:solidFill>
                  <a:srgbClr val="487728"/>
                </a:solidFill>
                <a:latin typeface="Calibri"/>
                <a:ea typeface="Calibri"/>
                <a:cs typeface="Calibri"/>
              </a:rPr>
              <a:t>−</a:t>
            </a:r>
            <a:r>
              <a:rPr lang="es-ES_tradnl" sz="1350" b="0" i="0" u="none" spc="165" baseline="0" noProof="0" dirty="0">
                <a:solidFill>
                  <a:srgbClr val="487728"/>
                </a:solidFill>
                <a:latin typeface="Calibri"/>
                <a:ea typeface="Calibri"/>
                <a:cs typeface="Calibri"/>
              </a:rPr>
              <a:t>	</a:t>
            </a:r>
            <a:r>
              <a:rPr lang="es-ES_tradnl" sz="1600" b="0" i="0" u="none" spc="-10" baseline="0" noProof="0" dirty="0">
                <a:solidFill>
                  <a:srgbClr val="52565A"/>
                </a:solidFill>
                <a:latin typeface="Calibri Light"/>
                <a:ea typeface="Calibri Light"/>
                <a:cs typeface="Calibri Light"/>
              </a:rPr>
              <a:t>Inicie sesión en www.availity.com.</a:t>
            </a:r>
          </a:p>
          <a:p>
            <a:pPr marL="273050" indent="-177800" rtl="0">
              <a:lnSpc>
                <a:spcPct val="100000"/>
              </a:lnSpc>
              <a:spcBef>
                <a:spcPts val="235"/>
              </a:spcBef>
            </a:pPr>
            <a:r>
              <a:rPr lang="es-ES_tradnl" sz="1600" b="0" i="0" u="none" spc="-10" baseline="0" noProof="0" dirty="0">
                <a:solidFill>
                  <a:srgbClr val="52565A"/>
                </a:solidFill>
                <a:latin typeface="Calibri Light"/>
                <a:ea typeface="Calibri Light"/>
                <a:cs typeface="Calibri Light"/>
              </a:rPr>
              <a:t>−	Seleccione “</a:t>
            </a:r>
            <a:r>
              <a:rPr lang="en-US" sz="1600" b="0" i="0" u="none" spc="-10" baseline="0" noProof="0" dirty="0">
                <a:solidFill>
                  <a:srgbClr val="52565A"/>
                </a:solidFill>
                <a:latin typeface="Calibri Light"/>
                <a:ea typeface="Calibri Light"/>
                <a:cs typeface="Calibri Light"/>
              </a:rPr>
              <a:t>Patient Registration</a:t>
            </a:r>
            <a:r>
              <a:rPr lang="es-ES_tradnl" sz="1600" b="0" i="0" u="none" spc="-10" baseline="0" noProof="0" dirty="0">
                <a:solidFill>
                  <a:srgbClr val="52565A"/>
                </a:solidFill>
                <a:latin typeface="Calibri Light"/>
                <a:ea typeface="Calibri Light"/>
                <a:cs typeface="Calibri Light"/>
              </a:rPr>
              <a:t>” (Afiliación del paciente) en la parte superior izquierda de la página.</a:t>
            </a:r>
          </a:p>
          <a:p>
            <a:pPr marL="273050" indent="-177800" rtl="0">
              <a:lnSpc>
                <a:spcPct val="100000"/>
              </a:lnSpc>
              <a:spcBef>
                <a:spcPts val="235"/>
              </a:spcBef>
            </a:pPr>
            <a:r>
              <a:rPr lang="es-ES_tradnl" sz="1600" b="0" i="0" u="none" spc="-10" baseline="0" noProof="0" dirty="0">
                <a:solidFill>
                  <a:srgbClr val="52565A"/>
                </a:solidFill>
                <a:latin typeface="Calibri Light"/>
                <a:ea typeface="Calibri Light"/>
                <a:cs typeface="Calibri Light"/>
              </a:rPr>
              <a:t>−	Elija “</a:t>
            </a:r>
            <a:r>
              <a:rPr lang="en-US" sz="1600" b="0" i="0" u="none" spc="-10" baseline="0" noProof="0" dirty="0">
                <a:solidFill>
                  <a:srgbClr val="52565A"/>
                </a:solidFill>
                <a:latin typeface="Calibri Light"/>
                <a:ea typeface="Calibri Light"/>
                <a:cs typeface="Calibri Light"/>
              </a:rPr>
              <a:t>Eligibility and Benefits Inquiry</a:t>
            </a:r>
            <a:r>
              <a:rPr lang="es-ES_tradnl" sz="1600" b="0" i="0" u="none" spc="-10" baseline="0" noProof="0" dirty="0">
                <a:solidFill>
                  <a:srgbClr val="52565A"/>
                </a:solidFill>
                <a:latin typeface="Calibri Light"/>
                <a:ea typeface="Calibri Light"/>
                <a:cs typeface="Calibri Light"/>
              </a:rPr>
              <a:t>” (Consulta de elegibilidad y beneficios).</a:t>
            </a:r>
          </a:p>
          <a:p>
            <a:pPr marL="273050" indent="-177800" rtl="0">
              <a:lnSpc>
                <a:spcPct val="100000"/>
              </a:lnSpc>
              <a:spcBef>
                <a:spcPts val="235"/>
              </a:spcBef>
            </a:pPr>
            <a:r>
              <a:rPr lang="es-ES_tradnl" sz="1600" b="0" i="0" u="none" spc="-10" baseline="0" noProof="0" dirty="0">
                <a:solidFill>
                  <a:srgbClr val="52565A"/>
                </a:solidFill>
                <a:latin typeface="Calibri Light"/>
                <a:ea typeface="Calibri Light"/>
                <a:cs typeface="Calibri Light"/>
              </a:rPr>
              <a:t>−	Complete el formulario “</a:t>
            </a:r>
            <a:r>
              <a:rPr lang="en-US" sz="1600" b="0" i="0" u="none" spc="-10" baseline="0" noProof="0" dirty="0">
                <a:solidFill>
                  <a:srgbClr val="52565A"/>
                </a:solidFill>
                <a:latin typeface="Calibri Light"/>
                <a:ea typeface="Calibri Light"/>
                <a:cs typeface="Calibri Light"/>
              </a:rPr>
              <a:t>New Request</a:t>
            </a:r>
            <a:r>
              <a:rPr lang="es-ES_tradnl" sz="1600" b="0" i="0" u="none" spc="-10" baseline="0" noProof="0" dirty="0">
                <a:solidFill>
                  <a:srgbClr val="52565A"/>
                </a:solidFill>
                <a:latin typeface="Calibri Light"/>
                <a:ea typeface="Calibri Light"/>
                <a:cs typeface="Calibri Light"/>
              </a:rPr>
              <a:t>” (Nueva solicitud) para buscar los beneficios del afiliado.</a:t>
            </a:r>
          </a:p>
          <a:p>
            <a:pPr marL="273050" indent="-177800" rtl="0">
              <a:lnSpc>
                <a:spcPct val="100000"/>
              </a:lnSpc>
              <a:spcBef>
                <a:spcPts val="235"/>
              </a:spcBef>
            </a:pPr>
            <a:r>
              <a:rPr lang="es-ES_tradnl" sz="1600" b="0" i="0" u="none" spc="-10" baseline="0" noProof="0" dirty="0">
                <a:solidFill>
                  <a:srgbClr val="52565A"/>
                </a:solidFill>
                <a:latin typeface="Calibri Light"/>
                <a:ea typeface="Calibri Light"/>
                <a:cs typeface="Calibri Light"/>
              </a:rPr>
              <a:t>−	Seleccione el enlace “</a:t>
            </a:r>
            <a:r>
              <a:rPr lang="en-US" sz="1600" b="0" i="0" u="none" spc="-10" baseline="0" noProof="0" dirty="0">
                <a:solidFill>
                  <a:srgbClr val="52565A"/>
                </a:solidFill>
                <a:latin typeface="Calibri Light"/>
                <a:ea typeface="Calibri Light"/>
                <a:cs typeface="Calibri Light"/>
              </a:rPr>
              <a:t>Medicare Certificate of Coverage</a:t>
            </a:r>
            <a:r>
              <a:rPr lang="es-ES_tradnl" sz="1600" b="0" i="0" u="none" spc="-10" baseline="0" noProof="0" dirty="0">
                <a:solidFill>
                  <a:srgbClr val="52565A"/>
                </a:solidFill>
                <a:latin typeface="Calibri Light"/>
                <a:ea typeface="Calibri Light"/>
                <a:cs typeface="Calibri Light"/>
              </a:rPr>
              <a:t>” (Certificado de cubierta de Medicare).</a:t>
            </a:r>
          </a:p>
          <a:p>
            <a:pPr marL="273050" indent="-177800" rtl="0">
              <a:lnSpc>
                <a:spcPct val="100000"/>
              </a:lnSpc>
              <a:spcBef>
                <a:spcPts val="235"/>
              </a:spcBef>
            </a:pPr>
            <a:r>
              <a:rPr lang="es-ES_tradnl" sz="1600" b="0" i="0" u="none" spc="-10" baseline="0" noProof="0" dirty="0">
                <a:solidFill>
                  <a:srgbClr val="52565A"/>
                </a:solidFill>
                <a:latin typeface="Calibri Light"/>
                <a:ea typeface="Calibri Light"/>
                <a:cs typeface="Calibri Light"/>
              </a:rPr>
              <a:t>−	Acepte el descargo de responsabilidad que indica que está saliendo del sitio de Availity. Se abrirá la página de Internet de Humana donde puede buscar el plan del afiliado mediante el código postal.</a:t>
            </a:r>
          </a:p>
          <a:p>
            <a:pPr marL="273050" indent="-177800" rtl="0">
              <a:lnSpc>
                <a:spcPct val="100000"/>
              </a:lnSpc>
              <a:spcBef>
                <a:spcPts val="235"/>
              </a:spcBef>
            </a:pPr>
            <a:r>
              <a:rPr lang="es-ES_tradnl" sz="1600" b="0" i="0" u="none" spc="-10" baseline="0" noProof="0" dirty="0">
                <a:solidFill>
                  <a:srgbClr val="52565A"/>
                </a:solidFill>
                <a:latin typeface="Calibri Light"/>
                <a:ea typeface="Calibri Light"/>
                <a:cs typeface="Calibri Light"/>
              </a:rPr>
              <a:t>−	Asegúrese de revisar la sección “</a:t>
            </a:r>
            <a:r>
              <a:rPr lang="en-US" sz="1600" b="0" i="0" u="none" spc="-10" baseline="0" noProof="0" dirty="0">
                <a:solidFill>
                  <a:srgbClr val="52565A"/>
                </a:solidFill>
                <a:latin typeface="Calibri Light"/>
                <a:ea typeface="Calibri Light"/>
                <a:cs typeface="Calibri Light"/>
              </a:rPr>
              <a:t>Plan Maximums and Deductibles</a:t>
            </a:r>
            <a:r>
              <a:rPr lang="es-ES_tradnl" sz="1600" b="0" i="0" u="none" spc="-10" baseline="0" noProof="0" dirty="0">
                <a:solidFill>
                  <a:srgbClr val="52565A"/>
                </a:solidFill>
                <a:latin typeface="Calibri Light"/>
                <a:ea typeface="Calibri Light"/>
                <a:cs typeface="Calibri Light"/>
              </a:rPr>
              <a:t>” (Máximas y deducibles del plan) para determinar si un afiliado cuenta con CSP.</a:t>
            </a:r>
          </a:p>
          <a:p>
            <a:pPr marL="596265" rtl="0">
              <a:lnSpc>
                <a:spcPct val="100000"/>
              </a:lnSpc>
              <a:spcBef>
                <a:spcPts val="610"/>
              </a:spcBef>
            </a:pPr>
            <a:r>
              <a:rPr lang="es-ES_tradnl" sz="1600" b="0" i="0" u="none" baseline="0" noProof="0" dirty="0">
                <a:solidFill>
                  <a:srgbClr val="52565A"/>
                </a:solidFill>
                <a:latin typeface="Calibri Light"/>
                <a:ea typeface="Calibri Light"/>
                <a:cs typeface="Calibri Light"/>
              </a:rPr>
              <a:t>* CSP significa que no se le puede facturar el saldo al paciente.</a:t>
            </a:r>
          </a:p>
        </p:txBody>
      </p:sp>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gn="l" rtl="0">
              <a:lnSpc>
                <a:spcPct val="100000"/>
              </a:lnSpc>
              <a:spcBef>
                <a:spcPts val="100"/>
              </a:spcBef>
            </a:pPr>
            <a:r>
              <a:rPr lang="es-ES_tradnl" sz="3200" b="0" i="0" u="none" baseline="0" noProof="0" dirty="0">
                <a:solidFill>
                  <a:srgbClr val="4E8415"/>
                </a:solidFill>
              </a:rPr>
              <a:t>Resumen de beneficios</a:t>
            </a:r>
            <a:endParaRPr lang="es-ES_tradnl" sz="3200" noProof="0" dirty="0"/>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5">
            <a:extLst>
              <a:ext uri="{FF2B5EF4-FFF2-40B4-BE49-F238E27FC236}">
                <a16:creationId xmlns:a16="http://schemas.microsoft.com/office/drawing/2014/main" id="{B9AE1FB6-5433-4B4C-87E6-D392F401D410}"/>
              </a:ext>
            </a:extLst>
          </p:cNvPr>
          <p:cNvSpPr txBox="1">
            <a:spLocks noGrp="1"/>
          </p:cNvSpPr>
          <p:nvPr>
            <p:ph type="sldNum" sz="quarter" idx="7"/>
          </p:nvPr>
        </p:nvSpPr>
        <p:spPr>
          <a:xfrm>
            <a:off x="11551411" y="6325615"/>
            <a:ext cx="564389" cy="151385"/>
          </a:xfrm>
          <a:prstGeom prst="rect">
            <a:avLst/>
          </a:prstGeom>
        </p:spPr>
        <p:txBody>
          <a:bodyPr vert="horz" wrap="square" lIns="0" tIns="0" rIns="0" bIns="0" rtlCol="0">
            <a:spAutoFit/>
          </a:bodyPr>
          <a:lstStyle/>
          <a:p>
            <a:pPr marL="90170" algn="l" rtl="0">
              <a:lnSpc>
                <a:spcPts val="1240"/>
              </a:lnSpc>
            </a:pPr>
            <a:r>
              <a:rPr lang="es-ES_tradnl" b="0" i="0" u="none" baseline="0" noProof="0" dirty="0"/>
              <a:t>|</a:t>
            </a:r>
            <a:r>
              <a:rPr lang="es-ES_tradnl" b="0" i="0" u="none" spc="5" baseline="0" noProof="0" dirty="0"/>
              <a:t> </a:t>
            </a:r>
            <a:fld id="{81D60167-4931-47E6-BA6A-407CBD079E47}" type="slidenum">
              <a:rPr lang="es-ES_tradnl" spc="-50" noProof="0" smtClean="0">
                <a:solidFill>
                  <a:srgbClr val="52565A"/>
                </a:solidFill>
              </a:rPr>
              <a:t>13</a:t>
            </a:fld>
            <a:endParaRPr lang="es-ES_tradnl" spc="-50" noProof="0" dirty="0">
              <a:solidFill>
                <a:srgbClr val="52565A"/>
              </a:solidFill>
            </a:endParaRPr>
          </a:p>
        </p:txBody>
      </p:sp>
      <p:sp>
        <p:nvSpPr>
          <p:cNvPr id="3" name="object 3"/>
          <p:cNvSpPr txBox="1"/>
          <p:nvPr/>
        </p:nvSpPr>
        <p:spPr>
          <a:xfrm>
            <a:off x="673100" y="1189736"/>
            <a:ext cx="10979150" cy="5137945"/>
          </a:xfrm>
          <a:prstGeom prst="rect">
            <a:avLst/>
          </a:prstGeom>
        </p:spPr>
        <p:txBody>
          <a:bodyPr vert="horz" wrap="square" lIns="0" tIns="13335" rIns="0" bIns="0" rtlCol="0">
            <a:spAutoFit/>
          </a:bodyPr>
          <a:lstStyle/>
          <a:p>
            <a:pPr marL="12700" marR="5080" rtl="0">
              <a:lnSpc>
                <a:spcPct val="100000"/>
              </a:lnSpc>
              <a:spcBef>
                <a:spcPts val="105"/>
              </a:spcBef>
            </a:pPr>
            <a:r>
              <a:rPr lang="es-ES_tradnl" sz="2000" b="0" i="0" u="none" baseline="0" noProof="0" dirty="0">
                <a:solidFill>
                  <a:srgbClr val="AD0060"/>
                </a:solidFill>
                <a:latin typeface="Calibri Light"/>
                <a:ea typeface="Calibri Light"/>
                <a:cs typeface="Calibri Light"/>
              </a:rPr>
              <a:t>Según lo dispuesto en la sección 1859(f)(7) de la Ley de Seguro Social, cada SNP debe tener un modelo de cuidado (MOC, por sus siglas en inglés) aprobado por el Comité Nacional de Garantía de Calidad (NCQA, por sus siglas en inglés). El MOC brinda el marco básico mediante el cual cada SNP cubrirá las necesidades de los pacientes. Sirve como base para promover procesos de calidad, de gestión del cuidado y de coordinación del cuidado de los SNP.</a:t>
            </a:r>
          </a:p>
          <a:p>
            <a:pPr marL="12700" rtl="0">
              <a:lnSpc>
                <a:spcPct val="100000"/>
              </a:lnSpc>
              <a:spcBef>
                <a:spcPts val="1800"/>
              </a:spcBef>
            </a:pPr>
            <a:r>
              <a:rPr lang="es-ES_tradnl" sz="2000" b="0" i="0" u="none" spc="-20" baseline="0" noProof="0" dirty="0">
                <a:solidFill>
                  <a:srgbClr val="52565A"/>
                </a:solidFill>
                <a:latin typeface="Calibri Light"/>
                <a:ea typeface="Calibri Light"/>
                <a:cs typeface="Calibri Light"/>
              </a:rPr>
              <a:t>El MOC de Humana tiene 4 metas:</a:t>
            </a:r>
          </a:p>
          <a:p>
            <a:pPr marL="354965" indent="-342265" rtl="0">
              <a:lnSpc>
                <a:spcPct val="100000"/>
              </a:lnSpc>
              <a:spcBef>
                <a:spcPts val="625"/>
              </a:spcBef>
              <a:buFont typeface="Arial"/>
              <a:buChar char="•"/>
              <a:tabLst>
                <a:tab pos="354965" algn="l"/>
              </a:tabLst>
            </a:pPr>
            <a:r>
              <a:rPr lang="es-ES_tradnl" sz="1600" b="0" i="0" u="none" spc="-65" baseline="0" noProof="0" dirty="0">
                <a:solidFill>
                  <a:srgbClr val="52565A"/>
                </a:solidFill>
                <a:latin typeface="Calibri Light"/>
                <a:ea typeface="Calibri Light"/>
                <a:cs typeface="Calibri Light"/>
              </a:rPr>
              <a:t>Mejorar los resultados de los afiliados coordinando el cuidado y garantizando las transiciones en el cuidado.</a:t>
            </a:r>
          </a:p>
          <a:p>
            <a:pPr marL="354965" indent="-342265" rtl="0">
              <a:lnSpc>
                <a:spcPct val="100000"/>
              </a:lnSpc>
              <a:spcBef>
                <a:spcPts val="625"/>
              </a:spcBef>
              <a:buFont typeface="Arial"/>
              <a:buChar char="•"/>
              <a:tabLst>
                <a:tab pos="354965" algn="l"/>
              </a:tabLst>
            </a:pPr>
            <a:r>
              <a:rPr lang="es-ES_tradnl" sz="1600" b="0" i="0" u="none" spc="-65" baseline="0" noProof="0" dirty="0">
                <a:solidFill>
                  <a:srgbClr val="52565A"/>
                </a:solidFill>
                <a:latin typeface="Calibri Light"/>
                <a:ea typeface="Calibri Light"/>
                <a:cs typeface="Calibri Light"/>
              </a:rPr>
              <a:t>Mejorar el acceso de los afiliados a los servicios y beneficios, y la utilización de estos.</a:t>
            </a:r>
          </a:p>
          <a:p>
            <a:pPr marL="354965" indent="-342265" rtl="0">
              <a:lnSpc>
                <a:spcPct val="100000"/>
              </a:lnSpc>
              <a:spcBef>
                <a:spcPts val="625"/>
              </a:spcBef>
              <a:buFont typeface="Arial"/>
              <a:buChar char="•"/>
              <a:tabLst>
                <a:tab pos="354965" algn="l"/>
              </a:tabLst>
            </a:pPr>
            <a:r>
              <a:rPr lang="es-ES_tradnl" sz="1600" b="0" i="0" u="none" spc="-65" baseline="0" noProof="0" dirty="0">
                <a:solidFill>
                  <a:srgbClr val="52565A"/>
                </a:solidFill>
                <a:latin typeface="Calibri Light"/>
                <a:ea typeface="Calibri Light"/>
                <a:cs typeface="Calibri Light"/>
              </a:rPr>
              <a:t>Aumentar la satisfacción de los afiliados con su experiencia en el cuidado de la salud y su estado de salud.</a:t>
            </a:r>
          </a:p>
          <a:p>
            <a:pPr marL="354965" indent="-342265" rtl="0">
              <a:lnSpc>
                <a:spcPct val="100000"/>
              </a:lnSpc>
              <a:spcBef>
                <a:spcPts val="625"/>
              </a:spcBef>
              <a:buFont typeface="Arial"/>
              <a:buChar char="•"/>
              <a:tabLst>
                <a:tab pos="354965" algn="l"/>
              </a:tabLst>
            </a:pPr>
            <a:r>
              <a:rPr lang="es-ES_tradnl" sz="1600" b="0" i="0" u="none" spc="-65" baseline="0" noProof="0" dirty="0">
                <a:solidFill>
                  <a:srgbClr val="52565A"/>
                </a:solidFill>
                <a:latin typeface="Calibri Light"/>
                <a:ea typeface="Calibri Light"/>
                <a:cs typeface="Calibri Light"/>
              </a:rPr>
              <a:t>Garantizar la prestación de servicios eficiente desde el punto de vista económico.</a:t>
            </a:r>
          </a:p>
          <a:p>
            <a:pPr marL="12700" rtl="0">
              <a:lnSpc>
                <a:spcPct val="100000"/>
              </a:lnSpc>
              <a:spcBef>
                <a:spcPts val="1800"/>
              </a:spcBef>
            </a:pPr>
            <a:r>
              <a:rPr lang="es-ES_tradnl" sz="2000" b="0" i="0" u="none" baseline="0" noProof="0" dirty="0">
                <a:solidFill>
                  <a:srgbClr val="52565A"/>
                </a:solidFill>
                <a:latin typeface="Calibri Light"/>
                <a:ea typeface="Calibri Light"/>
                <a:cs typeface="Calibri Light"/>
              </a:rPr>
              <a:t>Humana alcanza estas metas mediante lo siguiente:</a:t>
            </a:r>
          </a:p>
          <a:p>
            <a:pPr marL="354965" indent="-342265" rtl="0">
              <a:lnSpc>
                <a:spcPct val="100000"/>
              </a:lnSpc>
              <a:spcBef>
                <a:spcPts val="625"/>
              </a:spcBef>
              <a:buFont typeface="Arial"/>
              <a:buChar char="•"/>
              <a:tabLst>
                <a:tab pos="354965" algn="l"/>
              </a:tabLst>
            </a:pPr>
            <a:r>
              <a:rPr lang="es-ES_tradnl" sz="1600" b="0" i="0" u="none" baseline="0" noProof="0" dirty="0">
                <a:solidFill>
                  <a:srgbClr val="52565A"/>
                </a:solidFill>
                <a:latin typeface="Calibri Light"/>
                <a:ea typeface="Calibri Light"/>
                <a:cs typeface="Calibri Light"/>
              </a:rPr>
              <a:t>La realización de evaluaciones de riesgos para la salud (HRA, por sus siglas en inglés) para identificar las necesidades que representan un riesgo.</a:t>
            </a:r>
          </a:p>
          <a:p>
            <a:pPr marL="354965" indent="-342265" rtl="0">
              <a:lnSpc>
                <a:spcPct val="100000"/>
              </a:lnSpc>
              <a:spcBef>
                <a:spcPts val="625"/>
              </a:spcBef>
              <a:buFont typeface="Arial"/>
              <a:buChar char="•"/>
              <a:tabLst>
                <a:tab pos="354965" algn="l"/>
              </a:tabLst>
            </a:pPr>
            <a:r>
              <a:rPr lang="es-ES_tradnl" sz="1600" b="0" i="0" u="none" baseline="0" noProof="0" dirty="0">
                <a:solidFill>
                  <a:srgbClr val="52565A"/>
                </a:solidFill>
                <a:latin typeface="Calibri Light"/>
                <a:ea typeface="Calibri Light"/>
                <a:cs typeface="Calibri Light"/>
              </a:rPr>
              <a:t>El desarrollo de un plan de cuidado para abordar las necesidades identificadas.</a:t>
            </a:r>
          </a:p>
          <a:p>
            <a:pPr marL="354965" indent="-342265" rtl="0">
              <a:lnSpc>
                <a:spcPct val="100000"/>
              </a:lnSpc>
              <a:spcBef>
                <a:spcPts val="625"/>
              </a:spcBef>
              <a:buFont typeface="Arial"/>
              <a:buChar char="•"/>
              <a:tabLst>
                <a:tab pos="354965" algn="l"/>
              </a:tabLst>
            </a:pPr>
            <a:r>
              <a:rPr lang="es-ES_tradnl" sz="1600" b="0" i="0" u="none" baseline="0" noProof="0" dirty="0">
                <a:solidFill>
                  <a:srgbClr val="52565A"/>
                </a:solidFill>
                <a:latin typeface="Calibri Light"/>
                <a:ea typeface="Calibri Light"/>
                <a:cs typeface="Calibri Light"/>
              </a:rPr>
              <a:t>El acceso a un equipo interdisciplinario de cuidado.</a:t>
            </a:r>
          </a:p>
        </p:txBody>
      </p:sp>
      <p:sp>
        <p:nvSpPr>
          <p:cNvPr id="2" name="object 2"/>
          <p:cNvSpPr txBox="1">
            <a:spLocks noGrp="1"/>
          </p:cNvSpPr>
          <p:nvPr>
            <p:ph type="title"/>
          </p:nvPr>
        </p:nvSpPr>
        <p:spPr>
          <a:xfrm>
            <a:off x="673100" y="278383"/>
            <a:ext cx="8782050" cy="474489"/>
          </a:xfrm>
          <a:prstGeom prst="rect">
            <a:avLst/>
          </a:prstGeom>
        </p:spPr>
        <p:txBody>
          <a:bodyPr vert="horz" wrap="square" lIns="0" tIns="12700" rIns="0" bIns="0" rtlCol="0">
            <a:spAutoFit/>
          </a:bodyPr>
          <a:lstStyle/>
          <a:p>
            <a:pPr marL="12700" algn="l" rtl="0">
              <a:lnSpc>
                <a:spcPct val="100000"/>
              </a:lnSpc>
              <a:spcBef>
                <a:spcPts val="100"/>
              </a:spcBef>
            </a:pPr>
            <a:r>
              <a:rPr lang="es-ES_tradnl" b="0" i="0" u="none" spc="-25" baseline="0" noProof="0" dirty="0">
                <a:solidFill>
                  <a:srgbClr val="4E8415"/>
                </a:solidFill>
              </a:rPr>
              <a:t>Modelo de cuidado de los SNP de Humana</a:t>
            </a:r>
            <a:endParaRPr lang="es-ES_tradnl" spc="-20" noProof="0" dirty="0">
              <a:solidFill>
                <a:srgbClr val="4E8415"/>
              </a:solidFill>
            </a:endParaRPr>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5">
            <a:extLst>
              <a:ext uri="{FF2B5EF4-FFF2-40B4-BE49-F238E27FC236}">
                <a16:creationId xmlns:a16="http://schemas.microsoft.com/office/drawing/2014/main" id="{7DECE28A-9CF2-498B-9369-6FACC13F9E28}"/>
              </a:ext>
            </a:extLst>
          </p:cNvPr>
          <p:cNvSpPr txBox="1">
            <a:spLocks noGrp="1"/>
          </p:cNvSpPr>
          <p:nvPr>
            <p:ph type="sldNum" sz="quarter" idx="7"/>
          </p:nvPr>
        </p:nvSpPr>
        <p:spPr>
          <a:xfrm>
            <a:off x="11551411" y="6325615"/>
            <a:ext cx="564389" cy="151385"/>
          </a:xfrm>
          <a:prstGeom prst="rect">
            <a:avLst/>
          </a:prstGeom>
        </p:spPr>
        <p:txBody>
          <a:bodyPr vert="horz" wrap="square" lIns="0" tIns="0" rIns="0" bIns="0" rtlCol="0">
            <a:spAutoFit/>
          </a:bodyPr>
          <a:lstStyle/>
          <a:p>
            <a:pPr marL="90170" algn="l" rtl="0">
              <a:lnSpc>
                <a:spcPts val="1240"/>
              </a:lnSpc>
            </a:pPr>
            <a:r>
              <a:rPr lang="es-ES_tradnl" b="0" i="0" u="none" baseline="0" noProof="0" dirty="0"/>
              <a:t>|</a:t>
            </a:r>
            <a:r>
              <a:rPr lang="es-ES_tradnl" b="0" i="0" u="none" spc="5" baseline="0" noProof="0" dirty="0"/>
              <a:t> </a:t>
            </a:r>
            <a:fld id="{81D60167-4931-47E6-BA6A-407CBD079E47}" type="slidenum">
              <a:rPr lang="es-ES_tradnl" spc="-50" noProof="0" smtClean="0">
                <a:solidFill>
                  <a:srgbClr val="52565A"/>
                </a:solidFill>
              </a:rPr>
              <a:t>14</a:t>
            </a:fld>
            <a:endParaRPr lang="es-ES_tradnl" spc="-50" noProof="0" dirty="0">
              <a:solidFill>
                <a:srgbClr val="52565A"/>
              </a:solidFill>
            </a:endParaRPr>
          </a:p>
        </p:txBody>
      </p:sp>
      <p:sp>
        <p:nvSpPr>
          <p:cNvPr id="4" name="object 4"/>
          <p:cNvSpPr txBox="1"/>
          <p:nvPr/>
        </p:nvSpPr>
        <p:spPr>
          <a:xfrm>
            <a:off x="5168900" y="1854200"/>
            <a:ext cx="6629400" cy="3149600"/>
          </a:xfrm>
          <a:prstGeom prst="rect">
            <a:avLst/>
          </a:prstGeom>
        </p:spPr>
        <p:txBody>
          <a:bodyPr vert="horz" wrap="square" lIns="0" tIns="43815" rIns="0" bIns="0" rtlCol="0">
            <a:spAutoFit/>
          </a:bodyPr>
          <a:lstStyle/>
          <a:p>
            <a:pPr marL="355600" marR="393065" indent="-342900" rtl="0">
              <a:lnSpc>
                <a:spcPts val="1939"/>
              </a:lnSpc>
              <a:spcBef>
                <a:spcPts val="345"/>
              </a:spcBef>
              <a:buFont typeface="Arial"/>
              <a:buChar char="•"/>
              <a:tabLst>
                <a:tab pos="355600" algn="l"/>
              </a:tabLst>
            </a:pPr>
            <a:r>
              <a:rPr lang="es-ES_tradnl" sz="1800" b="0" i="0" u="none" spc="-10" baseline="0" noProof="0" dirty="0">
                <a:solidFill>
                  <a:srgbClr val="52565A"/>
                </a:solidFill>
                <a:latin typeface="Calibri Light"/>
                <a:ea typeface="Calibri Light"/>
                <a:cs typeface="Calibri Light"/>
              </a:rPr>
              <a:t>Lo desarrolla el coordinador de cuidado de la salud con aportes del paciente y del proveedor de cuidado de la salud.</a:t>
            </a:r>
          </a:p>
          <a:p>
            <a:pPr marL="355600" marR="393065" indent="-342900" rtl="0">
              <a:lnSpc>
                <a:spcPts val="1939"/>
              </a:lnSpc>
              <a:spcBef>
                <a:spcPts val="345"/>
              </a:spcBef>
              <a:buFont typeface="Arial"/>
              <a:buChar char="•"/>
              <a:tabLst>
                <a:tab pos="355600" algn="l"/>
              </a:tabLst>
            </a:pPr>
            <a:r>
              <a:rPr lang="es-ES_tradnl" sz="1800" b="0" i="0" u="none" spc="-10" baseline="0" noProof="0" dirty="0">
                <a:solidFill>
                  <a:srgbClr val="52565A"/>
                </a:solidFill>
                <a:latin typeface="Calibri Light"/>
                <a:ea typeface="Calibri Light"/>
                <a:cs typeface="Calibri Light"/>
              </a:rPr>
              <a:t>Se basa en los resultados de la HRA y en los LOI.</a:t>
            </a:r>
          </a:p>
          <a:p>
            <a:pPr marL="355600" marR="393065" indent="-342900" rtl="0">
              <a:lnSpc>
                <a:spcPts val="1939"/>
              </a:lnSpc>
              <a:spcBef>
                <a:spcPts val="345"/>
              </a:spcBef>
              <a:buFont typeface="Arial"/>
              <a:buChar char="•"/>
              <a:tabLst>
                <a:tab pos="355600" algn="l"/>
              </a:tabLst>
            </a:pPr>
            <a:r>
              <a:rPr lang="es-ES_tradnl" sz="1800" b="0" i="0" u="none" spc="-10" baseline="0" noProof="0" dirty="0">
                <a:solidFill>
                  <a:srgbClr val="52565A"/>
                </a:solidFill>
                <a:latin typeface="Calibri Light"/>
                <a:ea typeface="Calibri Light"/>
                <a:cs typeface="Calibri Light"/>
              </a:rPr>
              <a:t>Incluye metas, objetivos, intervenciones y resultados medibles.</a:t>
            </a:r>
          </a:p>
          <a:p>
            <a:pPr marL="355600" marR="393065" indent="-342900" rtl="0">
              <a:lnSpc>
                <a:spcPts val="1939"/>
              </a:lnSpc>
              <a:spcBef>
                <a:spcPts val="345"/>
              </a:spcBef>
              <a:buFont typeface="Arial"/>
              <a:buChar char="•"/>
              <a:tabLst>
                <a:tab pos="355600" algn="l"/>
              </a:tabLst>
            </a:pPr>
            <a:r>
              <a:rPr lang="es-ES_tradnl" sz="1800" b="0" i="0" u="none" spc="-10" baseline="0" noProof="0" dirty="0">
                <a:solidFill>
                  <a:srgbClr val="52565A"/>
                </a:solidFill>
                <a:latin typeface="Calibri Light"/>
                <a:ea typeface="Calibri Light"/>
                <a:cs typeface="Calibri Light"/>
              </a:rPr>
              <a:t>Aborda servicios y beneficios específicos disponibles.</a:t>
            </a:r>
          </a:p>
          <a:p>
            <a:pPr marL="355600" marR="393065" indent="-342900" rtl="0">
              <a:lnSpc>
                <a:spcPts val="1939"/>
              </a:lnSpc>
              <a:spcBef>
                <a:spcPts val="345"/>
              </a:spcBef>
              <a:buFont typeface="Arial"/>
              <a:buChar char="•"/>
              <a:tabLst>
                <a:tab pos="355600" algn="l"/>
              </a:tabLst>
            </a:pPr>
            <a:r>
              <a:rPr lang="es-ES_tradnl" sz="1800" b="0" i="0" u="none" spc="-10" baseline="0" noProof="0" dirty="0">
                <a:solidFill>
                  <a:srgbClr val="52565A"/>
                </a:solidFill>
                <a:latin typeface="Calibri Light"/>
                <a:ea typeface="Calibri Light"/>
                <a:cs typeface="Calibri Light"/>
              </a:rPr>
              <a:t>El coordinador de cuidado de la salud lo revisa y lo actualiza durante el proceso de reevaluación anual, cuando se produce un cambio significativo en el estado de salud del paciente, a pedido del paciente o cuando el coordinador de cuidado de la salud lo considera necesario.</a:t>
            </a:r>
          </a:p>
          <a:p>
            <a:pPr marL="355600" marR="393065" indent="-342900" rtl="0">
              <a:lnSpc>
                <a:spcPts val="1939"/>
              </a:lnSpc>
              <a:spcBef>
                <a:spcPts val="345"/>
              </a:spcBef>
              <a:buFont typeface="Arial"/>
              <a:buChar char="•"/>
              <a:tabLst>
                <a:tab pos="355600" algn="l"/>
              </a:tabLst>
            </a:pPr>
            <a:r>
              <a:rPr lang="es-ES_tradnl" sz="1800" b="0" i="0" u="none" spc="-10" baseline="0" noProof="0" dirty="0">
                <a:solidFill>
                  <a:srgbClr val="52565A"/>
                </a:solidFill>
                <a:latin typeface="Calibri Light"/>
                <a:ea typeface="Calibri Light"/>
                <a:cs typeface="Calibri Light"/>
              </a:rPr>
              <a:t>Se reemplaza por un plan de cuidado básico cuando no es posible comunicarse con el paciente o este se niega a participar.</a:t>
            </a:r>
          </a:p>
        </p:txBody>
      </p:sp>
      <p:sp>
        <p:nvSpPr>
          <p:cNvPr id="3" name="object 3"/>
          <p:cNvSpPr txBox="1"/>
          <p:nvPr/>
        </p:nvSpPr>
        <p:spPr>
          <a:xfrm>
            <a:off x="5168900" y="1037336"/>
            <a:ext cx="3441700" cy="629018"/>
          </a:xfrm>
          <a:prstGeom prst="rect">
            <a:avLst/>
          </a:prstGeom>
        </p:spPr>
        <p:txBody>
          <a:bodyPr vert="horz" wrap="square" lIns="0" tIns="13335" rIns="0" bIns="0" rtlCol="0">
            <a:spAutoFit/>
          </a:bodyPr>
          <a:lstStyle/>
          <a:p>
            <a:pPr marL="12700" rtl="0">
              <a:lnSpc>
                <a:spcPct val="100000"/>
              </a:lnSpc>
              <a:spcBef>
                <a:spcPts val="105"/>
              </a:spcBef>
            </a:pPr>
            <a:r>
              <a:rPr lang="es-ES_tradnl" sz="2000" b="0" i="0" u="none" spc="-20" baseline="0" noProof="0" dirty="0">
                <a:solidFill>
                  <a:srgbClr val="52565A"/>
                </a:solidFill>
                <a:latin typeface="Calibri Light"/>
                <a:ea typeface="Calibri Light"/>
                <a:cs typeface="Calibri Light"/>
              </a:rPr>
              <a:t>Plan de cuidado individualizado (ICP, por sus siglas en inglés)</a:t>
            </a:r>
          </a:p>
        </p:txBody>
      </p:sp>
      <p:sp>
        <p:nvSpPr>
          <p:cNvPr id="6" name="object 6"/>
          <p:cNvSpPr txBox="1"/>
          <p:nvPr/>
        </p:nvSpPr>
        <p:spPr>
          <a:xfrm>
            <a:off x="596900" y="1881631"/>
            <a:ext cx="3667760" cy="2557751"/>
          </a:xfrm>
          <a:prstGeom prst="rect">
            <a:avLst/>
          </a:prstGeom>
        </p:spPr>
        <p:txBody>
          <a:bodyPr vert="horz" wrap="square" lIns="0" tIns="43815" rIns="0" bIns="0" rtlCol="0">
            <a:spAutoFit/>
          </a:bodyPr>
          <a:lstStyle/>
          <a:p>
            <a:pPr marL="355600" marR="5080" indent="-342900" rtl="0">
              <a:lnSpc>
                <a:spcPts val="1939"/>
              </a:lnSpc>
              <a:spcBef>
                <a:spcPts val="345"/>
              </a:spcBef>
              <a:buFont typeface="Arial"/>
              <a:buChar char="•"/>
              <a:tabLst>
                <a:tab pos="355600" algn="l"/>
              </a:tabLst>
            </a:pPr>
            <a:r>
              <a:rPr lang="es-ES_tradnl" sz="1800" b="0" i="0" u="none" spc="-10" baseline="0" noProof="0" dirty="0">
                <a:solidFill>
                  <a:srgbClr val="52565A"/>
                </a:solidFill>
                <a:latin typeface="Calibri Light"/>
                <a:ea typeface="Calibri Light"/>
                <a:cs typeface="Calibri Light"/>
              </a:rPr>
              <a:t>Se administran dentro de los 90 días de la afiliación y dentro de los 365 días de una evaluación previa.</a:t>
            </a:r>
          </a:p>
          <a:p>
            <a:pPr marL="355600" marR="5080" indent="-342900" rtl="0">
              <a:lnSpc>
                <a:spcPts val="1939"/>
              </a:lnSpc>
              <a:spcBef>
                <a:spcPts val="345"/>
              </a:spcBef>
              <a:buFont typeface="Arial"/>
              <a:buChar char="•"/>
              <a:tabLst>
                <a:tab pos="355600" algn="l"/>
              </a:tabLst>
            </a:pPr>
            <a:r>
              <a:rPr lang="es-ES_tradnl" sz="1800" b="0" i="0" u="none" spc="-10" baseline="0" noProof="0" dirty="0">
                <a:solidFill>
                  <a:srgbClr val="52565A"/>
                </a:solidFill>
                <a:latin typeface="Calibri Light"/>
                <a:ea typeface="Calibri Light"/>
                <a:cs typeface="Calibri Light"/>
              </a:rPr>
              <a:t>Producen un perfil de estado de salud actual. </a:t>
            </a:r>
          </a:p>
          <a:p>
            <a:pPr marL="355600" marR="5080" indent="-342900" rtl="0">
              <a:lnSpc>
                <a:spcPts val="1939"/>
              </a:lnSpc>
              <a:spcBef>
                <a:spcPts val="345"/>
              </a:spcBef>
              <a:buFont typeface="Arial"/>
              <a:buChar char="•"/>
              <a:tabLst>
                <a:tab pos="355600" algn="l"/>
              </a:tabLst>
            </a:pPr>
            <a:r>
              <a:rPr lang="es-ES_tradnl" sz="1800" b="0" i="0" u="none" spc="-10" baseline="0" noProof="0" dirty="0">
                <a:solidFill>
                  <a:srgbClr val="52565A"/>
                </a:solidFill>
                <a:latin typeface="Calibri Light"/>
                <a:ea typeface="Calibri Light"/>
                <a:cs typeface="Calibri Light"/>
              </a:rPr>
              <a:t>Apoyan la estratificación de los pacientes en niveles de intervención (LOI, por sus siglas en inglés) para determinar el nivel mínimo de alcance proactivo.</a:t>
            </a:r>
          </a:p>
        </p:txBody>
      </p:sp>
      <p:sp>
        <p:nvSpPr>
          <p:cNvPr id="5" name="object 5"/>
          <p:cNvSpPr txBox="1"/>
          <p:nvPr/>
        </p:nvSpPr>
        <p:spPr>
          <a:xfrm>
            <a:off x="596900" y="1037336"/>
            <a:ext cx="3667760" cy="629018"/>
          </a:xfrm>
          <a:prstGeom prst="rect">
            <a:avLst/>
          </a:prstGeom>
        </p:spPr>
        <p:txBody>
          <a:bodyPr vert="horz" wrap="square" lIns="0" tIns="13335" rIns="0" bIns="0" rtlCol="0">
            <a:spAutoFit/>
          </a:bodyPr>
          <a:lstStyle/>
          <a:p>
            <a:pPr marL="12700" rtl="0">
              <a:lnSpc>
                <a:spcPct val="100000"/>
              </a:lnSpc>
              <a:spcBef>
                <a:spcPts val="105"/>
              </a:spcBef>
            </a:pPr>
            <a:r>
              <a:rPr lang="es-ES_tradnl" sz="2000" b="0" i="0" u="none" baseline="0" noProof="0" dirty="0">
                <a:solidFill>
                  <a:srgbClr val="52565A"/>
                </a:solidFill>
                <a:latin typeface="Calibri Light"/>
                <a:ea typeface="Calibri Light"/>
                <a:cs typeface="Calibri Light"/>
              </a:rPr>
              <a:t>Evaluaciones de Riesgos para la Salud (HRA)</a:t>
            </a:r>
          </a:p>
        </p:txBody>
      </p:sp>
      <p:sp>
        <p:nvSpPr>
          <p:cNvPr id="2" name="object 2"/>
          <p:cNvSpPr txBox="1">
            <a:spLocks noGrp="1"/>
          </p:cNvSpPr>
          <p:nvPr>
            <p:ph type="title"/>
          </p:nvPr>
        </p:nvSpPr>
        <p:spPr>
          <a:xfrm>
            <a:off x="673100" y="278383"/>
            <a:ext cx="8782050" cy="474489"/>
          </a:xfrm>
          <a:prstGeom prst="rect">
            <a:avLst/>
          </a:prstGeom>
        </p:spPr>
        <p:txBody>
          <a:bodyPr vert="horz" wrap="square" lIns="0" tIns="12700" rIns="0" bIns="0" rtlCol="0">
            <a:spAutoFit/>
          </a:bodyPr>
          <a:lstStyle/>
          <a:p>
            <a:pPr marL="12700" algn="l" rtl="0">
              <a:lnSpc>
                <a:spcPct val="100000"/>
              </a:lnSpc>
              <a:spcBef>
                <a:spcPts val="100"/>
              </a:spcBef>
            </a:pPr>
            <a:r>
              <a:rPr lang="es-ES_tradnl" b="0" i="0" u="none" baseline="0" noProof="0" dirty="0"/>
              <a:t>HRA e ICP</a:t>
            </a:r>
            <a:endParaRPr lang="es-ES_tradnl" spc="-20" noProof="0" dirty="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5">
            <a:extLst>
              <a:ext uri="{FF2B5EF4-FFF2-40B4-BE49-F238E27FC236}">
                <a16:creationId xmlns:a16="http://schemas.microsoft.com/office/drawing/2014/main" id="{4F9E2498-4021-4E5E-A832-2F3AC25B8407}"/>
              </a:ext>
            </a:extLst>
          </p:cNvPr>
          <p:cNvSpPr txBox="1">
            <a:spLocks/>
          </p:cNvSpPr>
          <p:nvPr/>
        </p:nvSpPr>
        <p:spPr>
          <a:xfrm>
            <a:off x="11551411" y="6325615"/>
            <a:ext cx="564389" cy="151385"/>
          </a:xfrm>
          <a:prstGeom prst="rect">
            <a:avLst/>
          </a:prstGeom>
        </p:spPr>
        <p:txBody>
          <a:bodyPr vert="horz" wrap="square" lIns="0" tIns="0" rIns="0" bIns="0" rtlCol="0">
            <a:spAutoFit/>
          </a:bodyPr>
          <a:lstStyle>
            <a:defPPr>
              <a:defRPr kern="0"/>
            </a:defPPr>
            <a:lvl1pPr>
              <a:defRPr sz="1200" b="0" i="0">
                <a:solidFill>
                  <a:srgbClr val="78BD1F"/>
                </a:solidFill>
                <a:latin typeface="Calibri Light"/>
                <a:cs typeface="Calibri Light"/>
              </a:defRPr>
            </a:lvl1pPr>
          </a:lstStyle>
          <a:p>
            <a:pPr marL="90170" algn="l" rtl="0">
              <a:lnSpc>
                <a:spcPts val="1240"/>
              </a:lnSpc>
            </a:pPr>
            <a:r>
              <a:rPr lang="es-ES_tradnl" noProof="0" dirty="0"/>
              <a:t>|</a:t>
            </a:r>
            <a:r>
              <a:rPr lang="es-ES_tradnl" spc="5" noProof="0" dirty="0"/>
              <a:t> </a:t>
            </a:r>
            <a:fld id="{81D60167-4931-47E6-BA6A-407CBD079E47}" type="slidenum">
              <a:rPr lang="es-ES_tradnl" spc="-50" noProof="0" smtClean="0">
                <a:solidFill>
                  <a:srgbClr val="52565A"/>
                </a:solidFill>
              </a:rPr>
              <a:pPr marL="90170" algn="l" rtl="0">
                <a:lnSpc>
                  <a:spcPts val="1240"/>
                </a:lnSpc>
              </a:pPr>
              <a:t>15</a:t>
            </a:fld>
            <a:endParaRPr lang="es-ES_tradnl" spc="-50" noProof="0" dirty="0">
              <a:solidFill>
                <a:srgbClr val="52565A"/>
              </a:solidFill>
            </a:endParaRPr>
          </a:p>
        </p:txBody>
      </p:sp>
      <p:sp>
        <p:nvSpPr>
          <p:cNvPr id="17" name="Content Placeholder 2">
            <a:extLst>
              <a:ext uri="{FF2B5EF4-FFF2-40B4-BE49-F238E27FC236}">
                <a16:creationId xmlns:a16="http://schemas.microsoft.com/office/drawing/2014/main" id="{CCF10B09-6AC8-F8AB-5DC7-3B245F56DA63}"/>
              </a:ext>
            </a:extLst>
          </p:cNvPr>
          <p:cNvSpPr>
            <a:spLocks noGrp="1"/>
          </p:cNvSpPr>
          <p:nvPr>
            <p:ph sz="half" idx="2"/>
          </p:nvPr>
        </p:nvSpPr>
        <p:spPr>
          <a:xfrm>
            <a:off x="461705" y="1143000"/>
            <a:ext cx="11120695" cy="2154436"/>
          </a:xfrm>
        </p:spPr>
        <p:txBody>
          <a:bodyPr/>
          <a:lstStyle/>
          <a:p>
            <a:pPr algn="l" rtl="0"/>
            <a:r>
              <a:rPr lang="es-ES_tradnl" sz="2000" b="1" i="0" u="sng" baseline="0" noProof="0" dirty="0">
                <a:solidFill>
                  <a:schemeClr val="tx1"/>
                </a:solidFill>
              </a:rPr>
              <a:t>Para acceder a la HRA y al ICP a través de </a:t>
            </a:r>
            <a:r>
              <a:rPr lang="en-US" sz="2000" b="1" i="0" u="sng" baseline="0" noProof="0" dirty="0">
                <a:solidFill>
                  <a:schemeClr val="tx1"/>
                </a:solidFill>
              </a:rPr>
              <a:t>Availity</a:t>
            </a:r>
          </a:p>
          <a:p>
            <a:endParaRPr lang="es-ES_tradnl" sz="2000" b="1" noProof="0" dirty="0"/>
          </a:p>
          <a:p>
            <a:pPr marL="342900" indent="-342900" algn="l" rtl="0">
              <a:buFont typeface="Arial" panose="020B0604020202020204" pitchFamily="34" charset="0"/>
              <a:buChar char="•"/>
            </a:pPr>
            <a:r>
              <a:rPr lang="es-ES_tradnl" sz="2000" b="0" i="0" u="none" baseline="0" noProof="0" dirty="0">
                <a:solidFill>
                  <a:schemeClr val="tx1"/>
                </a:solidFill>
              </a:rPr>
              <a:t>Inicie sesión en </a:t>
            </a:r>
            <a:r>
              <a:rPr lang="en-US" sz="2000" b="0" i="0" u="none" baseline="0" noProof="0" dirty="0">
                <a:solidFill>
                  <a:schemeClr val="tx1"/>
                </a:solidFill>
              </a:rPr>
              <a:t>www.availity.com.</a:t>
            </a:r>
          </a:p>
          <a:p>
            <a:pPr marL="342900" indent="-342900" algn="l" rtl="0">
              <a:buFont typeface="Arial" panose="020B0604020202020204" pitchFamily="34" charset="0"/>
              <a:buChar char="•"/>
            </a:pPr>
            <a:r>
              <a:rPr lang="es-ES_tradnl" sz="2000" b="0" i="0" u="none" baseline="0" noProof="0" dirty="0">
                <a:solidFill>
                  <a:schemeClr val="tx1"/>
                </a:solidFill>
              </a:rPr>
              <a:t>Seleccione “</a:t>
            </a:r>
            <a:r>
              <a:rPr lang="en-US" sz="2000" b="0" i="0" u="none" baseline="0" noProof="0" dirty="0">
                <a:solidFill>
                  <a:schemeClr val="tx1"/>
                </a:solidFill>
              </a:rPr>
              <a:t>Patient Registration</a:t>
            </a:r>
            <a:r>
              <a:rPr lang="es-ES_tradnl" sz="2000" b="0" i="0" u="none" baseline="0" noProof="0" dirty="0">
                <a:solidFill>
                  <a:schemeClr val="tx1"/>
                </a:solidFill>
              </a:rPr>
              <a:t>” (Afiliación del Paciente) en la parte superior izquierda de la página.</a:t>
            </a:r>
          </a:p>
          <a:p>
            <a:pPr marL="342900" indent="-342900" algn="l" rtl="0">
              <a:buFont typeface="Arial" panose="020B0604020202020204" pitchFamily="34" charset="0"/>
              <a:buChar char="•"/>
            </a:pPr>
            <a:r>
              <a:rPr lang="es-ES_tradnl" sz="2000" b="0" i="0" u="none" baseline="0" noProof="0" dirty="0">
                <a:solidFill>
                  <a:schemeClr val="tx1"/>
                </a:solidFill>
              </a:rPr>
              <a:t>Seleccione “</a:t>
            </a:r>
            <a:r>
              <a:rPr lang="en-US" sz="2000" b="0" i="0" u="none" baseline="0" noProof="0" dirty="0">
                <a:solidFill>
                  <a:schemeClr val="tx1"/>
                </a:solidFill>
              </a:rPr>
              <a:t>Eligibility and Benefits</a:t>
            </a:r>
            <a:r>
              <a:rPr lang="es-ES_tradnl" sz="2000" b="0" i="0" u="none" baseline="0" noProof="0" dirty="0">
                <a:solidFill>
                  <a:schemeClr val="tx1"/>
                </a:solidFill>
              </a:rPr>
              <a:t>” (Elegibilidad y Beneficios).</a:t>
            </a:r>
          </a:p>
          <a:p>
            <a:pPr marL="342900" indent="-342900" algn="l" rtl="0">
              <a:buFont typeface="Arial" panose="020B0604020202020204" pitchFamily="34" charset="0"/>
              <a:buChar char="•"/>
            </a:pPr>
            <a:r>
              <a:rPr lang="es-ES_tradnl" sz="2000" b="0" i="0" u="none" baseline="0" noProof="0" dirty="0">
                <a:solidFill>
                  <a:schemeClr val="tx1"/>
                </a:solidFill>
              </a:rPr>
              <a:t>En la página de resultados, seleccione “</a:t>
            </a:r>
            <a:r>
              <a:rPr lang="en-US" sz="2000" b="0" i="0" u="none" baseline="0" noProof="0" dirty="0">
                <a:solidFill>
                  <a:schemeClr val="tx1"/>
                </a:solidFill>
              </a:rPr>
              <a:t>Assessment &amp; Care Plan</a:t>
            </a:r>
            <a:r>
              <a:rPr lang="es-ES_tradnl" sz="2000" b="0" i="0" u="none" baseline="0" noProof="0" dirty="0">
                <a:solidFill>
                  <a:schemeClr val="tx1"/>
                </a:solidFill>
              </a:rPr>
              <a:t>” (Evaluación y Plan de Cuidado) y “</a:t>
            </a:r>
            <a:r>
              <a:rPr lang="en-US" sz="2000" b="0" i="0" u="none" baseline="0" noProof="0" dirty="0">
                <a:solidFill>
                  <a:schemeClr val="tx1"/>
                </a:solidFill>
              </a:rPr>
              <a:t>Member Summary</a:t>
            </a:r>
            <a:r>
              <a:rPr lang="es-ES_tradnl" sz="2000" b="0" i="0" u="none" baseline="0" noProof="0" dirty="0">
                <a:solidFill>
                  <a:schemeClr val="tx1"/>
                </a:solidFill>
              </a:rPr>
              <a:t>” (Resumen del Afiliado).</a:t>
            </a:r>
          </a:p>
        </p:txBody>
      </p:sp>
      <p:sp>
        <p:nvSpPr>
          <p:cNvPr id="2" name="object 2"/>
          <p:cNvSpPr txBox="1">
            <a:spLocks noGrp="1"/>
          </p:cNvSpPr>
          <p:nvPr>
            <p:ph type="title"/>
          </p:nvPr>
        </p:nvSpPr>
        <p:spPr>
          <a:xfrm>
            <a:off x="685800" y="304800"/>
            <a:ext cx="10896600" cy="513715"/>
          </a:xfrm>
        </p:spPr>
        <p:txBody>
          <a:bodyPr vert="horz" wrap="square" lIns="0" tIns="12700" rIns="0" bIns="0" rtlCol="0">
            <a:normAutofit/>
          </a:bodyPr>
          <a:lstStyle/>
          <a:p>
            <a:pPr marL="12700" algn="l" rtl="0">
              <a:spcBef>
                <a:spcPts val="100"/>
              </a:spcBef>
            </a:pPr>
            <a:r>
              <a:rPr lang="es-ES_tradnl" b="0" i="0" u="none" baseline="0" noProof="0" dirty="0"/>
              <a:t>HRA e ICP </a:t>
            </a:r>
            <a:r>
              <a:rPr lang="es-ES_tradnl" b="0" i="0" u="none" baseline="0" noProof="0" dirty="0">
                <a:solidFill>
                  <a:schemeClr val="bg1"/>
                </a:solidFill>
              </a:rPr>
              <a:t>(cont.)</a:t>
            </a:r>
            <a:endParaRPr lang="es-ES_tradnl" spc="-20" noProof="0" dirty="0">
              <a:solidFill>
                <a:schemeClr val="bg1"/>
              </a:solidFill>
            </a:endParaRPr>
          </a:p>
        </p:txBody>
      </p:sp>
    </p:spTree>
    <p:custDataLst>
      <p:tags r:id="rId1"/>
    </p:custDataLst>
    <p:extLst>
      <p:ext uri="{BB962C8B-B14F-4D97-AF65-F5344CB8AC3E}">
        <p14:creationId xmlns:p14="http://schemas.microsoft.com/office/powerpoint/2010/main" val="368860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p:nvPr/>
        </p:nvSpPr>
        <p:spPr>
          <a:xfrm>
            <a:off x="0" y="0"/>
            <a:ext cx="320040" cy="609600"/>
          </a:xfrm>
          <a:custGeom>
            <a:avLst/>
            <a:gdLst/>
            <a:ahLst/>
            <a:cxnLst/>
            <a:rect l="l" t="t" r="r" b="b"/>
            <a:pathLst>
              <a:path w="320040" h="609600">
                <a:moveTo>
                  <a:pt x="320040" y="0"/>
                </a:moveTo>
                <a:lnTo>
                  <a:pt x="0" y="0"/>
                </a:lnTo>
                <a:lnTo>
                  <a:pt x="0" y="609600"/>
                </a:lnTo>
                <a:lnTo>
                  <a:pt x="320040" y="609600"/>
                </a:lnTo>
                <a:lnTo>
                  <a:pt x="320040" y="0"/>
                </a:lnTo>
                <a:close/>
              </a:path>
            </a:pathLst>
          </a:custGeom>
          <a:solidFill>
            <a:srgbClr val="487728"/>
          </a:solidFill>
        </p:spPr>
        <p:txBody>
          <a:bodyPr wrap="square" lIns="0" tIns="0" rIns="0" bIns="0" rtlCol="0"/>
          <a:lstStyle/>
          <a:p>
            <a:endParaRPr lang="es-ES_tradnl" noProof="0" dirty="0"/>
          </a:p>
        </p:txBody>
      </p:sp>
      <p:pic>
        <p:nvPicPr>
          <p:cNvPr id="3" name="object 3">
            <a:extLst>
              <a:ext uri="{C183D7F6-B498-43B3-948B-1728B52AA6E4}">
                <adec:decorative xmlns:adec="http://schemas.microsoft.com/office/drawing/2017/decorative" val="1"/>
              </a:ext>
            </a:extLst>
          </p:cNvPr>
          <p:cNvPicPr/>
          <p:nvPr/>
        </p:nvPicPr>
        <p:blipFill>
          <a:blip r:embed="rId4" cstate="print"/>
          <a:stretch>
            <a:fillRect/>
          </a:stretch>
        </p:blipFill>
        <p:spPr>
          <a:xfrm>
            <a:off x="0" y="685800"/>
            <a:ext cx="329183" cy="6172199"/>
          </a:xfrm>
          <a:prstGeom prst="rect">
            <a:avLst/>
          </a:prstGeom>
        </p:spPr>
      </p:pic>
      <p:sp>
        <p:nvSpPr>
          <p:cNvPr id="4" name="object 4"/>
          <p:cNvSpPr txBox="1">
            <a:spLocks noGrp="1"/>
          </p:cNvSpPr>
          <p:nvPr>
            <p:ph type="title"/>
          </p:nvPr>
        </p:nvSpPr>
        <p:spPr>
          <a:xfrm>
            <a:off x="673100" y="164084"/>
            <a:ext cx="5534660" cy="482600"/>
          </a:xfrm>
          <a:prstGeom prst="rect">
            <a:avLst/>
          </a:prstGeom>
        </p:spPr>
        <p:txBody>
          <a:bodyPr vert="horz" wrap="square" lIns="0" tIns="12700" rIns="0" bIns="0" rtlCol="0">
            <a:spAutoFit/>
          </a:bodyPr>
          <a:lstStyle/>
          <a:p>
            <a:pPr marL="12700" algn="l" rtl="0">
              <a:lnSpc>
                <a:spcPct val="100000"/>
              </a:lnSpc>
              <a:spcBef>
                <a:spcPts val="100"/>
              </a:spcBef>
            </a:pPr>
            <a:r>
              <a:rPr lang="es-ES_tradnl" b="0" i="0" u="none" baseline="0" noProof="0" dirty="0">
                <a:solidFill>
                  <a:srgbClr val="4E8415"/>
                </a:solidFill>
              </a:rPr>
              <a:t>Equipo interdisciplinario de cuidado</a:t>
            </a:r>
            <a:endParaRPr lang="es-ES_tradnl" strike="sngStrike" spc="-10" noProof="0" dirty="0">
              <a:solidFill>
                <a:srgbClr val="FF0000"/>
              </a:solidFill>
            </a:endParaRPr>
          </a:p>
        </p:txBody>
      </p:sp>
      <p:sp>
        <p:nvSpPr>
          <p:cNvPr id="5" name="object 5"/>
          <p:cNvSpPr txBox="1"/>
          <p:nvPr/>
        </p:nvSpPr>
        <p:spPr>
          <a:xfrm>
            <a:off x="654812" y="820927"/>
            <a:ext cx="10253345" cy="5242589"/>
          </a:xfrm>
          <a:prstGeom prst="rect">
            <a:avLst/>
          </a:prstGeom>
        </p:spPr>
        <p:txBody>
          <a:bodyPr vert="horz" wrap="square" lIns="0" tIns="13335" rIns="0" bIns="0" rtlCol="0">
            <a:spAutoFit/>
          </a:bodyPr>
          <a:lstStyle/>
          <a:p>
            <a:pPr marL="355600" marR="5080" indent="-342900" rtl="0">
              <a:lnSpc>
                <a:spcPct val="90000"/>
              </a:lnSpc>
              <a:spcBef>
                <a:spcPts val="105"/>
              </a:spcBef>
              <a:buFont typeface="Arial"/>
              <a:buChar char="•"/>
              <a:tabLst>
                <a:tab pos="355600" algn="l"/>
              </a:tabLst>
            </a:pPr>
            <a:r>
              <a:rPr lang="es-ES_tradnl" sz="2000" b="0" i="0" u="none" baseline="0" noProof="0" dirty="0">
                <a:solidFill>
                  <a:srgbClr val="52565A"/>
                </a:solidFill>
                <a:latin typeface="Calibri Light"/>
                <a:ea typeface="Calibri Light"/>
                <a:cs typeface="Calibri Light"/>
              </a:rPr>
              <a:t>Humana reúne a un equipo de proveedores de diversas disciplinas profesionales que trabajan en conjunto para brindar cuidado.</a:t>
            </a:r>
          </a:p>
          <a:p>
            <a:pPr marL="355600" marR="5080" indent="-342900" rtl="0">
              <a:lnSpc>
                <a:spcPct val="90000"/>
              </a:lnSpc>
              <a:spcBef>
                <a:spcPts val="105"/>
              </a:spcBef>
              <a:buFont typeface="Arial"/>
              <a:buChar char="•"/>
              <a:tabLst>
                <a:tab pos="355600" algn="l"/>
              </a:tabLst>
            </a:pPr>
            <a:r>
              <a:rPr lang="es-ES_tradnl" sz="2000" b="0" i="0" u="none" baseline="0" noProof="0" dirty="0">
                <a:solidFill>
                  <a:srgbClr val="52565A"/>
                </a:solidFill>
                <a:latin typeface="Calibri Light"/>
                <a:ea typeface="Calibri Light"/>
                <a:cs typeface="Calibri Light"/>
              </a:rPr>
              <a:t>Los servicios se centran en la planificación del cuidado para apoyar al afiliado y optimizar su calidad de vida.</a:t>
            </a:r>
          </a:p>
          <a:p>
            <a:pPr marL="355600" marR="5080" indent="-342900" rtl="0">
              <a:lnSpc>
                <a:spcPct val="90000"/>
              </a:lnSpc>
              <a:spcBef>
                <a:spcPts val="105"/>
              </a:spcBef>
              <a:buFont typeface="Arial"/>
              <a:buChar char="•"/>
              <a:tabLst>
                <a:tab pos="355600" algn="l"/>
              </a:tabLst>
            </a:pPr>
            <a:r>
              <a:rPr lang="es-ES_tradnl" sz="2000" b="0" i="0" u="none" baseline="0" noProof="0" dirty="0">
                <a:solidFill>
                  <a:srgbClr val="52565A"/>
                </a:solidFill>
                <a:latin typeface="Calibri Light"/>
                <a:ea typeface="Calibri Light"/>
                <a:cs typeface="Calibri Light"/>
              </a:rPr>
              <a:t>Un equipo interdisciplinario de cuidado (ITC, por sus siglas en inglés) normalmente incluye:</a:t>
            </a:r>
            <a:endParaRPr lang="es-ES_tradnl" sz="2000" noProof="0" dirty="0">
              <a:latin typeface="Calibri Light"/>
              <a:cs typeface="Calibri Light"/>
            </a:endParaRPr>
          </a:p>
          <a:p>
            <a:pPr marL="469900" rtl="0">
              <a:lnSpc>
                <a:spcPct val="90000"/>
              </a:lnSpc>
              <a:spcBef>
                <a:spcPts val="1015"/>
              </a:spcBef>
              <a:tabLst>
                <a:tab pos="812165" algn="l"/>
              </a:tabLst>
            </a:pPr>
            <a:r>
              <a:rPr lang="es-ES_tradnl" sz="1600" b="0" i="0" u="none" spc="-50" baseline="0" noProof="0" dirty="0">
                <a:solidFill>
                  <a:srgbClr val="487728"/>
                </a:solidFill>
                <a:latin typeface="Calibri"/>
                <a:ea typeface="Calibri"/>
                <a:cs typeface="Calibri"/>
              </a:rPr>
              <a:t>−</a:t>
            </a:r>
            <a:r>
              <a:rPr lang="es-ES_tradnl" sz="1600" b="0" i="0" u="none" baseline="0" noProof="0" dirty="0">
                <a:solidFill>
                  <a:srgbClr val="487728"/>
                </a:solidFill>
                <a:latin typeface="Calibri"/>
                <a:ea typeface="Calibri"/>
                <a:cs typeface="Calibri"/>
              </a:rPr>
              <a:t>	</a:t>
            </a:r>
            <a:r>
              <a:rPr lang="es-ES_tradnl" sz="1800" b="0" i="0" u="none" baseline="0" noProof="0" dirty="0">
                <a:solidFill>
                  <a:srgbClr val="52565A"/>
                </a:solidFill>
                <a:latin typeface="Calibri Light"/>
                <a:ea typeface="Calibri Light"/>
                <a:cs typeface="Calibri Light"/>
              </a:rPr>
              <a:t>El afiliado o los cuidadores del afiliado</a:t>
            </a:r>
          </a:p>
          <a:p>
            <a:pPr marL="469900" rtl="0">
              <a:lnSpc>
                <a:spcPct val="90000"/>
              </a:lnSpc>
              <a:spcBef>
                <a:spcPts val="1015"/>
              </a:spcBef>
              <a:tabLst>
                <a:tab pos="812165" algn="l"/>
              </a:tabLst>
            </a:pPr>
            <a:r>
              <a:rPr lang="es-ES_tradnl" sz="1800" b="0" i="0" u="none" baseline="0" noProof="0" dirty="0">
                <a:solidFill>
                  <a:srgbClr val="52565A"/>
                </a:solidFill>
                <a:latin typeface="Calibri Light"/>
                <a:ea typeface="Calibri Light"/>
                <a:cs typeface="Calibri Light"/>
              </a:rPr>
              <a:t>−	El proveedor del afiliado</a:t>
            </a:r>
          </a:p>
          <a:p>
            <a:pPr marL="469900" rtl="0">
              <a:lnSpc>
                <a:spcPct val="90000"/>
              </a:lnSpc>
              <a:spcBef>
                <a:spcPts val="1015"/>
              </a:spcBef>
              <a:tabLst>
                <a:tab pos="812165" algn="l"/>
              </a:tabLst>
            </a:pPr>
            <a:r>
              <a:rPr lang="es-ES_tradnl" sz="1800" b="0" i="0" u="none" baseline="0" noProof="0" dirty="0">
                <a:solidFill>
                  <a:srgbClr val="52565A"/>
                </a:solidFill>
                <a:latin typeface="Calibri Light"/>
                <a:ea typeface="Calibri Light"/>
                <a:cs typeface="Calibri Light"/>
              </a:rPr>
              <a:t>−	Administrador y coordinadores de cuidado clínico de Humana</a:t>
            </a:r>
          </a:p>
          <a:p>
            <a:pPr marL="469900" rtl="0">
              <a:lnSpc>
                <a:spcPct val="90000"/>
              </a:lnSpc>
              <a:spcBef>
                <a:spcPts val="1015"/>
              </a:spcBef>
              <a:tabLst>
                <a:tab pos="812165" algn="l"/>
              </a:tabLst>
            </a:pPr>
            <a:r>
              <a:rPr lang="es-ES_tradnl" sz="1800" b="0" i="0" u="none" baseline="0" noProof="0" dirty="0">
                <a:solidFill>
                  <a:srgbClr val="52565A"/>
                </a:solidFill>
                <a:latin typeface="Calibri Light"/>
                <a:ea typeface="Calibri Light"/>
                <a:cs typeface="Calibri Light"/>
              </a:rPr>
              <a:t>−	Los trabajadores sociales y proveedores de servicios sociales comunitarios</a:t>
            </a:r>
          </a:p>
          <a:p>
            <a:pPr marL="469900" rtl="0">
              <a:lnSpc>
                <a:spcPct val="90000"/>
              </a:lnSpc>
              <a:spcBef>
                <a:spcPts val="1015"/>
              </a:spcBef>
              <a:tabLst>
                <a:tab pos="812165" algn="l"/>
              </a:tabLst>
            </a:pPr>
            <a:r>
              <a:rPr lang="es-ES_tradnl" sz="1800" b="0" i="0" u="none" baseline="0" noProof="0" dirty="0">
                <a:solidFill>
                  <a:srgbClr val="52565A"/>
                </a:solidFill>
                <a:latin typeface="Calibri Light"/>
                <a:ea typeface="Calibri Light"/>
                <a:cs typeface="Calibri Light"/>
              </a:rPr>
              <a:t>−	El profesional de la salud del comportamiento de Humana o del afiliado</a:t>
            </a:r>
          </a:p>
          <a:p>
            <a:pPr marL="354965" marR="68580" indent="-342900" rtl="0">
              <a:lnSpc>
                <a:spcPct val="90000"/>
              </a:lnSpc>
              <a:spcBef>
                <a:spcPts val="590"/>
              </a:spcBef>
              <a:buFont typeface="Arial"/>
              <a:buChar char="•"/>
              <a:tabLst>
                <a:tab pos="354965" algn="l"/>
              </a:tabLst>
            </a:pPr>
            <a:r>
              <a:rPr lang="es-ES_tradnl" sz="2000" b="0" i="0" u="none" baseline="0" noProof="0" dirty="0">
                <a:solidFill>
                  <a:srgbClr val="52565A"/>
                </a:solidFill>
                <a:latin typeface="Calibri Light"/>
                <a:ea typeface="Calibri Light"/>
                <a:cs typeface="Calibri Light"/>
              </a:rPr>
              <a:t>Al inicio del año calendario 2024, se recomienda que todos los afiliados que tengan un SNP realicen un encuentro en persona con un miembro del ICT.</a:t>
            </a:r>
          </a:p>
          <a:p>
            <a:pPr marL="809625" marR="5080" indent="-285750" rtl="0">
              <a:lnSpc>
                <a:spcPct val="90000"/>
              </a:lnSpc>
              <a:spcBef>
                <a:spcPts val="100"/>
              </a:spcBef>
              <a:buFont typeface="Calibri"/>
              <a:buChar char="–"/>
              <a:tabLst>
                <a:tab pos="299085" algn="l"/>
              </a:tabLst>
            </a:pPr>
            <a:r>
              <a:rPr lang="es-ES_tradnl" b="0" i="0" u="none" baseline="0" noProof="0" dirty="0">
                <a:solidFill>
                  <a:srgbClr val="52565A"/>
                </a:solidFill>
                <a:latin typeface="Calibri Light"/>
                <a:ea typeface="Calibri Light"/>
                <a:cs typeface="Calibri Light"/>
              </a:rPr>
              <a:t>Ejemplos de tipos que cualifican: la Visita Anual de Bienestar que realiza el proveedor de cuidado primario (PCP) cumple con los requisitos de los CMS, cuidado preventivo, tratamiento y manejo de condiciones de salud, actividades de administración de cuidados y salud del comportamiento.</a:t>
            </a:r>
          </a:p>
          <a:p>
            <a:pPr marL="809625" marR="5080" indent="-285750" rtl="0">
              <a:lnSpc>
                <a:spcPct val="90000"/>
              </a:lnSpc>
              <a:spcBef>
                <a:spcPts val="100"/>
              </a:spcBef>
              <a:buFont typeface="Calibri"/>
              <a:buChar char="–"/>
              <a:tabLst>
                <a:tab pos="299085" algn="l"/>
              </a:tabLst>
            </a:pPr>
            <a:r>
              <a:rPr lang="es-ES_tradnl" b="0" i="0" u="none" baseline="0" noProof="0" dirty="0">
                <a:solidFill>
                  <a:srgbClr val="52565A"/>
                </a:solidFill>
                <a:latin typeface="Calibri Light"/>
                <a:ea typeface="Calibri Light"/>
                <a:cs typeface="Calibri Light"/>
              </a:rPr>
              <a:t>El encuentro en persona debe completarse de manera presencial o mediante telesalud visual, interactiva y en tiempo real.</a:t>
            </a:r>
            <a:endParaRPr lang="es-ES_tradnl" sz="2000" b="0" noProof="0" dirty="0">
              <a:solidFill>
                <a:srgbClr val="52565A"/>
              </a:solidFill>
              <a:latin typeface="Calibri Light"/>
              <a:cs typeface="Calibri Light"/>
            </a:endParaRPr>
          </a:p>
        </p:txBody>
      </p:sp>
      <p:sp>
        <p:nvSpPr>
          <p:cNvPr id="8" name="object 5">
            <a:extLst>
              <a:ext uri="{FF2B5EF4-FFF2-40B4-BE49-F238E27FC236}">
                <a16:creationId xmlns:a16="http://schemas.microsoft.com/office/drawing/2014/main" id="{B252C78A-84C1-481D-8F52-C563A5B5229E}"/>
              </a:ext>
            </a:extLst>
          </p:cNvPr>
          <p:cNvSpPr txBox="1">
            <a:spLocks noGrp="1"/>
          </p:cNvSpPr>
          <p:nvPr>
            <p:ph type="sldNum" sz="quarter" idx="7"/>
          </p:nvPr>
        </p:nvSpPr>
        <p:spPr>
          <a:xfrm>
            <a:off x="11551411" y="6325615"/>
            <a:ext cx="564389" cy="151385"/>
          </a:xfrm>
          <a:prstGeom prst="rect">
            <a:avLst/>
          </a:prstGeom>
        </p:spPr>
        <p:txBody>
          <a:bodyPr vert="horz" wrap="square" lIns="0" tIns="0" rIns="0" bIns="0" rtlCol="0">
            <a:spAutoFit/>
          </a:bodyPr>
          <a:lstStyle/>
          <a:p>
            <a:pPr marL="90170" algn="l" rtl="0">
              <a:lnSpc>
                <a:spcPts val="1240"/>
              </a:lnSpc>
            </a:pPr>
            <a:r>
              <a:rPr lang="es-ES_tradnl" b="0" i="0" u="none" baseline="0" noProof="0" dirty="0"/>
              <a:t>|</a:t>
            </a:r>
            <a:r>
              <a:rPr lang="es-ES_tradnl" b="0" i="0" u="none" spc="5" baseline="0" noProof="0" dirty="0"/>
              <a:t> </a:t>
            </a:r>
            <a:fld id="{81D60167-4931-47E6-BA6A-407CBD079E47}" type="slidenum">
              <a:rPr lang="es-ES_tradnl" spc="-50" noProof="0" smtClean="0">
                <a:solidFill>
                  <a:srgbClr val="52565A"/>
                </a:solidFill>
              </a:rPr>
              <a:t>16</a:t>
            </a:fld>
            <a:endParaRPr lang="es-ES_tradnl" spc="-50" noProof="0" dirty="0">
              <a:solidFill>
                <a:srgbClr val="52565A"/>
              </a:solidFill>
            </a:endParaRP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a:extLst>
              <a:ext uri="{C183D7F6-B498-43B3-948B-1728B52AA6E4}">
                <adec:decorative xmlns:adec="http://schemas.microsoft.com/office/drawing/2017/decorative" val="1"/>
              </a:ext>
            </a:extLst>
          </p:cNvPr>
          <p:cNvSpPr/>
          <p:nvPr/>
        </p:nvSpPr>
        <p:spPr>
          <a:xfrm>
            <a:off x="0" y="0"/>
            <a:ext cx="320040" cy="609600"/>
          </a:xfrm>
          <a:custGeom>
            <a:avLst/>
            <a:gdLst/>
            <a:ahLst/>
            <a:cxnLst/>
            <a:rect l="l" t="t" r="r" b="b"/>
            <a:pathLst>
              <a:path w="320040" h="609600">
                <a:moveTo>
                  <a:pt x="320040" y="0"/>
                </a:moveTo>
                <a:lnTo>
                  <a:pt x="0" y="0"/>
                </a:lnTo>
                <a:lnTo>
                  <a:pt x="0" y="609600"/>
                </a:lnTo>
                <a:lnTo>
                  <a:pt x="320040" y="609600"/>
                </a:lnTo>
                <a:lnTo>
                  <a:pt x="320040" y="0"/>
                </a:lnTo>
                <a:close/>
              </a:path>
            </a:pathLst>
          </a:custGeom>
          <a:solidFill>
            <a:srgbClr val="487728"/>
          </a:solidFill>
        </p:spPr>
        <p:txBody>
          <a:bodyPr wrap="square" lIns="0" tIns="0" rIns="0" bIns="0" rtlCol="0"/>
          <a:lstStyle/>
          <a:p>
            <a:endParaRPr lang="es-ES_tradnl" noProof="0" dirty="0"/>
          </a:p>
        </p:txBody>
      </p:sp>
      <p:pic>
        <p:nvPicPr>
          <p:cNvPr id="3" name="object 3">
            <a:extLst>
              <a:ext uri="{C183D7F6-B498-43B3-948B-1728B52AA6E4}">
                <adec:decorative xmlns:adec="http://schemas.microsoft.com/office/drawing/2017/decorative" val="1"/>
              </a:ext>
            </a:extLst>
          </p:cNvPr>
          <p:cNvPicPr/>
          <p:nvPr/>
        </p:nvPicPr>
        <p:blipFill>
          <a:blip r:embed="rId4" cstate="print"/>
          <a:stretch>
            <a:fillRect/>
          </a:stretch>
        </p:blipFill>
        <p:spPr>
          <a:xfrm>
            <a:off x="0" y="685800"/>
            <a:ext cx="329183" cy="6172199"/>
          </a:xfrm>
          <a:prstGeom prst="rect">
            <a:avLst/>
          </a:prstGeom>
        </p:spPr>
      </p:pic>
      <p:sp>
        <p:nvSpPr>
          <p:cNvPr id="4" name="object 4"/>
          <p:cNvSpPr txBox="1">
            <a:spLocks noGrp="1"/>
          </p:cNvSpPr>
          <p:nvPr>
            <p:ph type="title"/>
          </p:nvPr>
        </p:nvSpPr>
        <p:spPr>
          <a:xfrm>
            <a:off x="673100" y="164084"/>
            <a:ext cx="11061700" cy="474489"/>
          </a:xfrm>
          <a:prstGeom prst="rect">
            <a:avLst/>
          </a:prstGeom>
        </p:spPr>
        <p:txBody>
          <a:bodyPr vert="horz" wrap="square" lIns="0" tIns="12700" rIns="0" bIns="0" rtlCol="0">
            <a:spAutoFit/>
          </a:bodyPr>
          <a:lstStyle/>
          <a:p>
            <a:pPr marL="12700" algn="l" rtl="0">
              <a:lnSpc>
                <a:spcPct val="100000"/>
              </a:lnSpc>
              <a:spcBef>
                <a:spcPts val="100"/>
              </a:spcBef>
            </a:pPr>
            <a:r>
              <a:rPr lang="es-ES_tradnl" b="0" i="0" u="none" baseline="0" noProof="0" dirty="0">
                <a:solidFill>
                  <a:srgbClr val="4E8415"/>
                </a:solidFill>
              </a:rPr>
              <a:t>La función del proveedor de cuidado de la salud</a:t>
            </a:r>
            <a:endParaRPr lang="es-ES_tradnl" spc="-20" noProof="0" dirty="0">
              <a:solidFill>
                <a:srgbClr val="4E8415"/>
              </a:solidFill>
            </a:endParaRPr>
          </a:p>
        </p:txBody>
      </p:sp>
      <p:sp>
        <p:nvSpPr>
          <p:cNvPr id="5" name="object 5"/>
          <p:cNvSpPr txBox="1"/>
          <p:nvPr/>
        </p:nvSpPr>
        <p:spPr>
          <a:xfrm>
            <a:off x="901700" y="961745"/>
            <a:ext cx="9766300" cy="4557658"/>
          </a:xfrm>
          <a:prstGeom prst="rect">
            <a:avLst/>
          </a:prstGeom>
        </p:spPr>
        <p:txBody>
          <a:bodyPr vert="horz" wrap="square" lIns="0" tIns="165100" rIns="0" bIns="0" rtlCol="0">
            <a:spAutoFit/>
          </a:bodyPr>
          <a:lstStyle/>
          <a:p>
            <a:pPr marL="354965" indent="-342265" rtl="0">
              <a:lnSpc>
                <a:spcPct val="100000"/>
              </a:lnSpc>
              <a:spcBef>
                <a:spcPts val="1300"/>
              </a:spcBef>
              <a:buFont typeface="Arial"/>
              <a:buChar char="•"/>
              <a:tabLst>
                <a:tab pos="354965" algn="l"/>
              </a:tabLst>
            </a:pPr>
            <a:r>
              <a:rPr lang="es-ES_tradnl" sz="2000" b="0" i="0" u="none" baseline="0" noProof="0" dirty="0">
                <a:solidFill>
                  <a:srgbClr val="52565A"/>
                </a:solidFill>
                <a:latin typeface="Calibri Light"/>
                <a:ea typeface="Calibri Light"/>
                <a:cs typeface="Calibri Light"/>
              </a:rPr>
              <a:t>Recibir y revisar evaluaciones de riesgos para la salud, según corresponda.</a:t>
            </a:r>
          </a:p>
          <a:p>
            <a:pPr marL="354965" indent="-342265" rtl="0">
              <a:lnSpc>
                <a:spcPct val="100000"/>
              </a:lnSpc>
              <a:spcBef>
                <a:spcPts val="1300"/>
              </a:spcBef>
              <a:buFont typeface="Arial"/>
              <a:buChar char="•"/>
              <a:tabLst>
                <a:tab pos="354965" algn="l"/>
              </a:tabLst>
            </a:pPr>
            <a:r>
              <a:rPr lang="es-ES_tradnl" sz="2000" b="0" i="0" u="none" baseline="0" noProof="0" dirty="0">
                <a:solidFill>
                  <a:srgbClr val="52565A"/>
                </a:solidFill>
                <a:latin typeface="Calibri Light"/>
                <a:ea typeface="Calibri Light"/>
                <a:cs typeface="Calibri Light"/>
              </a:rPr>
              <a:t>Completar el Formulario de Verificación de Condiciones Crónicas (VCC, por sus siglas en inglés) para los afiliados que tengan un C-SNP.</a:t>
            </a:r>
          </a:p>
          <a:p>
            <a:pPr marL="354965" indent="-342265" rtl="0">
              <a:lnSpc>
                <a:spcPct val="100000"/>
              </a:lnSpc>
              <a:spcBef>
                <a:spcPts val="1300"/>
              </a:spcBef>
              <a:buFont typeface="Arial"/>
              <a:buChar char="•"/>
              <a:tabLst>
                <a:tab pos="354965" algn="l"/>
              </a:tabLst>
            </a:pPr>
            <a:r>
              <a:rPr lang="es-ES_tradnl" sz="2000" b="0" i="0" u="none" baseline="0" noProof="0" dirty="0">
                <a:solidFill>
                  <a:srgbClr val="52565A"/>
                </a:solidFill>
                <a:latin typeface="Calibri Light"/>
                <a:ea typeface="Calibri Light"/>
                <a:cs typeface="Calibri Light"/>
              </a:rPr>
              <a:t>Colaborar con el administrador de cuidados para desarrollar y modificar el plan de cuidado.</a:t>
            </a:r>
          </a:p>
          <a:p>
            <a:pPr marL="354965" indent="-342265" rtl="0">
              <a:lnSpc>
                <a:spcPct val="100000"/>
              </a:lnSpc>
              <a:spcBef>
                <a:spcPts val="1300"/>
              </a:spcBef>
              <a:buFont typeface="Arial"/>
              <a:buChar char="•"/>
              <a:tabLst>
                <a:tab pos="354965" algn="l"/>
              </a:tabLst>
            </a:pPr>
            <a:r>
              <a:rPr lang="es-ES_tradnl" sz="2000" b="0" i="0" u="none" baseline="0" noProof="0" dirty="0">
                <a:solidFill>
                  <a:srgbClr val="52565A"/>
                </a:solidFill>
                <a:latin typeface="Calibri Light"/>
                <a:ea typeface="Calibri Light"/>
                <a:cs typeface="Calibri Light"/>
              </a:rPr>
              <a:t>Participar en conferencias sobre el cuidado, ya sea por teléfono, mediante el intercambio de comunicaciones escritas y, si es posible, en persona para promover la coordinación del cuidado.</a:t>
            </a:r>
          </a:p>
          <a:p>
            <a:pPr marL="354965" indent="-342265" rtl="0">
              <a:lnSpc>
                <a:spcPct val="100000"/>
              </a:lnSpc>
              <a:spcBef>
                <a:spcPts val="1300"/>
              </a:spcBef>
              <a:buFont typeface="Arial"/>
              <a:buChar char="•"/>
              <a:tabLst>
                <a:tab pos="354965" algn="l"/>
              </a:tabLst>
            </a:pPr>
            <a:r>
              <a:rPr lang="es-ES_tradnl" sz="2000" b="0" i="0" u="none" baseline="0" noProof="0" dirty="0">
                <a:solidFill>
                  <a:srgbClr val="52565A"/>
                </a:solidFill>
                <a:latin typeface="Calibri Light"/>
                <a:ea typeface="Calibri Light"/>
                <a:cs typeface="Calibri Light"/>
              </a:rPr>
              <a:t>Promover las medidas de calidad del Conjunto de datos e información sobre la efectividad de los servicios de cuidado de la salud (HEDIS®, por sus siglas en inglés). Estas con las medias del HEDIS exclusivas para los SNP:</a:t>
            </a:r>
          </a:p>
          <a:p>
            <a:pPr marL="469900" rtl="0">
              <a:lnSpc>
                <a:spcPct val="100000"/>
              </a:lnSpc>
              <a:spcBef>
                <a:spcPts val="1225"/>
              </a:spcBef>
              <a:tabLst>
                <a:tab pos="812165" algn="l"/>
              </a:tabLst>
            </a:pPr>
            <a:r>
              <a:rPr lang="es-ES_tradnl" sz="1450" b="0" i="0" u="none" spc="-50" baseline="0" noProof="0" dirty="0">
                <a:solidFill>
                  <a:srgbClr val="487728"/>
                </a:solidFill>
                <a:latin typeface="Calibri"/>
                <a:ea typeface="Calibri"/>
                <a:cs typeface="Calibri"/>
              </a:rPr>
              <a:t>−</a:t>
            </a:r>
            <a:r>
              <a:rPr lang="es-ES_tradnl" sz="1450" b="0" i="0" u="none" baseline="0" noProof="0" dirty="0">
                <a:solidFill>
                  <a:srgbClr val="487728"/>
                </a:solidFill>
                <a:latin typeface="Calibri"/>
                <a:ea typeface="Calibri"/>
                <a:cs typeface="Calibri"/>
              </a:rPr>
              <a:t>	</a:t>
            </a:r>
            <a:r>
              <a:rPr lang="es-ES_tradnl" sz="1600" b="0" i="0" u="none" spc="-10" baseline="0" noProof="0" dirty="0">
                <a:solidFill>
                  <a:srgbClr val="52565A"/>
                </a:solidFill>
                <a:latin typeface="Calibri Light"/>
                <a:ea typeface="Calibri Light"/>
                <a:cs typeface="Calibri Light"/>
              </a:rPr>
              <a:t>Reconciliación de los medicamentos tras el alta</a:t>
            </a:r>
          </a:p>
          <a:p>
            <a:pPr marL="469900" rtl="0">
              <a:lnSpc>
                <a:spcPct val="100000"/>
              </a:lnSpc>
              <a:tabLst>
                <a:tab pos="812165" algn="l"/>
              </a:tabLst>
            </a:pPr>
            <a:r>
              <a:rPr lang="es-ES_tradnl" sz="1600" b="0" i="0" u="none" spc="-10" baseline="0" noProof="0" dirty="0">
                <a:solidFill>
                  <a:srgbClr val="52565A"/>
                </a:solidFill>
                <a:latin typeface="Calibri Light"/>
                <a:ea typeface="Calibri Light"/>
                <a:cs typeface="Calibri Light"/>
              </a:rPr>
              <a:t>−	Cuidado de adultos mayores</a:t>
            </a:r>
          </a:p>
        </p:txBody>
      </p:sp>
      <p:sp>
        <p:nvSpPr>
          <p:cNvPr id="8" name="object 5">
            <a:extLst>
              <a:ext uri="{FF2B5EF4-FFF2-40B4-BE49-F238E27FC236}">
                <a16:creationId xmlns:a16="http://schemas.microsoft.com/office/drawing/2014/main" id="{19B24AF5-0C9F-402A-9EF0-C9CEB4CEC5F1}"/>
              </a:ext>
            </a:extLst>
          </p:cNvPr>
          <p:cNvSpPr txBox="1">
            <a:spLocks noGrp="1"/>
          </p:cNvSpPr>
          <p:nvPr>
            <p:ph type="sldNum" sz="quarter" idx="7"/>
          </p:nvPr>
        </p:nvSpPr>
        <p:spPr>
          <a:xfrm>
            <a:off x="11551411" y="6325615"/>
            <a:ext cx="564389" cy="151385"/>
          </a:xfrm>
          <a:prstGeom prst="rect">
            <a:avLst/>
          </a:prstGeom>
        </p:spPr>
        <p:txBody>
          <a:bodyPr vert="horz" wrap="square" lIns="0" tIns="0" rIns="0" bIns="0" rtlCol="0">
            <a:spAutoFit/>
          </a:bodyPr>
          <a:lstStyle/>
          <a:p>
            <a:pPr marL="90170" algn="l" rtl="0">
              <a:lnSpc>
                <a:spcPts val="1240"/>
              </a:lnSpc>
            </a:pPr>
            <a:r>
              <a:rPr lang="es-ES_tradnl" b="0" i="0" u="none" baseline="0" noProof="0" dirty="0"/>
              <a:t>|</a:t>
            </a:r>
            <a:r>
              <a:rPr lang="es-ES_tradnl" b="0" i="0" u="none" spc="5" baseline="0" noProof="0" dirty="0"/>
              <a:t> </a:t>
            </a:r>
            <a:fld id="{81D60167-4931-47E6-BA6A-407CBD079E47}" type="slidenum">
              <a:rPr lang="es-ES_tradnl" spc="-50" noProof="0" smtClean="0">
                <a:solidFill>
                  <a:srgbClr val="52565A"/>
                </a:solidFill>
              </a:rPr>
              <a:t>17</a:t>
            </a:fld>
            <a:endParaRPr lang="es-ES_tradnl" spc="-50" noProof="0" dirty="0">
              <a:solidFill>
                <a:srgbClr val="52565A"/>
              </a:solidFill>
            </a:endParaRPr>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73099" y="278383"/>
            <a:ext cx="10878311" cy="997709"/>
          </a:xfrm>
          <a:prstGeom prst="rect">
            <a:avLst/>
          </a:prstGeom>
        </p:spPr>
        <p:txBody>
          <a:bodyPr vert="horz" wrap="square" lIns="0" tIns="12700" rIns="0" bIns="0" rtlCol="0">
            <a:spAutoFit/>
          </a:bodyPr>
          <a:lstStyle/>
          <a:p>
            <a:pPr marL="12700" algn="l" rtl="0">
              <a:lnSpc>
                <a:spcPct val="100000"/>
              </a:lnSpc>
              <a:spcBef>
                <a:spcPts val="100"/>
              </a:spcBef>
            </a:pPr>
            <a:r>
              <a:rPr lang="es-ES_tradnl" sz="3200" b="0" i="0" u="none" baseline="0" noProof="0" dirty="0">
                <a:solidFill>
                  <a:srgbClr val="4E8415"/>
                </a:solidFill>
              </a:rPr>
              <a:t>Elementos del MOC de los SNP: el administrador de cuidados personalizados</a:t>
            </a:r>
            <a:endParaRPr lang="es-ES_tradnl" sz="3200" noProof="0" dirty="0"/>
          </a:p>
        </p:txBody>
      </p:sp>
      <p:sp>
        <p:nvSpPr>
          <p:cNvPr id="3" name="object 3"/>
          <p:cNvSpPr txBox="1"/>
          <p:nvPr/>
        </p:nvSpPr>
        <p:spPr>
          <a:xfrm>
            <a:off x="1130300" y="1879579"/>
            <a:ext cx="10421110" cy="936795"/>
          </a:xfrm>
          <a:prstGeom prst="rect">
            <a:avLst/>
          </a:prstGeom>
        </p:spPr>
        <p:txBody>
          <a:bodyPr vert="horz" wrap="square" lIns="0" tIns="13335" rIns="0" bIns="0" rtlCol="0">
            <a:spAutoFit/>
          </a:bodyPr>
          <a:lstStyle/>
          <a:p>
            <a:pPr marL="12700" marR="5080" rtl="0">
              <a:lnSpc>
                <a:spcPct val="100000"/>
              </a:lnSpc>
              <a:spcBef>
                <a:spcPts val="105"/>
              </a:spcBef>
            </a:pPr>
            <a:r>
              <a:rPr lang="es-ES_tradnl" sz="2000" b="0" i="0" u="none" baseline="0" noProof="0" dirty="0">
                <a:solidFill>
                  <a:srgbClr val="52565A"/>
                </a:solidFill>
                <a:latin typeface="Calibri Light"/>
                <a:ea typeface="Calibri Light"/>
                <a:cs typeface="Calibri Light"/>
              </a:rPr>
              <a:t>El administrador de cuidados actúa como el punto de contacto principal para los afiliados que tienen un SNP y es responsable de la implementación y la supervisión de todos los aspectos de la administración del cuidado. Las tareas del administrador de cuidados incluyen las siguientes:</a:t>
            </a:r>
          </a:p>
        </p:txBody>
      </p:sp>
      <p:sp>
        <p:nvSpPr>
          <p:cNvPr id="4" name="object 4"/>
          <p:cNvSpPr txBox="1"/>
          <p:nvPr/>
        </p:nvSpPr>
        <p:spPr>
          <a:xfrm>
            <a:off x="1221741" y="3419860"/>
            <a:ext cx="4414520" cy="2109552"/>
          </a:xfrm>
          <a:prstGeom prst="rect">
            <a:avLst/>
          </a:prstGeom>
        </p:spPr>
        <p:txBody>
          <a:bodyPr vert="horz" wrap="square" lIns="0" tIns="53975" rIns="0" bIns="0" rtlCol="0">
            <a:spAutoFit/>
          </a:bodyPr>
          <a:lstStyle/>
          <a:p>
            <a:pPr marL="299085" marR="5080" indent="-287020" rtl="0">
              <a:lnSpc>
                <a:spcPts val="1839"/>
              </a:lnSpc>
              <a:spcBef>
                <a:spcPts val="425"/>
              </a:spcBef>
              <a:buClr>
                <a:srgbClr val="487728"/>
              </a:buClr>
              <a:buFont typeface="Arial"/>
              <a:buChar char="•"/>
              <a:tabLst>
                <a:tab pos="299085" algn="l"/>
              </a:tabLst>
            </a:pPr>
            <a:r>
              <a:rPr lang="es-ES_tradnl" sz="1800" b="0" i="0" u="none" baseline="0" noProof="0" dirty="0">
                <a:solidFill>
                  <a:srgbClr val="52565A"/>
                </a:solidFill>
                <a:latin typeface="Calibri Light"/>
                <a:ea typeface="Calibri Light"/>
                <a:cs typeface="Calibri Light"/>
              </a:rPr>
              <a:t>Actuar como el “director de orquesta” clínico y vincular a los afiliados y a los participantes del ICT</a:t>
            </a:r>
          </a:p>
          <a:p>
            <a:pPr marL="299085" marR="5080" indent="-287020" rtl="0">
              <a:lnSpc>
                <a:spcPts val="1839"/>
              </a:lnSpc>
              <a:spcBef>
                <a:spcPts val="425"/>
              </a:spcBef>
              <a:buClr>
                <a:srgbClr val="487728"/>
              </a:buClr>
              <a:buFont typeface="Arial"/>
              <a:buChar char="•"/>
              <a:tabLst>
                <a:tab pos="299085" algn="l"/>
              </a:tabLst>
            </a:pPr>
            <a:r>
              <a:rPr lang="es-ES_tradnl" sz="1800" b="0" i="0" u="none" baseline="0" noProof="0" dirty="0">
                <a:solidFill>
                  <a:srgbClr val="52565A"/>
                </a:solidFill>
                <a:latin typeface="Calibri Light"/>
                <a:ea typeface="Calibri Light"/>
                <a:cs typeface="Calibri Light"/>
              </a:rPr>
              <a:t>Coordinar el cuidado del ICT: médicos, farmacia, etc.</a:t>
            </a:r>
          </a:p>
          <a:p>
            <a:pPr marL="299085" marR="5080" indent="-287020" rtl="0">
              <a:lnSpc>
                <a:spcPts val="1839"/>
              </a:lnSpc>
              <a:spcBef>
                <a:spcPts val="425"/>
              </a:spcBef>
              <a:buClr>
                <a:srgbClr val="487728"/>
              </a:buClr>
              <a:buFont typeface="Arial"/>
              <a:buChar char="•"/>
              <a:tabLst>
                <a:tab pos="299085" algn="l"/>
              </a:tabLst>
            </a:pPr>
            <a:r>
              <a:rPr lang="es-ES_tradnl" sz="1800" b="0" i="0" u="none" baseline="0" noProof="0" dirty="0">
                <a:solidFill>
                  <a:srgbClr val="52565A"/>
                </a:solidFill>
                <a:latin typeface="Calibri Light"/>
                <a:ea typeface="Calibri Light"/>
                <a:cs typeface="Calibri Light"/>
              </a:rPr>
              <a:t>Administrar las HRA</a:t>
            </a:r>
          </a:p>
          <a:p>
            <a:pPr marL="299085" marR="5080" indent="-287020" rtl="0">
              <a:lnSpc>
                <a:spcPts val="1839"/>
              </a:lnSpc>
              <a:spcBef>
                <a:spcPts val="425"/>
              </a:spcBef>
              <a:buClr>
                <a:srgbClr val="487728"/>
              </a:buClr>
              <a:buFont typeface="Arial"/>
              <a:buChar char="•"/>
              <a:tabLst>
                <a:tab pos="299085" algn="l"/>
              </a:tabLst>
            </a:pPr>
            <a:r>
              <a:rPr lang="es-ES_tradnl" sz="1800" b="0" i="0" u="none" baseline="0" noProof="0" dirty="0">
                <a:solidFill>
                  <a:srgbClr val="52565A"/>
                </a:solidFill>
                <a:latin typeface="Calibri Light"/>
                <a:ea typeface="Calibri Light"/>
                <a:cs typeface="Calibri Light"/>
              </a:rPr>
              <a:t>Ayudar con el ICP</a:t>
            </a:r>
          </a:p>
          <a:p>
            <a:pPr marL="299085" marR="5080" indent="-287020" rtl="0">
              <a:lnSpc>
                <a:spcPts val="1839"/>
              </a:lnSpc>
              <a:spcBef>
                <a:spcPts val="425"/>
              </a:spcBef>
              <a:buClr>
                <a:srgbClr val="487728"/>
              </a:buClr>
              <a:buFont typeface="Arial"/>
              <a:buChar char="•"/>
              <a:tabLst>
                <a:tab pos="299085" algn="l"/>
              </a:tabLst>
            </a:pPr>
            <a:r>
              <a:rPr lang="es-ES_tradnl" sz="1800" b="0" i="0" u="none" baseline="0" noProof="0" dirty="0">
                <a:solidFill>
                  <a:srgbClr val="52565A"/>
                </a:solidFill>
                <a:latin typeface="Calibri Light"/>
                <a:ea typeface="Calibri Light"/>
                <a:cs typeface="Calibri Light"/>
              </a:rPr>
              <a:t>Planificar y respaldar las altas</a:t>
            </a:r>
            <a:endParaRPr lang="es-ES_tradnl" sz="1800" noProof="0" dirty="0">
              <a:latin typeface="Calibri Light"/>
              <a:cs typeface="Calibri Light"/>
            </a:endParaRPr>
          </a:p>
        </p:txBody>
      </p:sp>
      <p:sp>
        <p:nvSpPr>
          <p:cNvPr id="5" name="object 5"/>
          <p:cNvSpPr txBox="1"/>
          <p:nvPr/>
        </p:nvSpPr>
        <p:spPr>
          <a:xfrm>
            <a:off x="6555740" y="3389492"/>
            <a:ext cx="4545965" cy="2140971"/>
          </a:xfrm>
          <a:prstGeom prst="rect">
            <a:avLst/>
          </a:prstGeom>
        </p:spPr>
        <p:txBody>
          <a:bodyPr vert="horz" wrap="square" lIns="0" tIns="47625" rIns="0" bIns="0" rtlCol="0">
            <a:spAutoFit/>
          </a:bodyPr>
          <a:lstStyle/>
          <a:p>
            <a:pPr marL="299085" indent="-286385" rtl="0">
              <a:lnSpc>
                <a:spcPct val="100000"/>
              </a:lnSpc>
              <a:spcBef>
                <a:spcPts val="375"/>
              </a:spcBef>
              <a:buClr>
                <a:srgbClr val="487728"/>
              </a:buClr>
              <a:buFont typeface="Arial"/>
              <a:buChar char="•"/>
              <a:tabLst>
                <a:tab pos="299085" algn="l"/>
              </a:tabLst>
            </a:pPr>
            <a:r>
              <a:rPr lang="es-ES_tradnl" sz="1800" b="0" i="0" u="none" spc="-10" baseline="0" noProof="0" dirty="0">
                <a:solidFill>
                  <a:srgbClr val="52565A"/>
                </a:solidFill>
                <a:latin typeface="Calibri Light"/>
                <a:ea typeface="Calibri Light"/>
                <a:cs typeface="Calibri Light"/>
              </a:rPr>
              <a:t>Educar a los afiliados y a sus cuidadores</a:t>
            </a:r>
          </a:p>
          <a:p>
            <a:pPr marL="299085" indent="-286385" rtl="0">
              <a:lnSpc>
                <a:spcPct val="100000"/>
              </a:lnSpc>
              <a:spcBef>
                <a:spcPts val="375"/>
              </a:spcBef>
              <a:buClr>
                <a:srgbClr val="487728"/>
              </a:buClr>
              <a:buFont typeface="Arial"/>
              <a:buChar char="•"/>
              <a:tabLst>
                <a:tab pos="299085" algn="l"/>
              </a:tabLst>
            </a:pPr>
            <a:r>
              <a:rPr lang="es-ES_tradnl" sz="1800" b="0" i="0" u="none" spc="-10" baseline="0" noProof="0" dirty="0">
                <a:solidFill>
                  <a:srgbClr val="52565A"/>
                </a:solidFill>
                <a:latin typeface="Calibri Light"/>
                <a:ea typeface="Calibri Light"/>
                <a:cs typeface="Calibri Light"/>
              </a:rPr>
              <a:t>Ofrecer apoyo de la salud e investigaciones para los afiliados</a:t>
            </a:r>
          </a:p>
          <a:p>
            <a:pPr marL="299085" indent="-286385" rtl="0">
              <a:lnSpc>
                <a:spcPct val="100000"/>
              </a:lnSpc>
              <a:spcBef>
                <a:spcPts val="375"/>
              </a:spcBef>
              <a:buClr>
                <a:srgbClr val="487728"/>
              </a:buClr>
              <a:buFont typeface="Arial"/>
              <a:buChar char="•"/>
              <a:tabLst>
                <a:tab pos="299085" algn="l"/>
              </a:tabLst>
            </a:pPr>
            <a:r>
              <a:rPr lang="es-ES_tradnl" sz="1800" b="0" i="0" u="none" spc="-10" baseline="0" noProof="0" dirty="0">
                <a:solidFill>
                  <a:srgbClr val="52565A"/>
                </a:solidFill>
                <a:latin typeface="Calibri Light"/>
                <a:ea typeface="Calibri Light"/>
                <a:cs typeface="Calibri Light"/>
              </a:rPr>
              <a:t>Conectar a los afiliados con recursos comunitarios y servicios sociales</a:t>
            </a:r>
          </a:p>
          <a:p>
            <a:pPr marL="299085" indent="-286385" rtl="0">
              <a:lnSpc>
                <a:spcPct val="100000"/>
              </a:lnSpc>
              <a:spcBef>
                <a:spcPts val="375"/>
              </a:spcBef>
              <a:buClr>
                <a:srgbClr val="487728"/>
              </a:buClr>
              <a:buFont typeface="Arial"/>
              <a:buChar char="•"/>
              <a:tabLst>
                <a:tab pos="299085" algn="l"/>
              </a:tabLst>
            </a:pPr>
            <a:r>
              <a:rPr lang="es-ES_tradnl" sz="1800" b="0" i="0" u="none" spc="-10" baseline="0" noProof="0" dirty="0">
                <a:solidFill>
                  <a:srgbClr val="52565A"/>
                </a:solidFill>
                <a:latin typeface="Calibri Light"/>
                <a:ea typeface="Calibri Light"/>
                <a:cs typeface="Calibri Light"/>
              </a:rPr>
              <a:t>Brindar orientación para instrucciones anticipadas/el final de la vida</a:t>
            </a:r>
          </a:p>
        </p:txBody>
      </p:sp>
      <p:sp>
        <p:nvSpPr>
          <p:cNvPr id="8" name="object 5">
            <a:extLst>
              <a:ext uri="{FF2B5EF4-FFF2-40B4-BE49-F238E27FC236}">
                <a16:creationId xmlns:a16="http://schemas.microsoft.com/office/drawing/2014/main" id="{37248854-5C9D-4756-AF67-3DF472E86E63}"/>
              </a:ext>
            </a:extLst>
          </p:cNvPr>
          <p:cNvSpPr txBox="1">
            <a:spLocks noGrp="1"/>
          </p:cNvSpPr>
          <p:nvPr>
            <p:ph type="sldNum" sz="quarter" idx="7"/>
          </p:nvPr>
        </p:nvSpPr>
        <p:spPr>
          <a:xfrm>
            <a:off x="11551411" y="6325615"/>
            <a:ext cx="564389" cy="151385"/>
          </a:xfrm>
          <a:prstGeom prst="rect">
            <a:avLst/>
          </a:prstGeom>
        </p:spPr>
        <p:txBody>
          <a:bodyPr vert="horz" wrap="square" lIns="0" tIns="0" rIns="0" bIns="0" rtlCol="0">
            <a:spAutoFit/>
          </a:bodyPr>
          <a:lstStyle/>
          <a:p>
            <a:pPr marL="90170" algn="l" rtl="0">
              <a:lnSpc>
                <a:spcPts val="1240"/>
              </a:lnSpc>
            </a:pPr>
            <a:r>
              <a:rPr lang="es-ES_tradnl" b="0" i="0" u="none" baseline="0" noProof="0" dirty="0"/>
              <a:t>|</a:t>
            </a:r>
            <a:r>
              <a:rPr lang="es-ES_tradnl" b="0" i="0" u="none" spc="5" baseline="0" noProof="0" dirty="0"/>
              <a:t> </a:t>
            </a:r>
            <a:fld id="{81D60167-4931-47E6-BA6A-407CBD079E47}" type="slidenum">
              <a:rPr lang="es-ES_tradnl" spc="-50" noProof="0" smtClean="0">
                <a:solidFill>
                  <a:srgbClr val="52565A"/>
                </a:solidFill>
              </a:rPr>
              <a:t>18</a:t>
            </a:fld>
            <a:endParaRPr lang="es-ES_tradnl" spc="-50" noProof="0" dirty="0">
              <a:solidFill>
                <a:srgbClr val="52565A"/>
              </a:solidFill>
            </a:endParaRPr>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73100" y="278383"/>
            <a:ext cx="10985500" cy="505267"/>
          </a:xfrm>
          <a:prstGeom prst="rect">
            <a:avLst/>
          </a:prstGeom>
        </p:spPr>
        <p:txBody>
          <a:bodyPr vert="horz" wrap="square" lIns="0" tIns="12700" rIns="0" bIns="0" rtlCol="0">
            <a:spAutoFit/>
          </a:bodyPr>
          <a:lstStyle/>
          <a:p>
            <a:pPr marL="12700" algn="l" rtl="0">
              <a:lnSpc>
                <a:spcPct val="100000"/>
              </a:lnSpc>
              <a:spcBef>
                <a:spcPts val="100"/>
              </a:spcBef>
            </a:pPr>
            <a:r>
              <a:rPr lang="es-ES_tradnl" sz="3200" b="0" i="0" u="none" spc="-10" baseline="0" noProof="0" dirty="0">
                <a:solidFill>
                  <a:srgbClr val="4E8415"/>
                </a:solidFill>
              </a:rPr>
              <a:t>Recursos de los CMS</a:t>
            </a:r>
            <a:endParaRPr lang="es-ES_tradnl" sz="3200" noProof="0" dirty="0"/>
          </a:p>
        </p:txBody>
      </p:sp>
      <p:sp>
        <p:nvSpPr>
          <p:cNvPr id="3" name="object 3"/>
          <p:cNvSpPr txBox="1"/>
          <p:nvPr/>
        </p:nvSpPr>
        <p:spPr>
          <a:xfrm>
            <a:off x="782791" y="875411"/>
            <a:ext cx="10342409" cy="3302827"/>
          </a:xfrm>
          <a:prstGeom prst="rect">
            <a:avLst/>
          </a:prstGeom>
        </p:spPr>
        <p:txBody>
          <a:bodyPr vert="horz" wrap="square" lIns="0" tIns="182245" rIns="0" bIns="0" rtlCol="0">
            <a:spAutoFit/>
          </a:bodyPr>
          <a:lstStyle/>
          <a:p>
            <a:pPr marL="24765" rtl="0">
              <a:lnSpc>
                <a:spcPct val="100000"/>
              </a:lnSpc>
              <a:spcBef>
                <a:spcPts val="1435"/>
              </a:spcBef>
            </a:pPr>
            <a:r>
              <a:rPr lang="es-ES_tradnl" sz="2000" b="0" i="0" u="none" baseline="0" noProof="0" dirty="0">
                <a:solidFill>
                  <a:srgbClr val="52565A"/>
                </a:solidFill>
                <a:latin typeface="Calibri Light"/>
                <a:ea typeface="Calibri Light"/>
                <a:cs typeface="Calibri Light"/>
              </a:rPr>
              <a:t>Manual de Cuidado Administrado de Medicare</a:t>
            </a:r>
          </a:p>
          <a:p>
            <a:pPr marL="311150" indent="-286385" rtl="0">
              <a:lnSpc>
                <a:spcPct val="100000"/>
              </a:lnSpc>
              <a:spcBef>
                <a:spcPts val="1060"/>
              </a:spcBef>
              <a:buClr>
                <a:srgbClr val="5A8E17"/>
              </a:buClr>
              <a:buFont typeface="Arial"/>
              <a:buChar char="•"/>
              <a:tabLst>
                <a:tab pos="311150" algn="l"/>
              </a:tabLst>
            </a:pPr>
            <a:r>
              <a:rPr lang="es-ES_tradnl" sz="1600" b="0" i="0" u="sng" baseline="0" noProof="0" dirty="0">
                <a:solidFill>
                  <a:srgbClr val="007480"/>
                </a:solidFill>
                <a:uFill>
                  <a:solidFill>
                    <a:srgbClr val="007480"/>
                  </a:solidFill>
                </a:uFill>
                <a:latin typeface="Calibri Light"/>
                <a:ea typeface="Calibri Light"/>
                <a:cs typeface="Calibri Light"/>
                <a:hlinkClick r:id="rId4"/>
              </a:rPr>
              <a:t>Capítulo 5</a:t>
            </a:r>
            <a:endParaRPr lang="es-ES_tradnl" sz="1600" u="sng" noProof="0" dirty="0">
              <a:solidFill>
                <a:srgbClr val="007480"/>
              </a:solidFill>
              <a:uFill>
                <a:solidFill>
                  <a:srgbClr val="007480"/>
                </a:solidFill>
              </a:uFill>
              <a:latin typeface="Calibri Light"/>
              <a:cs typeface="Calibri Light"/>
            </a:endParaRPr>
          </a:p>
          <a:p>
            <a:pPr marL="311150" indent="-286385" rtl="0">
              <a:lnSpc>
                <a:spcPct val="100000"/>
              </a:lnSpc>
              <a:spcBef>
                <a:spcPts val="965"/>
              </a:spcBef>
              <a:buClr>
                <a:srgbClr val="5A8E17"/>
              </a:buClr>
              <a:buFont typeface="Arial"/>
              <a:buChar char="•"/>
              <a:tabLst>
                <a:tab pos="311150" algn="l"/>
              </a:tabLst>
            </a:pPr>
            <a:r>
              <a:rPr lang="es-ES_tradnl" sz="1600" b="0" i="0" u="sng" baseline="0" noProof="0" dirty="0">
                <a:solidFill>
                  <a:srgbClr val="007480"/>
                </a:solidFill>
                <a:uFill>
                  <a:solidFill>
                    <a:srgbClr val="007480"/>
                  </a:solidFill>
                </a:uFill>
                <a:latin typeface="Calibri Light"/>
                <a:ea typeface="Calibri Light"/>
                <a:cs typeface="Calibri Light"/>
                <a:hlinkClick r:id="rId5"/>
              </a:rPr>
              <a:t>Capítulo 16-B</a:t>
            </a:r>
            <a:endParaRPr lang="es-ES_tradnl" sz="1600" b="0" u="sng" noProof="0" dirty="0">
              <a:solidFill>
                <a:srgbClr val="007480"/>
              </a:solidFill>
              <a:uFill>
                <a:solidFill>
                  <a:srgbClr val="007480"/>
                </a:solidFill>
              </a:uFill>
              <a:latin typeface="Calibri Light"/>
              <a:cs typeface="Calibri Light"/>
            </a:endParaRPr>
          </a:p>
          <a:p>
            <a:pPr marL="12700" marR="6350" rtl="0">
              <a:lnSpc>
                <a:spcPts val="6160"/>
              </a:lnSpc>
              <a:spcBef>
                <a:spcPts val="700"/>
              </a:spcBef>
            </a:pPr>
            <a:r>
              <a:rPr lang="es-ES_tradnl" sz="2000" b="0" i="0" u="none" baseline="0" noProof="0" dirty="0">
                <a:solidFill>
                  <a:srgbClr val="52565A"/>
                </a:solidFill>
                <a:latin typeface="Calibri Light"/>
                <a:ea typeface="Calibri Light"/>
                <a:cs typeface="Calibri Light"/>
              </a:rPr>
              <a:t>El artículo de MLN </a:t>
            </a:r>
            <a:r>
              <a:rPr lang="es-ES_tradnl" sz="2000" b="0" i="0" u="none" baseline="0" noProof="0" dirty="0" err="1">
                <a:solidFill>
                  <a:srgbClr val="52565A"/>
                </a:solidFill>
                <a:latin typeface="Calibri Light"/>
                <a:ea typeface="Calibri Light"/>
                <a:cs typeface="Calibri Light"/>
              </a:rPr>
              <a:t>Matters</a:t>
            </a:r>
            <a:r>
              <a:rPr lang="es-ES_tradnl" sz="2000" b="0" i="0" u="none" baseline="0" noProof="0" dirty="0">
                <a:solidFill>
                  <a:srgbClr val="52565A"/>
                </a:solidFill>
                <a:latin typeface="Calibri Light"/>
                <a:ea typeface="Calibri Light"/>
                <a:cs typeface="Calibri Light"/>
              </a:rPr>
              <a:t> sobre la facturación de saldos se puede encontrar </a:t>
            </a:r>
            <a:r>
              <a:rPr lang="es-ES_tradnl" sz="2000" b="0" i="0" u="sng" spc="-10" baseline="0" noProof="0" dirty="0">
                <a:solidFill>
                  <a:srgbClr val="007480"/>
                </a:solidFill>
                <a:uFill>
                  <a:solidFill>
                    <a:srgbClr val="007480"/>
                  </a:solidFill>
                </a:uFill>
                <a:latin typeface="Calibri Light"/>
                <a:ea typeface="Calibri Light"/>
                <a:cs typeface="Calibri Light"/>
                <a:hlinkClick r:id="rId6"/>
              </a:rPr>
              <a:t>aquí</a:t>
            </a:r>
            <a:r>
              <a:rPr lang="es-ES_tradnl" sz="2000" b="0" i="0" u="none" spc="-10" baseline="0" noProof="0" dirty="0">
                <a:solidFill>
                  <a:srgbClr val="52565A"/>
                </a:solidFill>
                <a:uFill>
                  <a:solidFill>
                    <a:srgbClr val="007480"/>
                  </a:solidFill>
                </a:uFill>
                <a:latin typeface="Calibri Light"/>
                <a:ea typeface="Calibri Light"/>
                <a:cs typeface="Calibri Light"/>
              </a:rPr>
              <a:t>.</a:t>
            </a:r>
            <a:endParaRPr lang="es-ES_tradnl" sz="2000" b="0" u="none" spc="-10" noProof="0" dirty="0">
              <a:solidFill>
                <a:srgbClr val="52565A"/>
              </a:solidFill>
              <a:latin typeface="Calibri Light"/>
              <a:cs typeface="Calibri Light"/>
            </a:endParaRPr>
          </a:p>
          <a:p>
            <a:pPr marL="12700" marR="6350" rtl="0">
              <a:lnSpc>
                <a:spcPct val="150000"/>
              </a:lnSpc>
              <a:spcBef>
                <a:spcPts val="700"/>
              </a:spcBef>
            </a:pPr>
            <a:r>
              <a:rPr lang="es-ES_tradnl" sz="2000" b="0" i="0" u="none" baseline="0" noProof="0" dirty="0">
                <a:solidFill>
                  <a:srgbClr val="52565A"/>
                </a:solidFill>
                <a:latin typeface="Calibri Light"/>
                <a:ea typeface="Calibri Light"/>
                <a:cs typeface="Calibri Light"/>
              </a:rPr>
              <a:t>MOC de los SNP: Consejería de CMS </a:t>
            </a:r>
            <a:r>
              <a:rPr lang="es-ES_tradnl" sz="1600" b="0" i="0" u="sng" baseline="0" noProof="0" dirty="0">
                <a:solidFill>
                  <a:srgbClr val="007480"/>
                </a:solidFill>
                <a:uFill>
                  <a:solidFill>
                    <a:srgbClr val="007480"/>
                  </a:solidFill>
                </a:uFill>
                <a:latin typeface="Calibri Light"/>
                <a:ea typeface="Calibri Light"/>
                <a:cs typeface="Calibri Light"/>
                <a:hlinkClick r:id="rId4"/>
              </a:rPr>
              <a:t>Capítulo 5: Evaluación de Calidad del Manual de Cuidado Administrado de Medicare</a:t>
            </a:r>
            <a:endParaRPr lang="es-ES_tradnl" sz="1600" b="0" u="sng" spc="-10" noProof="0" dirty="0">
              <a:solidFill>
                <a:srgbClr val="007480"/>
              </a:solidFill>
              <a:uFill>
                <a:solidFill>
                  <a:srgbClr val="007480"/>
                </a:solidFill>
              </a:uFill>
              <a:latin typeface="Calibri Light"/>
              <a:cs typeface="Calibri Light"/>
            </a:endParaRPr>
          </a:p>
          <a:p>
            <a:pPr marL="12700" rtl="0">
              <a:lnSpc>
                <a:spcPts val="1914"/>
              </a:lnSpc>
              <a:buClr>
                <a:srgbClr val="487728"/>
              </a:buClr>
              <a:tabLst>
                <a:tab pos="297180" algn="l"/>
              </a:tabLst>
            </a:pPr>
            <a:endParaRPr lang="es-ES_tradnl" sz="1600" u="sng" spc="-10" noProof="0" dirty="0">
              <a:solidFill>
                <a:srgbClr val="007480"/>
              </a:solidFill>
              <a:uFill>
                <a:solidFill>
                  <a:srgbClr val="007480"/>
                </a:solidFill>
              </a:uFill>
              <a:latin typeface="Calibri Light"/>
              <a:cs typeface="Calibri Light"/>
            </a:endParaRPr>
          </a:p>
        </p:txBody>
      </p:sp>
      <p:sp>
        <p:nvSpPr>
          <p:cNvPr id="6" name="object 5">
            <a:extLst>
              <a:ext uri="{FF2B5EF4-FFF2-40B4-BE49-F238E27FC236}">
                <a16:creationId xmlns:a16="http://schemas.microsoft.com/office/drawing/2014/main" id="{AF53F007-20D7-420A-ACBC-EEB0E9329A48}"/>
              </a:ext>
            </a:extLst>
          </p:cNvPr>
          <p:cNvSpPr txBox="1">
            <a:spLocks noGrp="1"/>
          </p:cNvSpPr>
          <p:nvPr>
            <p:ph type="sldNum" sz="quarter" idx="7"/>
          </p:nvPr>
        </p:nvSpPr>
        <p:spPr>
          <a:xfrm>
            <a:off x="11551411" y="6325615"/>
            <a:ext cx="564389" cy="151385"/>
          </a:xfrm>
          <a:prstGeom prst="rect">
            <a:avLst/>
          </a:prstGeom>
        </p:spPr>
        <p:txBody>
          <a:bodyPr vert="horz" wrap="square" lIns="0" tIns="0" rIns="0" bIns="0" rtlCol="0">
            <a:spAutoFit/>
          </a:bodyPr>
          <a:lstStyle/>
          <a:p>
            <a:pPr marL="90170" algn="l" rtl="0">
              <a:lnSpc>
                <a:spcPts val="1240"/>
              </a:lnSpc>
            </a:pPr>
            <a:r>
              <a:rPr lang="es-ES_tradnl" b="0" i="0" u="none" baseline="0" noProof="0" dirty="0"/>
              <a:t>|</a:t>
            </a:r>
            <a:r>
              <a:rPr lang="es-ES_tradnl" b="0" i="0" u="none" spc="5" baseline="0" noProof="0" dirty="0"/>
              <a:t> </a:t>
            </a:r>
            <a:fld id="{81D60167-4931-47E6-BA6A-407CBD079E47}" type="slidenum">
              <a:rPr lang="es-ES_tradnl" spc="-50" noProof="0" smtClean="0">
                <a:solidFill>
                  <a:srgbClr val="52565A"/>
                </a:solidFill>
              </a:rPr>
              <a:t>19</a:t>
            </a:fld>
            <a:endParaRPr lang="es-ES_tradnl" spc="-50" noProof="0" dirty="0">
              <a:solidFill>
                <a:srgbClr val="52565A"/>
              </a:solidFill>
            </a:endParaRPr>
          </a:p>
        </p:txBody>
      </p:sp>
    </p:spTree>
    <p:custDataLst>
      <p:tags r:id="rId1"/>
    </p:custDataLst>
    <p:extLst>
      <p:ext uri="{BB962C8B-B14F-4D97-AF65-F5344CB8AC3E}">
        <p14:creationId xmlns:p14="http://schemas.microsoft.com/office/powerpoint/2010/main" val="2370688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5">
            <a:extLst>
              <a:ext uri="{FF2B5EF4-FFF2-40B4-BE49-F238E27FC236}">
                <a16:creationId xmlns:a16="http://schemas.microsoft.com/office/drawing/2014/main" id="{9CACDC14-78E5-475E-9D2B-E005F23AF2F1}"/>
              </a:ext>
            </a:extLst>
          </p:cNvPr>
          <p:cNvSpPr txBox="1">
            <a:spLocks noGrp="1"/>
          </p:cNvSpPr>
          <p:nvPr>
            <p:ph type="sldNum" sz="quarter" idx="7"/>
          </p:nvPr>
        </p:nvSpPr>
        <p:spPr>
          <a:xfrm>
            <a:off x="11551411" y="6325615"/>
            <a:ext cx="564389" cy="151385"/>
          </a:xfrm>
          <a:prstGeom prst="rect">
            <a:avLst/>
          </a:prstGeom>
        </p:spPr>
        <p:txBody>
          <a:bodyPr vert="horz" wrap="square" lIns="0" tIns="0" rIns="0" bIns="0" rtlCol="0">
            <a:spAutoFit/>
          </a:bodyPr>
          <a:lstStyle/>
          <a:p>
            <a:pPr marL="90170" algn="l" rtl="0">
              <a:lnSpc>
                <a:spcPts val="1240"/>
              </a:lnSpc>
            </a:pPr>
            <a:r>
              <a:rPr lang="es-ES_tradnl" b="0" i="0" u="none" baseline="0" noProof="0" dirty="0"/>
              <a:t>|</a:t>
            </a:r>
            <a:r>
              <a:rPr lang="es-ES_tradnl" b="0" i="0" u="none" spc="5" baseline="0" noProof="0" dirty="0"/>
              <a:t> </a:t>
            </a:r>
            <a:fld id="{81D60167-4931-47E6-BA6A-407CBD079E47}" type="slidenum">
              <a:rPr lang="es-ES_tradnl" spc="-50" noProof="0" smtClean="0">
                <a:solidFill>
                  <a:srgbClr val="52565A"/>
                </a:solidFill>
              </a:rPr>
              <a:t>2</a:t>
            </a:fld>
            <a:endParaRPr lang="es-ES_tradnl" spc="-50" noProof="0" dirty="0">
              <a:solidFill>
                <a:srgbClr val="52565A"/>
              </a:solidFill>
            </a:endParaRPr>
          </a:p>
        </p:txBody>
      </p:sp>
      <p:sp>
        <p:nvSpPr>
          <p:cNvPr id="6" name="TextBox 5">
            <a:extLst>
              <a:ext uri="{FF2B5EF4-FFF2-40B4-BE49-F238E27FC236}">
                <a16:creationId xmlns:a16="http://schemas.microsoft.com/office/drawing/2014/main" id="{6AA2C242-438D-8EB4-84D3-C979748E9A0F}"/>
              </a:ext>
            </a:extLst>
          </p:cNvPr>
          <p:cNvSpPr txBox="1"/>
          <p:nvPr/>
        </p:nvSpPr>
        <p:spPr>
          <a:xfrm>
            <a:off x="673100" y="914400"/>
            <a:ext cx="10299700" cy="5855449"/>
          </a:xfrm>
          <a:prstGeom prst="rect">
            <a:avLst/>
          </a:prstGeom>
          <a:noFill/>
        </p:spPr>
        <p:txBody>
          <a:bodyPr wrap="square">
            <a:spAutoFit/>
          </a:bodyPr>
          <a:lstStyle/>
          <a:p>
            <a:pPr marL="0" marR="0" rtl="0">
              <a:lnSpc>
                <a:spcPct val="150000"/>
              </a:lnSpc>
              <a:spcBef>
                <a:spcPts val="0"/>
              </a:spcBef>
              <a:spcAft>
                <a:spcPts val="0"/>
              </a:spcAft>
            </a:pP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Humana Dual </a:t>
            </a:r>
            <a:r>
              <a:rPr lang="es-ES_tradnl" sz="1600" b="0" i="0" u="none" baseline="0" noProof="0" dirty="0" err="1">
                <a:solidFill>
                  <a:schemeClr val="tx1"/>
                </a:solidFill>
                <a:latin typeface="Calibri Light" panose="020F0302020204030204" pitchFamily="34" charset="0"/>
                <a:ea typeface="Calibri Light" panose="020F0302020204030204" pitchFamily="34" charset="0"/>
                <a:cs typeface="Calibri Light" panose="020F0302020204030204" pitchFamily="34" charset="0"/>
              </a:rPr>
              <a:t>Fully</a:t>
            </a: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 </a:t>
            </a:r>
            <a:r>
              <a:rPr lang="es-ES_tradnl" sz="1600" b="0" i="0" u="none" baseline="0" noProof="0" dirty="0" err="1">
                <a:solidFill>
                  <a:schemeClr val="tx1"/>
                </a:solidFill>
                <a:latin typeface="Calibri Light" panose="020F0302020204030204" pitchFamily="34" charset="0"/>
                <a:ea typeface="Calibri Light" panose="020F0302020204030204" pitchFamily="34" charset="0"/>
                <a:cs typeface="Calibri Light" panose="020F0302020204030204" pitchFamily="34" charset="0"/>
              </a:rPr>
              <a:t>Integrated</a:t>
            </a: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 – HMO</a:t>
            </a:r>
          </a:p>
          <a:p>
            <a:pPr marL="0" marR="0" rtl="0">
              <a:lnSpc>
                <a:spcPct val="150000"/>
              </a:lnSpc>
              <a:spcBef>
                <a:spcPts val="0"/>
              </a:spcBef>
              <a:spcAft>
                <a:spcPts val="0"/>
              </a:spcAft>
            </a:pP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Humana Dual </a:t>
            </a:r>
            <a:r>
              <a:rPr lang="es-ES_tradnl" sz="1600" b="0" i="0" u="none" baseline="0" noProof="0" dirty="0" err="1">
                <a:solidFill>
                  <a:schemeClr val="tx1"/>
                </a:solidFill>
                <a:latin typeface="Calibri Light" panose="020F0302020204030204" pitchFamily="34" charset="0"/>
                <a:ea typeface="Calibri Light" panose="020F0302020204030204" pitchFamily="34" charset="0"/>
                <a:cs typeface="Calibri Light" panose="020F0302020204030204" pitchFamily="34" charset="0"/>
              </a:rPr>
              <a:t>Fully</a:t>
            </a: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 </a:t>
            </a:r>
            <a:r>
              <a:rPr lang="es-ES_tradnl" sz="1600" b="0" i="0" u="none" baseline="0" noProof="0" dirty="0" err="1">
                <a:solidFill>
                  <a:schemeClr val="tx1"/>
                </a:solidFill>
                <a:latin typeface="Calibri Light" panose="020F0302020204030204" pitchFamily="34" charset="0"/>
                <a:ea typeface="Calibri Light" panose="020F0302020204030204" pitchFamily="34" charset="0"/>
                <a:cs typeface="Calibri Light" panose="020F0302020204030204" pitchFamily="34" charset="0"/>
              </a:rPr>
              <a:t>Integrated</a:t>
            </a: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 – HMO-POS</a:t>
            </a:r>
          </a:p>
          <a:p>
            <a:pPr marL="0" marR="0" rtl="0">
              <a:lnSpc>
                <a:spcPct val="150000"/>
              </a:lnSpc>
              <a:spcBef>
                <a:spcPts val="0"/>
              </a:spcBef>
              <a:spcAft>
                <a:spcPts val="0"/>
              </a:spcAft>
            </a:pP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Humana Dual </a:t>
            </a:r>
            <a:r>
              <a:rPr lang="es-ES_tradnl" sz="1600" b="0" i="0" u="none" baseline="0" noProof="0" dirty="0" err="1">
                <a:solidFill>
                  <a:schemeClr val="tx1"/>
                </a:solidFill>
                <a:latin typeface="Calibri Light" panose="020F0302020204030204" pitchFamily="34" charset="0"/>
                <a:ea typeface="Calibri Light" panose="020F0302020204030204" pitchFamily="34" charset="0"/>
                <a:cs typeface="Calibri Light" panose="020F0302020204030204" pitchFamily="34" charset="0"/>
              </a:rPr>
              <a:t>Select</a:t>
            </a: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 – HMO</a:t>
            </a:r>
          </a:p>
          <a:p>
            <a:pPr marL="0" marR="0" rtl="0">
              <a:lnSpc>
                <a:spcPct val="150000"/>
              </a:lnSpc>
              <a:spcBef>
                <a:spcPts val="0"/>
              </a:spcBef>
              <a:spcAft>
                <a:spcPts val="0"/>
              </a:spcAft>
            </a:pP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Humana Dual </a:t>
            </a:r>
            <a:r>
              <a:rPr lang="es-ES_tradnl" sz="1600" b="0" i="0" u="none" baseline="0" noProof="0" dirty="0" err="1">
                <a:solidFill>
                  <a:schemeClr val="tx1"/>
                </a:solidFill>
                <a:latin typeface="Calibri Light" panose="020F0302020204030204" pitchFamily="34" charset="0"/>
                <a:ea typeface="Calibri Light" panose="020F0302020204030204" pitchFamily="34" charset="0"/>
                <a:cs typeface="Calibri Light" panose="020F0302020204030204" pitchFamily="34" charset="0"/>
              </a:rPr>
              <a:t>Select</a:t>
            </a: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 – HMO-POS</a:t>
            </a:r>
          </a:p>
          <a:p>
            <a:pPr marL="0" marR="0" rtl="0">
              <a:lnSpc>
                <a:spcPct val="150000"/>
              </a:lnSpc>
              <a:spcBef>
                <a:spcPts val="0"/>
              </a:spcBef>
              <a:spcAft>
                <a:spcPts val="0"/>
              </a:spcAft>
            </a:pP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Humana Gold Plus SNP-DE (HMO-POS)</a:t>
            </a:r>
          </a:p>
          <a:p>
            <a:pPr marL="0" marR="0" rtl="0">
              <a:lnSpc>
                <a:spcPct val="150000"/>
              </a:lnSpc>
              <a:spcBef>
                <a:spcPts val="0"/>
              </a:spcBef>
              <a:spcAft>
                <a:spcPts val="0"/>
              </a:spcAft>
            </a:pPr>
            <a:r>
              <a:rPr lang="es-ES_tradnl" sz="1600" b="0" i="0" u="none" baseline="0" noProof="0" dirty="0" err="1">
                <a:solidFill>
                  <a:schemeClr val="tx1"/>
                </a:solidFill>
                <a:latin typeface="Calibri Light" panose="020F0302020204030204" pitchFamily="34" charset="0"/>
                <a:ea typeface="Calibri Light" panose="020F0302020204030204" pitchFamily="34" charset="0"/>
                <a:cs typeface="Calibri Light" panose="020F0302020204030204" pitchFamily="34" charset="0"/>
              </a:rPr>
              <a:t>HumanaChoice</a:t>
            </a: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 Florida SNP-DE (PPO)</a:t>
            </a:r>
          </a:p>
          <a:p>
            <a:pPr marL="25400" marR="353060" rtl="0">
              <a:lnSpc>
                <a:spcPct val="150000"/>
              </a:lnSpc>
              <a:spcBef>
                <a:spcPts val="95"/>
              </a:spcBef>
            </a:pP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Humana</a:t>
            </a:r>
            <a:r>
              <a:rPr lang="es-ES_tradnl" sz="1600" b="0" i="0" u="none" spc="-30"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 </a:t>
            </a: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Gold</a:t>
            </a:r>
            <a:r>
              <a:rPr lang="es-ES_tradnl" sz="1600" b="0" i="0" u="none" spc="-15"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 </a:t>
            </a: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Plus SNP–DE (HMO) </a:t>
            </a:r>
          </a:p>
          <a:p>
            <a:pPr marL="25400" marR="353060" rtl="0">
              <a:lnSpc>
                <a:spcPct val="150000"/>
              </a:lnSpc>
              <a:spcBef>
                <a:spcPts val="95"/>
              </a:spcBef>
            </a:pP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Humana Gold Plus SNP – </a:t>
            </a:r>
            <a:r>
              <a:rPr lang="es-ES_tradnl" sz="1600" b="0" i="0" u="none" baseline="0" noProof="0" dirty="0" err="1">
                <a:solidFill>
                  <a:schemeClr val="tx1"/>
                </a:solidFill>
                <a:latin typeface="Calibri Light" panose="020F0302020204030204" pitchFamily="34" charset="0"/>
                <a:ea typeface="Calibri Light" panose="020F0302020204030204" pitchFamily="34" charset="0"/>
                <a:cs typeface="Calibri Light" panose="020F0302020204030204" pitchFamily="34" charset="0"/>
              </a:rPr>
              <a:t>Chronic</a:t>
            </a: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 </a:t>
            </a:r>
            <a:r>
              <a:rPr lang="es-ES_tradnl" sz="1600" b="0" i="0" u="none" baseline="0" noProof="0" dirty="0" err="1">
                <a:solidFill>
                  <a:schemeClr val="tx1"/>
                </a:solidFill>
                <a:latin typeface="Calibri Light" panose="020F0302020204030204" pitchFamily="34" charset="0"/>
                <a:ea typeface="Calibri Light" panose="020F0302020204030204" pitchFamily="34" charset="0"/>
                <a:cs typeface="Calibri Light" panose="020F0302020204030204" pitchFamily="34" charset="0"/>
              </a:rPr>
              <a:t>condition</a:t>
            </a: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 (HMO)</a:t>
            </a:r>
          </a:p>
          <a:p>
            <a:pPr marL="25400" marR="353060" rtl="0">
              <a:lnSpc>
                <a:spcPct val="150000"/>
              </a:lnSpc>
              <a:spcBef>
                <a:spcPts val="95"/>
              </a:spcBef>
            </a:pP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Humana </a:t>
            </a:r>
            <a:r>
              <a:rPr lang="es-ES_tradnl" sz="1600" b="0" i="0" u="none" baseline="0" noProof="0" dirty="0" err="1">
                <a:solidFill>
                  <a:schemeClr val="tx1"/>
                </a:solidFill>
                <a:latin typeface="Calibri Light" panose="020F0302020204030204" pitchFamily="34" charset="0"/>
                <a:ea typeface="Calibri Light" panose="020F0302020204030204" pitchFamily="34" charset="0"/>
                <a:cs typeface="Calibri Light" panose="020F0302020204030204" pitchFamily="34" charset="0"/>
              </a:rPr>
              <a:t>Community</a:t>
            </a: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 HMO SNP-DE (HMO)</a:t>
            </a:r>
          </a:p>
          <a:p>
            <a:pPr marL="25400" marR="17780" rtl="0">
              <a:lnSpc>
                <a:spcPct val="150000"/>
              </a:lnSpc>
            </a:pP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Humana Gold Plus </a:t>
            </a:r>
            <a:r>
              <a:rPr lang="es-ES_tradnl" sz="1600" b="0" i="0" u="none" baseline="0" noProof="0" dirty="0" err="1">
                <a:solidFill>
                  <a:schemeClr val="tx1"/>
                </a:solidFill>
                <a:latin typeface="Calibri Light" panose="020F0302020204030204" pitchFamily="34" charset="0"/>
                <a:ea typeface="Calibri Light" panose="020F0302020204030204" pitchFamily="34" charset="0"/>
                <a:cs typeface="Calibri Light" panose="020F0302020204030204" pitchFamily="34" charset="0"/>
              </a:rPr>
              <a:t>Integrated</a:t>
            </a: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 SNP-DE (HMO-POS)</a:t>
            </a:r>
          </a:p>
          <a:p>
            <a:pPr marL="25400" marR="17780" rtl="0">
              <a:lnSpc>
                <a:spcPct val="150000"/>
              </a:lnSpc>
            </a:pPr>
            <a:r>
              <a:rPr lang="es-ES_tradnl" sz="1600" b="0" i="0" u="none" baseline="0" noProof="0" dirty="0" err="1">
                <a:solidFill>
                  <a:schemeClr val="tx1"/>
                </a:solidFill>
                <a:latin typeface="Calibri Light" panose="020F0302020204030204" pitchFamily="34" charset="0"/>
                <a:ea typeface="Calibri Light" panose="020F0302020204030204" pitchFamily="34" charset="0"/>
                <a:cs typeface="Calibri Light" panose="020F0302020204030204" pitchFamily="34" charset="0"/>
              </a:rPr>
              <a:t>HumanaChoice</a:t>
            </a: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 SNP–DE (PPO)</a:t>
            </a:r>
          </a:p>
          <a:p>
            <a:pPr marL="25400" marR="598170" rtl="0">
              <a:lnSpc>
                <a:spcPct val="150000"/>
              </a:lnSpc>
            </a:pP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Humana </a:t>
            </a:r>
            <a:r>
              <a:rPr lang="es-ES_tradnl" sz="1600" b="0" i="0" u="none" baseline="0" noProof="0" dirty="0" err="1">
                <a:solidFill>
                  <a:schemeClr val="tx1"/>
                </a:solidFill>
                <a:latin typeface="Calibri Light" panose="020F0302020204030204" pitchFamily="34" charset="0"/>
                <a:ea typeface="Calibri Light" panose="020F0302020204030204" pitchFamily="34" charset="0"/>
                <a:cs typeface="Calibri Light" panose="020F0302020204030204" pitchFamily="34" charset="0"/>
              </a:rPr>
              <a:t>Together</a:t>
            </a: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 in </a:t>
            </a:r>
            <a:r>
              <a:rPr lang="es-ES_tradnl" sz="1600" b="0" i="0" u="none" baseline="0" noProof="0" dirty="0" err="1">
                <a:solidFill>
                  <a:schemeClr val="tx1"/>
                </a:solidFill>
                <a:latin typeface="Calibri Light" panose="020F0302020204030204" pitchFamily="34" charset="0"/>
                <a:ea typeface="Calibri Light" panose="020F0302020204030204" pitchFamily="34" charset="0"/>
                <a:cs typeface="Calibri Light" panose="020F0302020204030204" pitchFamily="34" charset="0"/>
              </a:rPr>
              <a:t>Health</a:t>
            </a: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 – I-SNP (HMO/PPO) Humana Senior Living– IE –SNP (HMO)</a:t>
            </a:r>
          </a:p>
          <a:p>
            <a:pPr marL="0" marR="0" rtl="0">
              <a:lnSpc>
                <a:spcPct val="150000"/>
              </a:lnSpc>
              <a:spcBef>
                <a:spcPts val="0"/>
              </a:spcBef>
              <a:spcAft>
                <a:spcPts val="0"/>
              </a:spcAft>
            </a:pPr>
            <a:r>
              <a:rPr lang="es-ES_tradnl" sz="1600" b="0" i="0" u="none" baseline="0" noProof="0" dirty="0" err="1">
                <a:solidFill>
                  <a:schemeClr val="tx1"/>
                </a:solidFill>
                <a:latin typeface="Calibri Light" panose="020F0302020204030204" pitchFamily="34" charset="0"/>
                <a:ea typeface="Calibri Light" panose="020F0302020204030204" pitchFamily="34" charset="0"/>
                <a:cs typeface="Calibri Light" panose="020F0302020204030204" pitchFamily="34" charset="0"/>
              </a:rPr>
              <a:t>iCare</a:t>
            </a: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 Medicare Plan SNP-DE (HMO)</a:t>
            </a:r>
          </a:p>
          <a:p>
            <a:pPr marL="0" marR="0" rtl="0">
              <a:lnSpc>
                <a:spcPct val="150000"/>
              </a:lnSpc>
              <a:spcBef>
                <a:spcPts val="0"/>
              </a:spcBef>
              <a:spcAft>
                <a:spcPts val="0"/>
              </a:spcAft>
            </a:pPr>
            <a:r>
              <a:rPr lang="es-ES_tradnl" sz="1600" b="0" i="0" u="none" baseline="0" noProof="0" dirty="0" err="1">
                <a:solidFill>
                  <a:schemeClr val="tx1"/>
                </a:solidFill>
                <a:latin typeface="Calibri Light" panose="020F0302020204030204" pitchFamily="34" charset="0"/>
                <a:ea typeface="Calibri Light" panose="020F0302020204030204" pitchFamily="34" charset="0"/>
                <a:cs typeface="Calibri Light" panose="020F0302020204030204" pitchFamily="34" charset="0"/>
              </a:rPr>
              <a:t>iCare</a:t>
            </a: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 </a:t>
            </a:r>
            <a:r>
              <a:rPr lang="es-ES_tradnl" sz="1600" b="0" i="0" u="none" baseline="0" noProof="0" dirty="0" err="1">
                <a:solidFill>
                  <a:schemeClr val="tx1"/>
                </a:solidFill>
                <a:latin typeface="Calibri Light" panose="020F0302020204030204" pitchFamily="34" charset="0"/>
                <a:ea typeface="Calibri Light" panose="020F0302020204030204" pitchFamily="34" charset="0"/>
                <a:cs typeface="Calibri Light" panose="020F0302020204030204" pitchFamily="34" charset="0"/>
              </a:rPr>
              <a:t>Family</a:t>
            </a: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 Care </a:t>
            </a:r>
            <a:r>
              <a:rPr lang="es-ES_tradnl" sz="1600" b="0" i="0" u="none" baseline="0" noProof="0" dirty="0" err="1">
                <a:solidFill>
                  <a:schemeClr val="tx1"/>
                </a:solidFill>
                <a:latin typeface="Calibri Light" panose="020F0302020204030204" pitchFamily="34" charset="0"/>
                <a:ea typeface="Calibri Light" panose="020F0302020204030204" pitchFamily="34" charset="0"/>
                <a:cs typeface="Calibri Light" panose="020F0302020204030204" pitchFamily="34" charset="0"/>
              </a:rPr>
              <a:t>Partnership</a:t>
            </a:r>
            <a:r>
              <a:rPr lang="es-ES_tradnl" sz="1600" b="0" i="0" u="none" baseline="0" noProof="0" dirty="0">
                <a:solidFill>
                  <a:schemeClr val="tx1"/>
                </a:solidFill>
                <a:latin typeface="Calibri Light" panose="020F0302020204030204" pitchFamily="34" charset="0"/>
                <a:ea typeface="Calibri Light" panose="020F0302020204030204" pitchFamily="34" charset="0"/>
                <a:cs typeface="Calibri Light" panose="020F0302020204030204" pitchFamily="34" charset="0"/>
              </a:rPr>
              <a:t> (HMO)</a:t>
            </a:r>
          </a:p>
          <a:p>
            <a:pPr marL="25400" marR="598170" rtl="0">
              <a:lnSpc>
                <a:spcPct val="100000"/>
              </a:lnSpc>
            </a:pPr>
            <a:endParaRPr lang="es-ES_tradnl" sz="1800" noProof="0" dirty="0">
              <a:solidFill>
                <a:srgbClr val="FF0000"/>
              </a:solidFill>
              <a:latin typeface="Calibri Light"/>
              <a:cs typeface="Calibri Light"/>
            </a:endParaRPr>
          </a:p>
          <a:p>
            <a:pPr marL="0" marR="0" rtl="0">
              <a:spcBef>
                <a:spcPts val="0"/>
              </a:spcBef>
              <a:spcAft>
                <a:spcPts val="0"/>
              </a:spcAft>
            </a:pPr>
            <a:endParaRPr lang="es-ES_tradnl" sz="1800" noProof="0" dirty="0">
              <a:effectLst/>
              <a:latin typeface="Calibri" panose="020F0502020204030204" pitchFamily="34" charset="0"/>
              <a:ea typeface="Aptos" panose="020B0004020202020204" pitchFamily="34" charset="0"/>
            </a:endParaRPr>
          </a:p>
        </p:txBody>
      </p:sp>
      <p:sp>
        <p:nvSpPr>
          <p:cNvPr id="2" name="object 2"/>
          <p:cNvSpPr txBox="1">
            <a:spLocks noGrp="1"/>
          </p:cNvSpPr>
          <p:nvPr>
            <p:ph type="title"/>
          </p:nvPr>
        </p:nvSpPr>
        <p:spPr>
          <a:prstGeom prst="rect">
            <a:avLst/>
          </a:prstGeom>
        </p:spPr>
        <p:txBody>
          <a:bodyPr vert="horz" wrap="square" lIns="0" tIns="12700" rIns="0" bIns="0" rtlCol="0">
            <a:spAutoFit/>
          </a:bodyPr>
          <a:lstStyle/>
          <a:p>
            <a:pPr marL="268605" algn="l" rtl="0">
              <a:lnSpc>
                <a:spcPct val="100000"/>
              </a:lnSpc>
              <a:spcBef>
                <a:spcPts val="100"/>
              </a:spcBef>
            </a:pPr>
            <a:r>
              <a:rPr lang="es-ES_tradnl" sz="3200" b="0" i="0" u="none" baseline="0" noProof="0" dirty="0">
                <a:solidFill>
                  <a:srgbClr val="4E8415"/>
                </a:solidFill>
              </a:rPr>
              <a:t>Nombres de los planes</a:t>
            </a:r>
            <a:endParaRPr lang="es-ES_tradnl" sz="3200" noProof="0" dirty="0">
              <a:solidFill>
                <a:srgbClr val="4E8415"/>
              </a:solidFill>
            </a:endParaRP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61705" y="202183"/>
            <a:ext cx="11089706" cy="505267"/>
          </a:xfrm>
          <a:prstGeom prst="rect">
            <a:avLst/>
          </a:prstGeom>
        </p:spPr>
        <p:txBody>
          <a:bodyPr vert="horz" wrap="square" lIns="0" tIns="12700" rIns="0" bIns="0" rtlCol="0">
            <a:spAutoFit/>
          </a:bodyPr>
          <a:lstStyle/>
          <a:p>
            <a:pPr marL="12700" algn="l" rtl="0">
              <a:lnSpc>
                <a:spcPct val="100000"/>
              </a:lnSpc>
              <a:spcBef>
                <a:spcPts val="100"/>
              </a:spcBef>
            </a:pPr>
            <a:r>
              <a:rPr lang="es-ES_tradnl" sz="3200" b="0" i="0" u="none" spc="-10" baseline="0" noProof="0" dirty="0">
                <a:solidFill>
                  <a:srgbClr val="4E8415"/>
                </a:solidFill>
              </a:rPr>
              <a:t>Quejas formales y Apelaciones para Puerto Rico</a:t>
            </a:r>
            <a:endParaRPr lang="es-ES_tradnl" sz="3200" noProof="0" dirty="0"/>
          </a:p>
        </p:txBody>
      </p:sp>
      <p:sp>
        <p:nvSpPr>
          <p:cNvPr id="3" name="object 3"/>
          <p:cNvSpPr txBox="1">
            <a:spLocks noGrp="1"/>
          </p:cNvSpPr>
          <p:nvPr>
            <p:ph sz="half" idx="2"/>
          </p:nvPr>
        </p:nvSpPr>
        <p:spPr>
          <a:xfrm>
            <a:off x="461705" y="1313179"/>
            <a:ext cx="4098925" cy="4034438"/>
          </a:xfrm>
          <a:prstGeom prst="rect">
            <a:avLst/>
          </a:prstGeom>
        </p:spPr>
        <p:txBody>
          <a:bodyPr vert="horz" wrap="square" lIns="0" tIns="12700" rIns="0" bIns="0" rtlCol="0">
            <a:spAutoFit/>
          </a:bodyPr>
          <a:lstStyle/>
          <a:p>
            <a:pPr marL="12700" algn="l" rtl="0">
              <a:lnSpc>
                <a:spcPct val="100000"/>
              </a:lnSpc>
              <a:spcBef>
                <a:spcPts val="100"/>
              </a:spcBef>
            </a:pPr>
            <a:r>
              <a:rPr lang="es-ES_tradnl" b="0" i="0" u="sng" spc="-10" baseline="0" noProof="0" dirty="0">
                <a:solidFill>
                  <a:schemeClr val="tx1">
                    <a:lumMod val="95000"/>
                    <a:lumOff val="5000"/>
                  </a:schemeClr>
                </a:solidFill>
              </a:rPr>
              <a:t>Quejas Formales</a:t>
            </a:r>
            <a:endParaRPr lang="es-ES_tradnl" spc="-10" noProof="0" dirty="0">
              <a:solidFill>
                <a:schemeClr val="tx1">
                  <a:lumMod val="95000"/>
                  <a:lumOff val="5000"/>
                </a:schemeClr>
              </a:solidFill>
            </a:endParaRPr>
          </a:p>
          <a:p>
            <a:pPr marL="12700" algn="l" rtl="0">
              <a:lnSpc>
                <a:spcPct val="100000"/>
              </a:lnSpc>
              <a:spcBef>
                <a:spcPts val="20"/>
              </a:spcBef>
            </a:pPr>
            <a:r>
              <a:rPr lang="es-ES_tradnl" sz="1600" b="0" i="0" u="none" spc="-10" baseline="0" noProof="0" dirty="0">
                <a:solidFill>
                  <a:schemeClr val="tx1">
                    <a:lumMod val="95000"/>
                    <a:lumOff val="5000"/>
                  </a:schemeClr>
                </a:solidFill>
              </a:rPr>
              <a:t>Humana </a:t>
            </a:r>
            <a:r>
              <a:rPr lang="es-ES_tradnl" sz="1600" b="0" i="0" u="none" spc="-10" baseline="0" noProof="0" dirty="0" err="1">
                <a:solidFill>
                  <a:schemeClr val="tx1">
                    <a:lumMod val="95000"/>
                    <a:lumOff val="5000"/>
                  </a:schemeClr>
                </a:solidFill>
              </a:rPr>
              <a:t>Grievances</a:t>
            </a:r>
            <a:r>
              <a:rPr lang="es-ES_tradnl" sz="1600" b="0" i="0" u="none" spc="-10" baseline="0" noProof="0" dirty="0">
                <a:solidFill>
                  <a:schemeClr val="tx1">
                    <a:lumMod val="95000"/>
                    <a:lumOff val="5000"/>
                  </a:schemeClr>
                </a:solidFill>
              </a:rPr>
              <a:t> and Appeals </a:t>
            </a:r>
            <a:r>
              <a:rPr lang="es-ES_tradnl" sz="1600" b="0" i="0" u="none" spc="-10" baseline="0" noProof="0" dirty="0" err="1">
                <a:solidFill>
                  <a:schemeClr val="tx1">
                    <a:lumMod val="95000"/>
                    <a:lumOff val="5000"/>
                  </a:schemeClr>
                </a:solidFill>
              </a:rPr>
              <a:t>Department</a:t>
            </a:r>
            <a:endParaRPr lang="es-ES_tradnl" sz="1600" b="0" i="0" u="none" spc="-10" baseline="0" noProof="0" dirty="0">
              <a:solidFill>
                <a:schemeClr val="tx1">
                  <a:lumMod val="95000"/>
                  <a:lumOff val="5000"/>
                </a:schemeClr>
              </a:solidFill>
            </a:endParaRPr>
          </a:p>
          <a:p>
            <a:pPr marL="12700" algn="l" rtl="0">
              <a:lnSpc>
                <a:spcPct val="100000"/>
              </a:lnSpc>
              <a:spcBef>
                <a:spcPts val="20"/>
              </a:spcBef>
            </a:pPr>
            <a:r>
              <a:rPr lang="es-ES_tradnl" sz="1600" b="0" i="0" u="none" spc="-10" baseline="0" noProof="0" dirty="0">
                <a:solidFill>
                  <a:schemeClr val="tx1">
                    <a:lumMod val="95000"/>
                    <a:lumOff val="5000"/>
                  </a:schemeClr>
                </a:solidFill>
              </a:rPr>
              <a:t>P.O. Box 195560</a:t>
            </a:r>
          </a:p>
          <a:p>
            <a:pPr marL="12700" algn="l" rtl="0">
              <a:lnSpc>
                <a:spcPct val="100000"/>
              </a:lnSpc>
              <a:spcBef>
                <a:spcPts val="20"/>
              </a:spcBef>
            </a:pPr>
            <a:r>
              <a:rPr lang="es-ES_tradnl" sz="1600" b="0" i="0" u="none" spc="-10" baseline="0" noProof="0" dirty="0">
                <a:solidFill>
                  <a:schemeClr val="tx1">
                    <a:lumMod val="95000"/>
                    <a:lumOff val="5000"/>
                  </a:schemeClr>
                </a:solidFill>
              </a:rPr>
              <a:t>San Juan, PR 00919-5560</a:t>
            </a:r>
          </a:p>
          <a:p>
            <a:pPr marL="12700" algn="l" rtl="0">
              <a:lnSpc>
                <a:spcPct val="100000"/>
              </a:lnSpc>
              <a:spcBef>
                <a:spcPts val="1920"/>
              </a:spcBef>
            </a:pPr>
            <a:r>
              <a:rPr lang="es-ES_tradnl" sz="1600" b="0" i="0" u="none" baseline="0" noProof="0" dirty="0">
                <a:solidFill>
                  <a:schemeClr val="tx1">
                    <a:lumMod val="95000"/>
                    <a:lumOff val="5000"/>
                  </a:schemeClr>
                </a:solidFill>
              </a:rPr>
              <a:t>Teléfono: 866-773-5959 (TTY: 711)</a:t>
            </a:r>
          </a:p>
          <a:p>
            <a:pPr marL="12700" algn="l" rtl="0">
              <a:lnSpc>
                <a:spcPct val="100000"/>
              </a:lnSpc>
            </a:pPr>
            <a:r>
              <a:rPr lang="es-ES_tradnl" sz="1600" b="0" i="0" u="none" baseline="0" noProof="0" dirty="0">
                <a:solidFill>
                  <a:schemeClr val="tx1">
                    <a:lumMod val="95000"/>
                    <a:lumOff val="5000"/>
                  </a:schemeClr>
                </a:solidFill>
              </a:rPr>
              <a:t>Fax: 800-595-0462 (solo para quejas formales aceleradas)</a:t>
            </a:r>
          </a:p>
          <a:p>
            <a:pPr algn="l" rtl="0">
              <a:lnSpc>
                <a:spcPct val="100000"/>
              </a:lnSpc>
            </a:pPr>
            <a:endParaRPr lang="es-ES_tradnl" sz="1600" noProof="0" dirty="0">
              <a:solidFill>
                <a:schemeClr val="tx1">
                  <a:lumMod val="95000"/>
                  <a:lumOff val="5000"/>
                </a:schemeClr>
              </a:solidFill>
            </a:endParaRPr>
          </a:p>
          <a:p>
            <a:pPr algn="l" rtl="0">
              <a:lnSpc>
                <a:spcPct val="100000"/>
              </a:lnSpc>
              <a:spcBef>
                <a:spcPts val="150"/>
              </a:spcBef>
            </a:pPr>
            <a:endParaRPr lang="es-ES_tradnl" sz="1600" noProof="0" dirty="0">
              <a:solidFill>
                <a:srgbClr val="FF0000"/>
              </a:solidFill>
            </a:endParaRPr>
          </a:p>
          <a:p>
            <a:pPr marL="12700" algn="l" rtl="0">
              <a:lnSpc>
                <a:spcPct val="100000"/>
              </a:lnSpc>
            </a:pPr>
            <a:r>
              <a:rPr lang="es-ES_tradnl" b="0" i="0" u="sng" spc="-10" baseline="0" noProof="0" dirty="0">
                <a:solidFill>
                  <a:schemeClr val="tx1">
                    <a:lumMod val="95000"/>
                    <a:lumOff val="5000"/>
                  </a:schemeClr>
                </a:solidFill>
              </a:rPr>
              <a:t>Apelaciones</a:t>
            </a:r>
          </a:p>
          <a:p>
            <a:pPr marL="12700" algn="l" rtl="0">
              <a:lnSpc>
                <a:spcPct val="100000"/>
              </a:lnSpc>
              <a:spcBef>
                <a:spcPts val="20"/>
              </a:spcBef>
            </a:pPr>
            <a:r>
              <a:rPr lang="es-ES_tradnl" sz="1600" b="0" i="0" u="none" spc="-10" baseline="0" noProof="0" dirty="0">
                <a:solidFill>
                  <a:schemeClr val="tx1">
                    <a:lumMod val="95000"/>
                    <a:lumOff val="5000"/>
                  </a:schemeClr>
                </a:solidFill>
              </a:rPr>
              <a:t>Humana </a:t>
            </a:r>
            <a:r>
              <a:rPr lang="es-ES_tradnl" sz="1600" b="0" i="0" u="none" spc="-10" baseline="0" noProof="0" dirty="0" err="1">
                <a:solidFill>
                  <a:schemeClr val="tx1">
                    <a:lumMod val="95000"/>
                    <a:lumOff val="5000"/>
                  </a:schemeClr>
                </a:solidFill>
              </a:rPr>
              <a:t>Grievances</a:t>
            </a:r>
            <a:r>
              <a:rPr lang="es-ES_tradnl" sz="1600" b="0" i="0" u="none" spc="-10" baseline="0" noProof="0" dirty="0">
                <a:solidFill>
                  <a:schemeClr val="tx1">
                    <a:lumMod val="95000"/>
                    <a:lumOff val="5000"/>
                  </a:schemeClr>
                </a:solidFill>
              </a:rPr>
              <a:t> and Appeals </a:t>
            </a:r>
            <a:r>
              <a:rPr lang="es-ES_tradnl" sz="1600" b="0" i="0" u="none" spc="-10" baseline="0" noProof="0" dirty="0" err="1">
                <a:solidFill>
                  <a:schemeClr val="tx1">
                    <a:lumMod val="95000"/>
                    <a:lumOff val="5000"/>
                  </a:schemeClr>
                </a:solidFill>
              </a:rPr>
              <a:t>Department</a:t>
            </a:r>
            <a:endParaRPr lang="es-ES_tradnl" sz="1600" b="0" i="0" u="none" spc="-10" baseline="0" noProof="0" dirty="0">
              <a:solidFill>
                <a:schemeClr val="tx1">
                  <a:lumMod val="95000"/>
                  <a:lumOff val="5000"/>
                </a:schemeClr>
              </a:solidFill>
            </a:endParaRPr>
          </a:p>
          <a:p>
            <a:pPr marL="12700" algn="l" rtl="0">
              <a:lnSpc>
                <a:spcPct val="100000"/>
              </a:lnSpc>
              <a:spcBef>
                <a:spcPts val="20"/>
              </a:spcBef>
            </a:pPr>
            <a:r>
              <a:rPr lang="es-ES_tradnl" sz="1600" b="0" i="0" u="none" spc="-10" baseline="0" noProof="0" dirty="0">
                <a:solidFill>
                  <a:schemeClr val="tx1">
                    <a:lumMod val="95000"/>
                    <a:lumOff val="5000"/>
                  </a:schemeClr>
                </a:solidFill>
              </a:rPr>
              <a:t>P.O. Box 195560</a:t>
            </a:r>
          </a:p>
          <a:p>
            <a:pPr marL="12700" algn="l" rtl="0">
              <a:lnSpc>
                <a:spcPct val="100000"/>
              </a:lnSpc>
              <a:spcBef>
                <a:spcPts val="20"/>
              </a:spcBef>
            </a:pPr>
            <a:r>
              <a:rPr lang="es-ES_tradnl" sz="1600" b="0" i="0" u="none" spc="-10" baseline="0" noProof="0" dirty="0">
                <a:solidFill>
                  <a:schemeClr val="tx1">
                    <a:lumMod val="95000"/>
                    <a:lumOff val="5000"/>
                  </a:schemeClr>
                </a:solidFill>
              </a:rPr>
              <a:t>San Juan, PR 00919-5560</a:t>
            </a:r>
          </a:p>
          <a:p>
            <a:pPr marL="12700" algn="l" rtl="0">
              <a:lnSpc>
                <a:spcPct val="100000"/>
              </a:lnSpc>
              <a:spcBef>
                <a:spcPts val="1920"/>
              </a:spcBef>
            </a:pPr>
            <a:r>
              <a:rPr lang="es-ES_tradnl" sz="1600" b="0" i="0" u="none" baseline="0" noProof="0" dirty="0">
                <a:solidFill>
                  <a:schemeClr val="tx1">
                    <a:lumMod val="95000"/>
                    <a:lumOff val="5000"/>
                  </a:schemeClr>
                </a:solidFill>
              </a:rPr>
              <a:t>Teléfono: 866-773-5959 (TTY: 711)</a:t>
            </a:r>
          </a:p>
        </p:txBody>
      </p:sp>
      <p:sp>
        <p:nvSpPr>
          <p:cNvPr id="7" name="object 5">
            <a:extLst>
              <a:ext uri="{FF2B5EF4-FFF2-40B4-BE49-F238E27FC236}">
                <a16:creationId xmlns:a16="http://schemas.microsoft.com/office/drawing/2014/main" id="{9B9ADEF2-8FDE-47DE-8C1B-4E0AC32547B5}"/>
              </a:ext>
            </a:extLst>
          </p:cNvPr>
          <p:cNvSpPr txBox="1">
            <a:spLocks noGrp="1"/>
          </p:cNvSpPr>
          <p:nvPr>
            <p:ph type="sldNum" sz="quarter" idx="7"/>
          </p:nvPr>
        </p:nvSpPr>
        <p:spPr>
          <a:xfrm>
            <a:off x="11551411" y="6325615"/>
            <a:ext cx="564389" cy="151385"/>
          </a:xfrm>
          <a:prstGeom prst="rect">
            <a:avLst/>
          </a:prstGeom>
        </p:spPr>
        <p:txBody>
          <a:bodyPr vert="horz" wrap="square" lIns="0" tIns="0" rIns="0" bIns="0" rtlCol="0">
            <a:spAutoFit/>
          </a:bodyPr>
          <a:lstStyle/>
          <a:p>
            <a:pPr marL="90170" algn="l" rtl="0">
              <a:lnSpc>
                <a:spcPts val="1240"/>
              </a:lnSpc>
            </a:pPr>
            <a:r>
              <a:rPr lang="es-ES_tradnl" b="0" i="0" u="none" baseline="0" noProof="0" dirty="0"/>
              <a:t>|</a:t>
            </a:r>
            <a:r>
              <a:rPr lang="es-ES_tradnl" b="0" i="0" u="none" spc="5" baseline="0" noProof="0" dirty="0"/>
              <a:t> </a:t>
            </a:r>
            <a:fld id="{81D60167-4931-47E6-BA6A-407CBD079E47}" type="slidenum">
              <a:rPr lang="es-ES_tradnl" spc="-50" noProof="0" smtClean="0">
                <a:solidFill>
                  <a:srgbClr val="52565A"/>
                </a:solidFill>
              </a:rPr>
              <a:t>20</a:t>
            </a:fld>
            <a:endParaRPr lang="es-ES_tradnl" spc="-50" noProof="0" dirty="0">
              <a:solidFill>
                <a:srgbClr val="52565A"/>
              </a:solidFill>
            </a:endParaRPr>
          </a:p>
        </p:txBody>
      </p:sp>
    </p:spTree>
    <p:custDataLst>
      <p:tags r:id="rId1"/>
    </p:custDataLst>
    <p:extLst>
      <p:ext uri="{BB962C8B-B14F-4D97-AF65-F5344CB8AC3E}">
        <p14:creationId xmlns:p14="http://schemas.microsoft.com/office/powerpoint/2010/main" val="4039988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670051" y="6287515"/>
            <a:ext cx="206375" cy="197490"/>
          </a:xfrm>
          <a:prstGeom prst="rect">
            <a:avLst/>
          </a:prstGeom>
        </p:spPr>
        <p:txBody>
          <a:bodyPr vert="horz" wrap="square" lIns="0" tIns="12700" rIns="0" bIns="0" rtlCol="0">
            <a:spAutoFit/>
          </a:bodyPr>
          <a:lstStyle/>
          <a:p>
            <a:pPr marL="12700" rtl="0">
              <a:lnSpc>
                <a:spcPct val="100000"/>
              </a:lnSpc>
              <a:spcBef>
                <a:spcPts val="100"/>
              </a:spcBef>
            </a:pPr>
            <a:r>
              <a:rPr lang="es-ES_tradnl" sz="1200" b="0" i="0" u="none" baseline="0" noProof="0" dirty="0">
                <a:solidFill>
                  <a:srgbClr val="78BD1F"/>
                </a:solidFill>
                <a:latin typeface="Calibri Light"/>
                <a:ea typeface="Calibri Light"/>
                <a:cs typeface="Calibri Light"/>
              </a:rPr>
              <a:t>|</a:t>
            </a:r>
            <a:r>
              <a:rPr lang="es-ES_tradnl" sz="1200" b="0" i="0" u="none" spc="5" baseline="0" noProof="0" dirty="0">
                <a:solidFill>
                  <a:srgbClr val="78BD1F"/>
                </a:solidFill>
                <a:latin typeface="Calibri Light"/>
                <a:ea typeface="Calibri Light"/>
                <a:cs typeface="Calibri Light"/>
              </a:rPr>
              <a:t> </a:t>
            </a:r>
            <a:r>
              <a:rPr lang="es-ES_tradnl" sz="1200" b="0" i="0" u="none" spc="-50" baseline="0" noProof="0" dirty="0">
                <a:solidFill>
                  <a:srgbClr val="52565A"/>
                </a:solidFill>
                <a:latin typeface="Calibri Light"/>
                <a:ea typeface="Calibri Light"/>
                <a:cs typeface="Calibri Light"/>
              </a:rPr>
              <a:t>3</a:t>
            </a:r>
            <a:endParaRPr lang="es-ES_tradnl" sz="1200" noProof="0" dirty="0">
              <a:latin typeface="Calibri Light"/>
              <a:cs typeface="Calibri Light"/>
            </a:endParaRPr>
          </a:p>
        </p:txBody>
      </p:sp>
      <p:pic>
        <p:nvPicPr>
          <p:cNvPr id="5" name="object 5">
            <a:extLst>
              <a:ext uri="{C183D7F6-B498-43B3-948B-1728B52AA6E4}">
                <adec:decorative xmlns:adec="http://schemas.microsoft.com/office/drawing/2017/decorative" val="1"/>
              </a:ext>
            </a:extLst>
          </p:cNvPr>
          <p:cNvPicPr/>
          <p:nvPr/>
        </p:nvPicPr>
        <p:blipFill>
          <a:blip r:embed="rId4" cstate="print"/>
          <a:stretch>
            <a:fillRect/>
          </a:stretch>
        </p:blipFill>
        <p:spPr>
          <a:xfrm>
            <a:off x="6553200" y="0"/>
            <a:ext cx="5638800" cy="6844283"/>
          </a:xfrm>
          <a:prstGeom prst="rect">
            <a:avLst/>
          </a:prstGeom>
        </p:spPr>
      </p:pic>
      <p:sp>
        <p:nvSpPr>
          <p:cNvPr id="4" name="object 4"/>
          <p:cNvSpPr txBox="1"/>
          <p:nvPr/>
        </p:nvSpPr>
        <p:spPr>
          <a:xfrm>
            <a:off x="761491" y="1828800"/>
            <a:ext cx="4801110" cy="2180725"/>
          </a:xfrm>
          <a:prstGeom prst="rect">
            <a:avLst/>
          </a:prstGeom>
        </p:spPr>
        <p:txBody>
          <a:bodyPr vert="horz" wrap="square" lIns="0" tIns="13335" rIns="0" bIns="0" rtlCol="0">
            <a:spAutoFit/>
          </a:bodyPr>
          <a:lstStyle/>
          <a:p>
            <a:pPr marL="12700" marR="5080" rtl="0">
              <a:lnSpc>
                <a:spcPct val="100000"/>
              </a:lnSpc>
              <a:spcBef>
                <a:spcPts val="105"/>
              </a:spcBef>
            </a:pPr>
            <a:r>
              <a:rPr lang="es-ES_tradnl" sz="2000" b="0" i="0" u="none" baseline="0" noProof="0" dirty="0">
                <a:solidFill>
                  <a:srgbClr val="636363"/>
                </a:solidFill>
                <a:latin typeface="Calibri Light"/>
                <a:ea typeface="Calibri Light"/>
                <a:cs typeface="Calibri Light"/>
              </a:rPr>
              <a:t>Un SNP es un plan de cuidado coordinado de Medicare </a:t>
            </a:r>
            <a:r>
              <a:rPr lang="es-ES_tradnl" sz="2000" b="0" i="0" u="none" baseline="0" noProof="0" dirty="0" err="1">
                <a:solidFill>
                  <a:srgbClr val="636363"/>
                </a:solidFill>
                <a:latin typeface="Calibri Light"/>
                <a:ea typeface="Calibri Light"/>
                <a:cs typeface="Calibri Light"/>
              </a:rPr>
              <a:t>Advantage</a:t>
            </a:r>
            <a:r>
              <a:rPr lang="es-ES_tradnl" sz="2000" b="0" i="0" u="none" baseline="0" noProof="0" dirty="0">
                <a:solidFill>
                  <a:srgbClr val="636363"/>
                </a:solidFill>
                <a:latin typeface="Calibri Light"/>
                <a:ea typeface="Calibri Light"/>
                <a:cs typeface="Calibri Light"/>
              </a:rPr>
              <a:t> creado especialmente para enfocarse en las necesidades de algunos de sus pacientes más vulnerables.</a:t>
            </a:r>
          </a:p>
          <a:p>
            <a:pPr marL="12700" marR="5080" rtl="0">
              <a:lnSpc>
                <a:spcPct val="100000"/>
              </a:lnSpc>
              <a:spcBef>
                <a:spcPts val="105"/>
              </a:spcBef>
            </a:pPr>
            <a:r>
              <a:rPr lang="es-ES_tradnl" sz="2000" b="0" i="0" u="none" baseline="0" noProof="0" dirty="0">
                <a:solidFill>
                  <a:srgbClr val="636363"/>
                </a:solidFill>
                <a:latin typeface="Calibri Light"/>
                <a:ea typeface="Calibri Light"/>
                <a:cs typeface="Calibri Light"/>
              </a:rPr>
              <a:t>Juntos podemos trabajar para crear un plan de cuidado diseñado específicamente para cada afiliado a un SNP.</a:t>
            </a:r>
          </a:p>
        </p:txBody>
      </p:sp>
      <p:sp>
        <p:nvSpPr>
          <p:cNvPr id="2" name="object 2"/>
          <p:cNvSpPr txBox="1">
            <a:spLocks noGrp="1"/>
          </p:cNvSpPr>
          <p:nvPr>
            <p:ph type="title"/>
          </p:nvPr>
        </p:nvSpPr>
        <p:spPr>
          <a:xfrm>
            <a:off x="673100" y="278383"/>
            <a:ext cx="5638800" cy="997709"/>
          </a:xfrm>
          <a:prstGeom prst="rect">
            <a:avLst/>
          </a:prstGeom>
        </p:spPr>
        <p:txBody>
          <a:bodyPr vert="horz" wrap="square" lIns="0" tIns="12700" rIns="0" bIns="0" rtlCol="0">
            <a:spAutoFit/>
          </a:bodyPr>
          <a:lstStyle/>
          <a:p>
            <a:pPr marL="12700" algn="l" rtl="0">
              <a:lnSpc>
                <a:spcPct val="100000"/>
              </a:lnSpc>
              <a:spcBef>
                <a:spcPts val="100"/>
              </a:spcBef>
            </a:pPr>
            <a:r>
              <a:rPr lang="es-ES_tradnl" sz="3200" b="0" i="0" u="none" baseline="0" noProof="0" dirty="0">
                <a:solidFill>
                  <a:srgbClr val="4E8415"/>
                </a:solidFill>
              </a:rPr>
              <a:t>¿Qué es un Plan de Necesidades Especiales?</a:t>
            </a:r>
            <a:endParaRPr lang="es-ES_tradnl" sz="3200" noProof="0" dirty="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90170" algn="l" rtl="0">
              <a:lnSpc>
                <a:spcPts val="1240"/>
              </a:lnSpc>
            </a:pPr>
            <a:r>
              <a:rPr lang="es-ES_tradnl" b="0" i="0" u="none" baseline="0" noProof="0" dirty="0"/>
              <a:t>|</a:t>
            </a:r>
            <a:r>
              <a:rPr lang="es-ES_tradnl" b="0" i="0" u="none" spc="5" baseline="0" noProof="0" dirty="0"/>
              <a:t> </a:t>
            </a:r>
            <a:fld id="{81D60167-4931-47E6-BA6A-407CBD079E47}" type="slidenum">
              <a:rPr lang="es-ES_tradnl" spc="-50" noProof="0" smtClean="0">
                <a:solidFill>
                  <a:srgbClr val="52565A"/>
                </a:solidFill>
              </a:rPr>
              <a:t>4</a:t>
            </a:fld>
            <a:endParaRPr lang="es-ES_tradnl" spc="-50" noProof="0" dirty="0">
              <a:solidFill>
                <a:srgbClr val="52565A"/>
              </a:solidFill>
            </a:endParaRPr>
          </a:p>
        </p:txBody>
      </p:sp>
      <p:sp>
        <p:nvSpPr>
          <p:cNvPr id="2" name="object 2"/>
          <p:cNvSpPr txBox="1"/>
          <p:nvPr/>
        </p:nvSpPr>
        <p:spPr>
          <a:xfrm>
            <a:off x="749300" y="889731"/>
            <a:ext cx="10802111" cy="4943597"/>
          </a:xfrm>
          <a:prstGeom prst="rect">
            <a:avLst/>
          </a:prstGeom>
        </p:spPr>
        <p:txBody>
          <a:bodyPr vert="horz" wrap="square" lIns="0" tIns="13335" rIns="0" bIns="0" rtlCol="0">
            <a:spAutoFit/>
          </a:bodyPr>
          <a:lstStyle/>
          <a:p>
            <a:pPr marL="354965" indent="-342265" rtl="0">
              <a:lnSpc>
                <a:spcPts val="1700"/>
              </a:lnSpc>
              <a:buClr>
                <a:srgbClr val="487728"/>
              </a:buClr>
              <a:buFont typeface="Arial"/>
              <a:buChar char="•"/>
              <a:tabLst>
                <a:tab pos="354965" algn="l"/>
              </a:tabLst>
            </a:pPr>
            <a:r>
              <a:rPr lang="es-ES_tradnl" sz="2000" b="0" i="0" u="none" spc="-10" baseline="0" noProof="0" dirty="0">
                <a:solidFill>
                  <a:srgbClr val="52565A"/>
                </a:solidFill>
                <a:latin typeface="Calibri Light"/>
                <a:ea typeface="Calibri Light"/>
                <a:cs typeface="Calibri Light"/>
              </a:rPr>
              <a:t>Para Personas con Doble Elegibilidad (D-SNP)</a:t>
            </a:r>
          </a:p>
          <a:p>
            <a:pPr marL="720725" lvl="1" indent="-342900" rtl="0">
              <a:lnSpc>
                <a:spcPts val="1700"/>
              </a:lnSpc>
              <a:spcBef>
                <a:spcPts val="1430"/>
              </a:spcBef>
              <a:buClr>
                <a:srgbClr val="487728"/>
              </a:buClr>
              <a:buFont typeface="Arial"/>
              <a:buChar char="•"/>
              <a:tabLst>
                <a:tab pos="720725" algn="l"/>
              </a:tabLst>
            </a:pPr>
            <a:r>
              <a:rPr lang="es-ES_tradnl" sz="1600" b="0" i="0" u="none" baseline="0" noProof="0" dirty="0">
                <a:solidFill>
                  <a:srgbClr val="52565A"/>
                </a:solidFill>
                <a:latin typeface="Calibri Light"/>
                <a:ea typeface="Calibri Light"/>
                <a:cs typeface="Calibri Light"/>
              </a:rPr>
              <a:t>Identificado en la tarjeta de identificación de afiliado de Humana como </a:t>
            </a:r>
            <a:r>
              <a:rPr lang="es-ES_tradnl" sz="1600" b="0" i="0" u="none" spc="-10" baseline="0" noProof="0" dirty="0">
                <a:solidFill>
                  <a:srgbClr val="AD0060"/>
                </a:solidFill>
                <a:latin typeface="Calibri Light"/>
                <a:ea typeface="Calibri Light"/>
                <a:cs typeface="Calibri Light"/>
              </a:rPr>
              <a:t>D-SNP</a:t>
            </a:r>
            <a:r>
              <a:rPr lang="es-ES_tradnl" sz="1600" b="0" i="0" u="none" baseline="0" noProof="0" dirty="0">
                <a:latin typeface="Calibri Light"/>
                <a:ea typeface="Calibri Light"/>
                <a:cs typeface="Calibri Light"/>
              </a:rPr>
              <a:t>.</a:t>
            </a:r>
          </a:p>
          <a:p>
            <a:pPr marL="720725" lvl="1" indent="-342900" rtl="0">
              <a:lnSpc>
                <a:spcPts val="1700"/>
              </a:lnSpc>
              <a:spcBef>
                <a:spcPts val="610"/>
              </a:spcBef>
              <a:buClr>
                <a:srgbClr val="487728"/>
              </a:buClr>
              <a:buFont typeface="Arial"/>
              <a:buChar char="•"/>
              <a:tabLst>
                <a:tab pos="720725" algn="l"/>
              </a:tabLst>
            </a:pPr>
            <a:r>
              <a:rPr lang="es-ES_tradnl" sz="1600" b="0" i="0" u="none" baseline="0" noProof="0" dirty="0">
                <a:solidFill>
                  <a:srgbClr val="52565A"/>
                </a:solidFill>
                <a:latin typeface="Calibri Light"/>
                <a:ea typeface="Calibri Light"/>
                <a:cs typeface="Calibri Light"/>
              </a:rPr>
              <a:t>Cubre a los afiliados elegibles para Medicare y Medicaid.</a:t>
            </a:r>
          </a:p>
          <a:p>
            <a:pPr lvl="1" rtl="0">
              <a:lnSpc>
                <a:spcPts val="1700"/>
              </a:lnSpc>
              <a:spcBef>
                <a:spcPts val="910"/>
              </a:spcBef>
              <a:buFont typeface="Arial"/>
              <a:buChar char="•"/>
            </a:pPr>
            <a:endParaRPr lang="es-ES_tradnl" sz="800" noProof="0" dirty="0">
              <a:latin typeface="Calibri Light"/>
              <a:cs typeface="Calibri Light"/>
            </a:endParaRPr>
          </a:p>
          <a:p>
            <a:pPr marL="354965" indent="-342265" rtl="0">
              <a:lnSpc>
                <a:spcPts val="1700"/>
              </a:lnSpc>
              <a:spcBef>
                <a:spcPts val="105"/>
              </a:spcBef>
              <a:buClr>
                <a:srgbClr val="487728"/>
              </a:buClr>
              <a:buFont typeface="Arial"/>
              <a:buChar char="•"/>
              <a:tabLst>
                <a:tab pos="354965" algn="l"/>
              </a:tabLst>
            </a:pPr>
            <a:r>
              <a:rPr lang="es-ES_tradnl" sz="2000" b="0" i="0" u="none" spc="-10" baseline="0" noProof="0" dirty="0">
                <a:solidFill>
                  <a:srgbClr val="52565A"/>
                </a:solidFill>
                <a:latin typeface="Calibri Light"/>
                <a:ea typeface="Calibri Light"/>
                <a:cs typeface="Calibri Light"/>
              </a:rPr>
              <a:t>SNP para personas con condiciones crónicas (C-SNP)</a:t>
            </a:r>
          </a:p>
          <a:p>
            <a:pPr marL="720725" lvl="1" indent="-342900" rtl="0">
              <a:lnSpc>
                <a:spcPts val="1700"/>
              </a:lnSpc>
              <a:spcBef>
                <a:spcPts val="1435"/>
              </a:spcBef>
              <a:buClr>
                <a:srgbClr val="487728"/>
              </a:buClr>
              <a:buFont typeface="Arial"/>
              <a:buChar char="•"/>
              <a:tabLst>
                <a:tab pos="720725" algn="l"/>
              </a:tabLst>
            </a:pPr>
            <a:r>
              <a:rPr lang="es-ES_tradnl" sz="1600" b="0" i="0" u="none" baseline="0" noProof="0" dirty="0">
                <a:solidFill>
                  <a:srgbClr val="52565A"/>
                </a:solidFill>
                <a:latin typeface="Calibri Light"/>
                <a:ea typeface="Calibri Light"/>
                <a:cs typeface="Calibri Light"/>
              </a:rPr>
              <a:t>Identificado en la tarjeta de identificación de afiliado de Humana como </a:t>
            </a:r>
            <a:r>
              <a:rPr lang="es-ES_tradnl" sz="1600" b="0" i="0" u="none" spc="-10" baseline="0" noProof="0" dirty="0">
                <a:solidFill>
                  <a:srgbClr val="AD0060"/>
                </a:solidFill>
                <a:latin typeface="Calibri Light"/>
                <a:ea typeface="Calibri Light"/>
                <a:cs typeface="Calibri Light"/>
              </a:rPr>
              <a:t>C-SNP</a:t>
            </a:r>
            <a:r>
              <a:rPr lang="es-ES_tradnl" sz="1600" b="0" i="0" u="none" baseline="0" noProof="0" dirty="0">
                <a:latin typeface="Calibri Light"/>
                <a:ea typeface="Calibri Light"/>
                <a:cs typeface="Calibri Light"/>
              </a:rPr>
              <a:t>.</a:t>
            </a:r>
          </a:p>
          <a:p>
            <a:pPr marL="720725" lvl="1" indent="-342900" rtl="0">
              <a:lnSpc>
                <a:spcPts val="1700"/>
              </a:lnSpc>
              <a:spcBef>
                <a:spcPts val="610"/>
              </a:spcBef>
              <a:buClr>
                <a:srgbClr val="487728"/>
              </a:buClr>
              <a:buFont typeface="Arial"/>
              <a:buChar char="•"/>
              <a:tabLst>
                <a:tab pos="720725" algn="l"/>
              </a:tabLst>
            </a:pPr>
            <a:r>
              <a:rPr lang="es-ES_tradnl" sz="1600" b="0" i="0" u="none" baseline="0" noProof="0" dirty="0">
                <a:solidFill>
                  <a:srgbClr val="52565A"/>
                </a:solidFill>
                <a:latin typeface="Calibri Light"/>
                <a:ea typeface="Calibri Light"/>
                <a:cs typeface="Calibri Light"/>
              </a:rPr>
              <a:t>Cubre a los afiliados elegibles para Medicare que tienen al menos 1 de las siguientes condiciones:</a:t>
            </a:r>
          </a:p>
          <a:p>
            <a:pPr marL="561340" rtl="0">
              <a:lnSpc>
                <a:spcPts val="1700"/>
              </a:lnSpc>
              <a:spcBef>
                <a:spcPts val="645"/>
              </a:spcBef>
              <a:tabLst>
                <a:tab pos="903605" algn="l"/>
              </a:tabLst>
            </a:pPr>
            <a:r>
              <a:rPr lang="es-ES_tradnl" sz="1400" b="0" i="0" u="none" spc="-50" baseline="0" noProof="0" dirty="0">
                <a:solidFill>
                  <a:srgbClr val="487728"/>
                </a:solidFill>
                <a:latin typeface="Calibri Light"/>
                <a:ea typeface="Calibri Light"/>
                <a:cs typeface="Calibri Light"/>
              </a:rPr>
              <a:t>-</a:t>
            </a:r>
            <a:r>
              <a:rPr lang="es-ES_tradnl" sz="1400" b="0" i="0" u="none" baseline="0" noProof="0" dirty="0">
                <a:solidFill>
                  <a:srgbClr val="487728"/>
                </a:solidFill>
                <a:latin typeface="Calibri Light"/>
                <a:ea typeface="Calibri Light"/>
                <a:cs typeface="Calibri Light"/>
              </a:rPr>
              <a:t>	</a:t>
            </a:r>
            <a:r>
              <a:rPr lang="es-ES_tradnl" sz="1400" b="0" i="0" u="none" baseline="0" noProof="0" dirty="0">
                <a:solidFill>
                  <a:srgbClr val="52565A"/>
                </a:solidFill>
                <a:latin typeface="Calibri Light"/>
                <a:ea typeface="Calibri Light"/>
                <a:cs typeface="Calibri Light"/>
              </a:rPr>
              <a:t>Diabetes mellitus, desórdenes pulmonares crónicos, desórdenes cardiovasculares y fallo cardíaco crónico</a:t>
            </a:r>
          </a:p>
          <a:p>
            <a:pPr rtl="0">
              <a:lnSpc>
                <a:spcPts val="1700"/>
              </a:lnSpc>
            </a:pPr>
            <a:endParaRPr lang="es-ES_tradnl" sz="800" noProof="0" dirty="0">
              <a:latin typeface="Calibri Light"/>
              <a:cs typeface="Calibri Light"/>
            </a:endParaRPr>
          </a:p>
          <a:p>
            <a:pPr rtl="0">
              <a:lnSpc>
                <a:spcPts val="1700"/>
              </a:lnSpc>
              <a:spcBef>
                <a:spcPts val="60"/>
              </a:spcBef>
            </a:pPr>
            <a:endParaRPr lang="es-ES_tradnl" sz="1400" noProof="0" dirty="0">
              <a:latin typeface="Calibri Light"/>
              <a:cs typeface="Calibri Light"/>
            </a:endParaRPr>
          </a:p>
          <a:p>
            <a:pPr marL="354965" indent="-342265" rtl="0">
              <a:lnSpc>
                <a:spcPts val="1700"/>
              </a:lnSpc>
              <a:spcBef>
                <a:spcPts val="105"/>
              </a:spcBef>
              <a:buClr>
                <a:srgbClr val="487728"/>
              </a:buClr>
              <a:buFont typeface="Arial"/>
              <a:buChar char="•"/>
              <a:tabLst>
                <a:tab pos="354965" algn="l"/>
              </a:tabLst>
            </a:pPr>
            <a:r>
              <a:rPr lang="es-ES_tradnl" sz="2000" b="0" i="0" u="none" spc="-10" baseline="0" noProof="0" dirty="0">
                <a:solidFill>
                  <a:srgbClr val="52565A"/>
                </a:solidFill>
                <a:latin typeface="Calibri Light"/>
                <a:ea typeface="Calibri Light"/>
                <a:cs typeface="Calibri Light"/>
              </a:rPr>
              <a:t>SNP institucional o equivalente a un SNP institucional (I-SNP/IE-SNP)</a:t>
            </a:r>
          </a:p>
          <a:p>
            <a:pPr marL="585470" lvl="1" indent="-207645" rtl="0">
              <a:lnSpc>
                <a:spcPts val="1700"/>
              </a:lnSpc>
              <a:spcBef>
                <a:spcPts val="1435"/>
              </a:spcBef>
              <a:buClr>
                <a:srgbClr val="487728"/>
              </a:buClr>
              <a:buSzPct val="112500"/>
              <a:buFont typeface="Arial"/>
              <a:buChar char="•"/>
              <a:tabLst>
                <a:tab pos="585470" algn="l"/>
              </a:tabLst>
            </a:pPr>
            <a:r>
              <a:rPr lang="es-ES_tradnl" sz="1600" b="0" i="0" u="none" baseline="0" noProof="0" dirty="0">
                <a:solidFill>
                  <a:srgbClr val="52565A"/>
                </a:solidFill>
                <a:latin typeface="Calibri Light"/>
                <a:ea typeface="Calibri Light"/>
                <a:cs typeface="Calibri Light"/>
              </a:rPr>
              <a:t>Identificado en la tarjeta de identificación de afiliado de Humana como </a:t>
            </a:r>
            <a:r>
              <a:rPr lang="es-ES_tradnl" sz="1600" spc="-10" noProof="0" dirty="0">
                <a:solidFill>
                  <a:srgbClr val="AD0060"/>
                </a:solidFill>
                <a:latin typeface="Calibri Light"/>
                <a:cs typeface="Calibri Light"/>
              </a:rPr>
              <a:t>I-SNP</a:t>
            </a:r>
            <a:r>
              <a:rPr lang="es-ES_tradnl" sz="1600" b="0" i="0" u="none" baseline="0" noProof="0" dirty="0">
                <a:solidFill>
                  <a:srgbClr val="52565A"/>
                </a:solidFill>
                <a:latin typeface="Calibri Light"/>
                <a:ea typeface="Calibri Light"/>
                <a:cs typeface="Calibri Light"/>
              </a:rPr>
              <a:t> (también aplica a los </a:t>
            </a:r>
            <a:r>
              <a:rPr lang="es-ES_tradnl" sz="1600" b="0" i="0" u="none" spc="-10" baseline="0" noProof="0" dirty="0">
                <a:solidFill>
                  <a:srgbClr val="AD0060"/>
                </a:solidFill>
                <a:latin typeface="Calibri Light"/>
                <a:ea typeface="Calibri Light"/>
                <a:cs typeface="Calibri Light"/>
              </a:rPr>
              <a:t>IE-</a:t>
            </a:r>
            <a:r>
              <a:rPr lang="es-ES_tradnl" sz="1600" b="0" i="0" u="none" spc="-10" baseline="0" noProof="0" dirty="0" err="1">
                <a:solidFill>
                  <a:srgbClr val="AD0060"/>
                </a:solidFill>
                <a:latin typeface="Calibri Light"/>
                <a:ea typeface="Calibri Light"/>
                <a:cs typeface="Calibri Light"/>
              </a:rPr>
              <a:t>SNPs</a:t>
            </a:r>
            <a:r>
              <a:rPr lang="es-ES_tradnl" sz="1600" b="0" i="0" u="none" baseline="0" noProof="0" dirty="0">
                <a:solidFill>
                  <a:srgbClr val="52565A"/>
                </a:solidFill>
                <a:latin typeface="Calibri Light"/>
                <a:ea typeface="Calibri Light"/>
                <a:cs typeface="Calibri Light"/>
              </a:rPr>
              <a:t>).</a:t>
            </a:r>
          </a:p>
          <a:p>
            <a:pPr marL="550545" lvl="1" indent="-172720" rtl="0">
              <a:lnSpc>
                <a:spcPts val="1700"/>
              </a:lnSpc>
              <a:spcBef>
                <a:spcPts val="610"/>
              </a:spcBef>
              <a:buClr>
                <a:srgbClr val="487728"/>
              </a:buClr>
              <a:buFont typeface="Arial"/>
              <a:buChar char="•"/>
              <a:tabLst>
                <a:tab pos="550545" algn="l"/>
              </a:tabLst>
            </a:pPr>
            <a:r>
              <a:rPr lang="es-ES_tradnl" sz="1600" b="0" i="0" u="none" baseline="0" noProof="0" dirty="0">
                <a:solidFill>
                  <a:srgbClr val="52565A"/>
                </a:solidFill>
                <a:latin typeface="Calibri Light"/>
                <a:ea typeface="Calibri Light"/>
                <a:cs typeface="Calibri Light"/>
              </a:rPr>
              <a:t>Cubre a los afiliados elegibles para Medicare que también requieren un nivel de cuidado institucional.</a:t>
            </a:r>
          </a:p>
          <a:p>
            <a:pPr marL="550545" lvl="1" indent="-172720" rtl="0">
              <a:lnSpc>
                <a:spcPts val="1700"/>
              </a:lnSpc>
              <a:spcBef>
                <a:spcPts val="600"/>
              </a:spcBef>
              <a:buClr>
                <a:srgbClr val="487728"/>
              </a:buClr>
              <a:buFont typeface="Arial"/>
              <a:buChar char="•"/>
              <a:tabLst>
                <a:tab pos="550545" algn="l"/>
              </a:tabLst>
            </a:pPr>
            <a:r>
              <a:rPr lang="es-ES_tradnl" sz="1600" b="0" i="0" u="none" baseline="0" noProof="0" dirty="0">
                <a:solidFill>
                  <a:srgbClr val="52565A"/>
                </a:solidFill>
                <a:latin typeface="Calibri Light"/>
                <a:ea typeface="Calibri Light"/>
                <a:cs typeface="Calibri Light"/>
              </a:rPr>
              <a:t>La elegibilidad se basa en lo siguiente:</a:t>
            </a:r>
          </a:p>
          <a:p>
            <a:pPr marL="847725" lvl="2" indent="-286385" rtl="0">
              <a:lnSpc>
                <a:spcPts val="1700"/>
              </a:lnSpc>
              <a:spcBef>
                <a:spcPts val="645"/>
              </a:spcBef>
              <a:buClr>
                <a:srgbClr val="487728"/>
              </a:buClr>
              <a:buFont typeface="Courier New"/>
              <a:buChar char="o"/>
              <a:tabLst>
                <a:tab pos="847725" algn="l"/>
              </a:tabLst>
            </a:pPr>
            <a:r>
              <a:rPr lang="es-ES_tradnl" sz="1400" b="0" i="0" u="none" spc="-10" baseline="0" noProof="0" dirty="0">
                <a:solidFill>
                  <a:srgbClr val="52565A"/>
                </a:solidFill>
                <a:latin typeface="Calibri Light"/>
                <a:ea typeface="Calibri Light"/>
                <a:cs typeface="Calibri Light"/>
              </a:rPr>
              <a:t>Confirmación de una estadía mínima de 90 días en un centro contratado por Humana para ofrecer I-SNP; o</a:t>
            </a:r>
          </a:p>
          <a:p>
            <a:pPr marL="847725" lvl="2" indent="-286385" rtl="0">
              <a:lnSpc>
                <a:spcPts val="1700"/>
              </a:lnSpc>
              <a:spcBef>
                <a:spcPts val="645"/>
              </a:spcBef>
              <a:buClr>
                <a:srgbClr val="487728"/>
              </a:buClr>
              <a:buFont typeface="Courier New"/>
              <a:buChar char="o"/>
              <a:tabLst>
                <a:tab pos="847725" algn="l"/>
              </a:tabLst>
            </a:pPr>
            <a:r>
              <a:rPr lang="es-ES_tradnl" sz="1400" b="0" i="0" u="none" spc="-10" baseline="0" noProof="0" dirty="0">
                <a:solidFill>
                  <a:srgbClr val="52565A"/>
                </a:solidFill>
                <a:latin typeface="Calibri Light"/>
                <a:ea typeface="Calibri Light"/>
                <a:cs typeface="Calibri Light"/>
              </a:rPr>
              <a:t>Una evaluación de necesidades aprobada por los CMS que confirme que la condición del paciente probablemente requerirá una estadía de 90 días.</a:t>
            </a:r>
          </a:p>
        </p:txBody>
      </p:sp>
      <p:sp>
        <p:nvSpPr>
          <p:cNvPr id="3" name="object 3"/>
          <p:cNvSpPr txBox="1">
            <a:spLocks noGrp="1"/>
          </p:cNvSpPr>
          <p:nvPr>
            <p:ph type="title"/>
          </p:nvPr>
        </p:nvSpPr>
        <p:spPr>
          <a:xfrm>
            <a:off x="749300" y="207853"/>
            <a:ext cx="10985500" cy="505267"/>
          </a:xfrm>
          <a:prstGeom prst="rect">
            <a:avLst/>
          </a:prstGeom>
        </p:spPr>
        <p:txBody>
          <a:bodyPr vert="horz" wrap="square" lIns="0" tIns="12700" rIns="0" bIns="0" rtlCol="0">
            <a:spAutoFit/>
          </a:bodyPr>
          <a:lstStyle/>
          <a:p>
            <a:pPr marL="12700" algn="l" rtl="0">
              <a:lnSpc>
                <a:spcPct val="100000"/>
              </a:lnSpc>
              <a:spcBef>
                <a:spcPts val="100"/>
              </a:spcBef>
            </a:pPr>
            <a:r>
              <a:rPr lang="es-ES_tradnl" sz="3200" b="0" i="0" u="none" baseline="0" noProof="0" dirty="0">
                <a:solidFill>
                  <a:srgbClr val="4E8415"/>
                </a:solidFill>
              </a:rPr>
              <a:t>Humana ofrece 3 tipos de SNP</a:t>
            </a:r>
            <a:endParaRPr lang="es-ES_tradnl" sz="3200" noProof="0" dirty="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90170" algn="l" rtl="0">
              <a:lnSpc>
                <a:spcPts val="1240"/>
              </a:lnSpc>
            </a:pPr>
            <a:r>
              <a:rPr lang="es-ES_tradnl" b="0" i="0" u="none" baseline="0" noProof="0" dirty="0"/>
              <a:t>|</a:t>
            </a:r>
            <a:r>
              <a:rPr lang="es-ES_tradnl" b="0" i="0" u="none" spc="5" baseline="0" noProof="0" dirty="0"/>
              <a:t> </a:t>
            </a:r>
            <a:fld id="{81D60167-4931-47E6-BA6A-407CBD079E47}" type="slidenum">
              <a:rPr lang="es-ES_tradnl" spc="-50" noProof="0" smtClean="0">
                <a:solidFill>
                  <a:srgbClr val="52565A"/>
                </a:solidFill>
              </a:rPr>
              <a:t>5</a:t>
            </a:fld>
            <a:endParaRPr lang="es-ES_tradnl" spc="-50" noProof="0" dirty="0">
              <a:solidFill>
                <a:srgbClr val="52565A"/>
              </a:solidFill>
            </a:endParaRPr>
          </a:p>
        </p:txBody>
      </p:sp>
      <p:sp>
        <p:nvSpPr>
          <p:cNvPr id="9" name="Rectangle 8">
            <a:extLst>
              <a:ext uri="{FF2B5EF4-FFF2-40B4-BE49-F238E27FC236}">
                <a16:creationId xmlns:a16="http://schemas.microsoft.com/office/drawing/2014/main" id="{C0E8790E-619A-4984-8AF8-43C19C00D26A}"/>
              </a:ext>
            </a:extLst>
          </p:cNvPr>
          <p:cNvSpPr/>
          <p:nvPr/>
        </p:nvSpPr>
        <p:spPr>
          <a:xfrm>
            <a:off x="665102" y="5277017"/>
            <a:ext cx="10970507" cy="1226398"/>
          </a:xfrm>
          <a:prstGeom prst="rect">
            <a:avLst/>
          </a:prstGeom>
          <a:solidFill>
            <a:srgbClr val="FFFFFF"/>
          </a:solidFill>
        </p:spPr>
        <p:txBody>
          <a:bodyPr lIns="0" tIns="0" rIns="0" bIns="0">
            <a:noAutofit/>
          </a:bodyPr>
          <a:lstStyle/>
          <a:p>
            <a:pPr indent="0" algn="ctr" rtl="0">
              <a:spcAft>
                <a:spcPts val="210"/>
              </a:spcAft>
            </a:pPr>
            <a:r>
              <a:rPr lang="es-ES_tradnl" sz="1700" b="0" i="0" u="none" baseline="0" noProof="0" dirty="0">
                <a:latin typeface="Calibri"/>
                <a:ea typeface="Calibri"/>
                <a:cs typeface="Calibri"/>
              </a:rPr>
              <a:t>Total = Elegible para las protecciones de costos compartidos de la Parte A y B y cubierta de primas y beneficios adicionales de Medicaid</a:t>
            </a:r>
          </a:p>
          <a:p>
            <a:pPr indent="0" algn="ctr" rtl="0"/>
            <a:r>
              <a:rPr lang="es-ES_tradnl" sz="1700" b="0" i="0" u="none" baseline="0" noProof="0" dirty="0">
                <a:latin typeface="Calibri"/>
                <a:ea typeface="Calibri"/>
                <a:cs typeface="Calibri"/>
              </a:rPr>
              <a:t>Parcial = Elegible para la protección de costos compartidos de la Parte A y B y cubierta de primas y no elegible para los beneficios adicionales de Medicaid</a:t>
            </a:r>
          </a:p>
        </p:txBody>
      </p:sp>
      <p:graphicFrame>
        <p:nvGraphicFramePr>
          <p:cNvPr id="6" name="Object 5" descr="Resumen de la categoría de Medicaid, tipo de cubiertura de Medicaid, protección de costos compartidos y prima de Medicare cubierta por Medicaid.&#10;El recuadro rojo alrededor de las dos primeras filas de datos indica costos compartidos protegidos por leyes federales.&#10;El recuadro azul alrededor de la tercera y quinta fila de datos indica costos compartidos que podrían estar protegidos por el estado.">
            <a:extLst>
              <a:ext uri="{FF2B5EF4-FFF2-40B4-BE49-F238E27FC236}">
                <a16:creationId xmlns:a16="http://schemas.microsoft.com/office/drawing/2014/main" id="{CB7C5BA0-A10E-4FF4-8180-04F8E7483B62}"/>
              </a:ext>
            </a:extLst>
          </p:cNvPr>
          <p:cNvGraphicFramePr>
            <a:graphicFrameLocks noChangeAspect="1"/>
          </p:cNvGraphicFramePr>
          <p:nvPr>
            <p:extLst>
              <p:ext uri="{D42A27DB-BD31-4B8C-83A1-F6EECF244321}">
                <p14:modId xmlns:p14="http://schemas.microsoft.com/office/powerpoint/2010/main" val="3100703743"/>
              </p:ext>
            </p:extLst>
          </p:nvPr>
        </p:nvGraphicFramePr>
        <p:xfrm>
          <a:off x="858838" y="925513"/>
          <a:ext cx="10348912" cy="4159250"/>
        </p:xfrm>
        <a:graphic>
          <a:graphicData uri="http://schemas.openxmlformats.org/presentationml/2006/ole">
            <mc:AlternateContent xmlns:mc="http://schemas.openxmlformats.org/markup-compatibility/2006">
              <mc:Choice xmlns:v="urn:schemas-microsoft-com:vml" Requires="v">
                <p:oleObj name="Document" r:id="rId4" imgW="6317777" imgH="2543387" progId="Word.Document.12">
                  <p:embed/>
                </p:oleObj>
              </mc:Choice>
              <mc:Fallback>
                <p:oleObj name="Document" r:id="rId4" imgW="6317777" imgH="2543387" progId="Word.Document.12">
                  <p:embed/>
                  <p:pic>
                    <p:nvPicPr>
                      <p:cNvPr id="0" name=""/>
                      <p:cNvPicPr/>
                      <p:nvPr/>
                    </p:nvPicPr>
                    <p:blipFill>
                      <a:blip r:embed="rId5"/>
                      <a:stretch>
                        <a:fillRect/>
                      </a:stretch>
                    </p:blipFill>
                    <p:spPr>
                      <a:xfrm>
                        <a:off x="858838" y="925513"/>
                        <a:ext cx="10348912" cy="4159250"/>
                      </a:xfrm>
                      <a:prstGeom prst="rect">
                        <a:avLst/>
                      </a:prstGeom>
                    </p:spPr>
                  </p:pic>
                </p:oleObj>
              </mc:Fallback>
            </mc:AlternateContent>
          </a:graphicData>
        </a:graphic>
      </p:graphicFrame>
      <p:sp>
        <p:nvSpPr>
          <p:cNvPr id="3" name="object 3"/>
          <p:cNvSpPr txBox="1">
            <a:spLocks noGrp="1"/>
          </p:cNvSpPr>
          <p:nvPr>
            <p:ph type="title"/>
          </p:nvPr>
        </p:nvSpPr>
        <p:spPr>
          <a:xfrm>
            <a:off x="749300" y="207853"/>
            <a:ext cx="10375900" cy="505267"/>
          </a:xfrm>
          <a:prstGeom prst="rect">
            <a:avLst/>
          </a:prstGeom>
        </p:spPr>
        <p:txBody>
          <a:bodyPr vert="horz" wrap="square" lIns="0" tIns="12700" rIns="0" bIns="0" rtlCol="0">
            <a:spAutoFit/>
          </a:bodyPr>
          <a:lstStyle/>
          <a:p>
            <a:pPr marL="12700" algn="l" rtl="0">
              <a:lnSpc>
                <a:spcPct val="100000"/>
              </a:lnSpc>
              <a:spcBef>
                <a:spcPts val="100"/>
              </a:spcBef>
            </a:pPr>
            <a:r>
              <a:rPr lang="es-ES_tradnl" sz="3200" b="0" i="0" u="none" baseline="0" noProof="0" dirty="0"/>
              <a:t>Definición de D-SNP: conozca la terminología </a:t>
            </a:r>
            <a:endParaRPr lang="es-ES_tradnl" sz="3200" noProof="0" dirty="0"/>
          </a:p>
        </p:txBody>
      </p:sp>
    </p:spTree>
    <p:custDataLst>
      <p:tags r:id="rId1"/>
    </p:custDataLst>
    <p:extLst>
      <p:ext uri="{BB962C8B-B14F-4D97-AF65-F5344CB8AC3E}">
        <p14:creationId xmlns:p14="http://schemas.microsoft.com/office/powerpoint/2010/main" val="2603784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90170" algn="l" rtl="0">
              <a:lnSpc>
                <a:spcPts val="1240"/>
              </a:lnSpc>
            </a:pPr>
            <a:r>
              <a:rPr lang="es-ES_tradnl" b="0" i="0" u="none" baseline="0" noProof="0" dirty="0"/>
              <a:t>|</a:t>
            </a:r>
            <a:r>
              <a:rPr lang="es-ES_tradnl" b="0" i="0" u="none" spc="5" baseline="0" noProof="0" dirty="0"/>
              <a:t> </a:t>
            </a:r>
            <a:fld id="{81D60167-4931-47E6-BA6A-407CBD079E47}" type="slidenum">
              <a:rPr lang="es-ES_tradnl" spc="-50" noProof="0" smtClean="0">
                <a:solidFill>
                  <a:srgbClr val="52565A"/>
                </a:solidFill>
              </a:rPr>
              <a:t>6</a:t>
            </a:fld>
            <a:endParaRPr lang="es-ES_tradnl" spc="-50" noProof="0" dirty="0">
              <a:solidFill>
                <a:srgbClr val="52565A"/>
              </a:solidFill>
            </a:endParaRPr>
          </a:p>
        </p:txBody>
      </p:sp>
      <p:sp>
        <p:nvSpPr>
          <p:cNvPr id="2" name="object 2"/>
          <p:cNvSpPr txBox="1"/>
          <p:nvPr/>
        </p:nvSpPr>
        <p:spPr>
          <a:xfrm>
            <a:off x="674328" y="1296415"/>
            <a:ext cx="11060472" cy="4950714"/>
          </a:xfrm>
          <a:prstGeom prst="rect">
            <a:avLst/>
          </a:prstGeom>
        </p:spPr>
        <p:txBody>
          <a:bodyPr vert="horz" wrap="square" lIns="0" tIns="13335" rIns="0" bIns="0" rtlCol="0">
            <a:spAutoFit/>
          </a:bodyPr>
          <a:lstStyle/>
          <a:p>
            <a:pPr marL="354965" indent="-342265" rtl="0">
              <a:lnSpc>
                <a:spcPct val="100000"/>
              </a:lnSpc>
              <a:spcAft>
                <a:spcPts val="500"/>
              </a:spcAft>
              <a:buClr>
                <a:srgbClr val="5C9A1B"/>
              </a:buClr>
              <a:buFont typeface="Arial"/>
              <a:buChar char="•"/>
              <a:tabLst>
                <a:tab pos="354965" algn="l"/>
              </a:tabLst>
            </a:pPr>
            <a:r>
              <a:rPr lang="es-ES_tradnl" sz="2000" b="0" i="0" u="none" baseline="0" noProof="0" dirty="0">
                <a:solidFill>
                  <a:srgbClr val="636363"/>
                </a:solidFill>
                <a:latin typeface="Calibri Light"/>
                <a:ea typeface="Calibri Light"/>
                <a:cs typeface="Calibri Light"/>
              </a:rPr>
              <a:t>MA siempre es el pagador principal.</a:t>
            </a:r>
          </a:p>
          <a:p>
            <a:pPr marL="355600" marR="415290" indent="-342900" rtl="0">
              <a:lnSpc>
                <a:spcPct val="100000"/>
              </a:lnSpc>
              <a:spcAft>
                <a:spcPts val="500"/>
              </a:spcAft>
              <a:buClr>
                <a:srgbClr val="5C9A1B"/>
              </a:buClr>
              <a:buFont typeface="Arial"/>
              <a:buChar char="•"/>
              <a:tabLst>
                <a:tab pos="355600" algn="l"/>
              </a:tabLst>
            </a:pPr>
            <a:r>
              <a:rPr lang="es-ES_tradnl" sz="2000" b="0" i="0" u="none" baseline="0" noProof="0" dirty="0">
                <a:solidFill>
                  <a:srgbClr val="636363"/>
                </a:solidFill>
                <a:latin typeface="Calibri Light"/>
                <a:ea typeface="Calibri Light"/>
                <a:cs typeface="Calibri Light"/>
              </a:rPr>
              <a:t>Según los CMS, los médicos/proveedores no pueden facturar saldos a un beneficiario cualificado de Medicare (QMB, por sus siglas en inglés), también conocido como afiliado con protección de costo compartido.</a:t>
            </a:r>
          </a:p>
          <a:p>
            <a:pPr marL="721360" marR="621030" lvl="1" indent="-342900" rtl="0">
              <a:lnSpc>
                <a:spcPct val="100000"/>
              </a:lnSpc>
              <a:spcAft>
                <a:spcPts val="500"/>
              </a:spcAft>
              <a:buClr>
                <a:srgbClr val="5C9A1B"/>
              </a:buClr>
              <a:buSzPct val="80000"/>
              <a:buFont typeface="Courier New" panose="02070309020205020404" pitchFamily="49" charset="0"/>
              <a:buChar char="o"/>
              <a:tabLst>
                <a:tab pos="721360" algn="l"/>
              </a:tabLst>
            </a:pPr>
            <a:r>
              <a:rPr lang="es-ES_tradnl" sz="2000" b="0" i="0" u="none" baseline="0" noProof="0" dirty="0">
                <a:solidFill>
                  <a:srgbClr val="636363"/>
                </a:solidFill>
                <a:latin typeface="Calibri Light"/>
                <a:ea typeface="Calibri Light"/>
                <a:cs typeface="Calibri Light"/>
              </a:rPr>
              <a:t>Consulte los Códigos de Observación de Aviso de Remesa (RARC, por sus siglas en inglés) ubicados en el Aviso Electrónico de Remesa (ERA, por sus siglas en inglés) y los códigos EX que se encuentran en la Explicación Tradicional de Remesa (TEOR, por sus siglas en inglés) impresa para ayudarle a identificar a los afiliados con protección de costo compartido (CSP, por sus siglas en inglés) a quienes no se les deben facturar saldos.</a:t>
            </a:r>
          </a:p>
          <a:p>
            <a:pPr marL="354965" indent="-342265" rtl="0">
              <a:lnSpc>
                <a:spcPct val="100000"/>
              </a:lnSpc>
              <a:spcAft>
                <a:spcPts val="500"/>
              </a:spcAft>
              <a:buClr>
                <a:srgbClr val="5C9A1B"/>
              </a:buClr>
              <a:buFont typeface="Arial"/>
              <a:buChar char="•"/>
              <a:tabLst>
                <a:tab pos="354965" algn="l"/>
              </a:tabLst>
            </a:pPr>
            <a:r>
              <a:rPr lang="es-ES_tradnl" sz="2000" b="0" i="0" u="none" baseline="0" noProof="0" dirty="0">
                <a:solidFill>
                  <a:srgbClr val="636363"/>
                </a:solidFill>
                <a:latin typeface="Calibri Light"/>
                <a:ea typeface="Calibri Light"/>
                <a:cs typeface="Calibri Light"/>
              </a:rPr>
              <a:t>Los médicos/proveedores no pueden negarle el servicio a un afiliado basándose en su estado de pagador secundario.</a:t>
            </a:r>
          </a:p>
          <a:p>
            <a:pPr marL="354965" marR="845819" indent="-342900" rtl="0">
              <a:lnSpc>
                <a:spcPct val="100000"/>
              </a:lnSpc>
              <a:spcAft>
                <a:spcPts val="500"/>
              </a:spcAft>
              <a:buClr>
                <a:srgbClr val="5C9A1B"/>
              </a:buClr>
              <a:buFont typeface="Arial"/>
              <a:buChar char="•"/>
              <a:tabLst>
                <a:tab pos="354965" algn="l"/>
              </a:tabLst>
            </a:pPr>
            <a:r>
              <a:rPr lang="es-ES_tradnl" sz="2000" b="0" i="0" u="none" baseline="0" noProof="0" dirty="0">
                <a:solidFill>
                  <a:srgbClr val="636363"/>
                </a:solidFill>
                <a:latin typeface="Calibri Light"/>
                <a:ea typeface="Calibri Light"/>
                <a:cs typeface="Calibri Light"/>
              </a:rPr>
              <a:t>Los CMS pueden imponer sanciones a los médicos/proveedores de cuidado de la salud que facturen saldos a un afiliado que tenga CSP.</a:t>
            </a:r>
          </a:p>
          <a:p>
            <a:pPr marL="354965" marR="5080" indent="-342900" rtl="0">
              <a:lnSpc>
                <a:spcPct val="100000"/>
              </a:lnSpc>
              <a:spcAft>
                <a:spcPts val="500"/>
              </a:spcAft>
              <a:buClr>
                <a:srgbClr val="487728"/>
              </a:buClr>
              <a:buFont typeface="Arial"/>
              <a:buChar char="•"/>
              <a:tabLst>
                <a:tab pos="354965" algn="l"/>
              </a:tabLst>
            </a:pPr>
            <a:r>
              <a:rPr lang="es-ES_tradnl" sz="2000" b="0" i="0" u="none" baseline="0" noProof="0" dirty="0">
                <a:solidFill>
                  <a:srgbClr val="636363"/>
                </a:solidFill>
                <a:latin typeface="Calibri Light"/>
                <a:ea typeface="Calibri Light"/>
                <a:cs typeface="Calibri Light"/>
              </a:rPr>
              <a:t>También pueden proveerse beneficios mejorados, como servicios de la vista, dentales, de la audición, de transporte de rutina y de medicamentos sin receta.</a:t>
            </a:r>
          </a:p>
        </p:txBody>
      </p:sp>
      <p:sp>
        <p:nvSpPr>
          <p:cNvPr id="3" name="object 3"/>
          <p:cNvSpPr txBox="1">
            <a:spLocks noGrp="1"/>
          </p:cNvSpPr>
          <p:nvPr>
            <p:ph type="title"/>
          </p:nvPr>
        </p:nvSpPr>
        <p:spPr>
          <a:prstGeom prst="rect">
            <a:avLst/>
          </a:prstGeom>
        </p:spPr>
        <p:txBody>
          <a:bodyPr vert="horz" wrap="square" lIns="0" tIns="12700" rIns="0" bIns="0" rtlCol="0">
            <a:spAutoFit/>
          </a:bodyPr>
          <a:lstStyle/>
          <a:p>
            <a:pPr marL="12700" algn="l" rtl="0">
              <a:lnSpc>
                <a:spcPct val="100000"/>
              </a:lnSpc>
              <a:spcBef>
                <a:spcPts val="100"/>
              </a:spcBef>
            </a:pPr>
            <a:r>
              <a:rPr lang="es-ES_tradnl" sz="3200" b="0" i="0" u="none" baseline="0" noProof="0" dirty="0">
                <a:solidFill>
                  <a:srgbClr val="4E8415"/>
                </a:solidFill>
              </a:rPr>
              <a:t>Información general sobre los SNP</a:t>
            </a:r>
            <a:endParaRPr lang="es-ES_tradnl" sz="3200" noProof="0" dirty="0"/>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a:spLocks noGrp="1"/>
          </p:cNvSpPr>
          <p:nvPr>
            <p:ph type="sldNum" sz="quarter" idx="7"/>
          </p:nvPr>
        </p:nvSpPr>
        <p:spPr>
          <a:prstGeom prst="rect">
            <a:avLst/>
          </a:prstGeom>
        </p:spPr>
        <p:txBody>
          <a:bodyPr vert="horz" wrap="square" lIns="0" tIns="0" rIns="0" bIns="0" rtlCol="0">
            <a:spAutoFit/>
          </a:bodyPr>
          <a:lstStyle/>
          <a:p>
            <a:pPr marL="90170" algn="l" rtl="0">
              <a:lnSpc>
                <a:spcPts val="1240"/>
              </a:lnSpc>
            </a:pPr>
            <a:r>
              <a:rPr lang="es-ES_tradnl" b="0" i="0" u="none" baseline="0" noProof="0" dirty="0"/>
              <a:t>|</a:t>
            </a:r>
            <a:r>
              <a:rPr lang="es-ES_tradnl" b="0" i="0" u="none" spc="5" baseline="0" noProof="0" dirty="0"/>
              <a:t> </a:t>
            </a:r>
            <a:fld id="{81D60167-4931-47E6-BA6A-407CBD079E47}" type="slidenum">
              <a:rPr lang="es-ES_tradnl" spc="-50" noProof="0" smtClean="0">
                <a:solidFill>
                  <a:srgbClr val="52565A"/>
                </a:solidFill>
              </a:rPr>
              <a:t>7</a:t>
            </a:fld>
            <a:endParaRPr lang="es-ES_tradnl" spc="-50" noProof="0" dirty="0">
              <a:solidFill>
                <a:srgbClr val="52565A"/>
              </a:solidFill>
            </a:endParaRPr>
          </a:p>
        </p:txBody>
      </p:sp>
      <p:sp>
        <p:nvSpPr>
          <p:cNvPr id="3" name="object 3"/>
          <p:cNvSpPr txBox="1"/>
          <p:nvPr/>
        </p:nvSpPr>
        <p:spPr>
          <a:xfrm>
            <a:off x="673922" y="981053"/>
            <a:ext cx="10877489" cy="4865434"/>
          </a:xfrm>
          <a:prstGeom prst="rect">
            <a:avLst/>
          </a:prstGeom>
        </p:spPr>
        <p:txBody>
          <a:bodyPr vert="horz" wrap="square" lIns="0" tIns="12700" rIns="0" bIns="0" rtlCol="0">
            <a:spAutoFit/>
          </a:bodyPr>
          <a:lstStyle/>
          <a:p>
            <a:pPr marL="12700" rtl="0">
              <a:lnSpc>
                <a:spcPct val="100000"/>
              </a:lnSpc>
              <a:spcBef>
                <a:spcPts val="100"/>
              </a:spcBef>
            </a:pPr>
            <a:r>
              <a:rPr lang="es-ES_tradnl" sz="1800" b="0" i="0" u="none" baseline="0" noProof="0" dirty="0">
                <a:solidFill>
                  <a:srgbClr val="78BD1F"/>
                </a:solidFill>
                <a:latin typeface="Calibri"/>
                <a:ea typeface="Calibri"/>
                <a:cs typeface="Calibri"/>
              </a:rPr>
              <a:t>Los consultorios NO pueden facturar a los pacientes que tienen protección de costo compartido (CSP, por sus siglas en inglés).</a:t>
            </a:r>
          </a:p>
          <a:p>
            <a:pPr marL="299085" indent="-286385" rtl="0">
              <a:lnSpc>
                <a:spcPct val="100000"/>
              </a:lnSpc>
              <a:spcBef>
                <a:spcPts val="20"/>
              </a:spcBef>
              <a:buFont typeface="Arial"/>
              <a:buChar char="•"/>
              <a:tabLst>
                <a:tab pos="299085" algn="l"/>
              </a:tabLst>
            </a:pPr>
            <a:r>
              <a:rPr lang="es-ES_tradnl" sz="1600" b="0" i="0" u="none" spc="-10" baseline="0" noProof="0" dirty="0">
                <a:solidFill>
                  <a:srgbClr val="52565A"/>
                </a:solidFill>
                <a:latin typeface="Calibri"/>
                <a:ea typeface="Calibri"/>
                <a:cs typeface="Calibri"/>
              </a:rPr>
              <a:t>La ley federal prohíbe la facturación de saldos a los afiliados que tienen CSP.</a:t>
            </a:r>
          </a:p>
          <a:p>
            <a:pPr marL="299085" indent="-286385" rtl="0">
              <a:lnSpc>
                <a:spcPct val="100000"/>
              </a:lnSpc>
              <a:spcBef>
                <a:spcPts val="20"/>
              </a:spcBef>
              <a:buFont typeface="Arial"/>
              <a:buChar char="•"/>
              <a:tabLst>
                <a:tab pos="299085" algn="l"/>
              </a:tabLst>
            </a:pPr>
            <a:r>
              <a:rPr lang="es-ES_tradnl" sz="1600" b="0" i="0" u="none" spc="-10" baseline="0" noProof="0" dirty="0">
                <a:solidFill>
                  <a:srgbClr val="52565A"/>
                </a:solidFill>
                <a:latin typeface="Calibri"/>
                <a:ea typeface="Calibri"/>
                <a:cs typeface="Calibri"/>
              </a:rPr>
              <a:t>Los proveedores deben aceptar el pago de Humana o de Medicaid como pago completo incluso si deciden no facturar a Medicaid.</a:t>
            </a:r>
          </a:p>
          <a:p>
            <a:pPr marL="299085" indent="-286385" rtl="0">
              <a:lnSpc>
                <a:spcPct val="100000"/>
              </a:lnSpc>
              <a:spcBef>
                <a:spcPts val="20"/>
              </a:spcBef>
              <a:buFont typeface="Arial"/>
              <a:buChar char="•"/>
              <a:tabLst>
                <a:tab pos="299085" algn="l"/>
              </a:tabLst>
            </a:pPr>
            <a:r>
              <a:rPr lang="es-ES_tradnl" sz="1600" b="0" i="0" u="none" spc="-10" baseline="0" noProof="0" dirty="0">
                <a:solidFill>
                  <a:srgbClr val="52565A"/>
                </a:solidFill>
                <a:latin typeface="Calibri"/>
                <a:ea typeface="Calibri"/>
                <a:cs typeface="Calibri"/>
              </a:rPr>
              <a:t>El proveedor debe ignorar cualquier saldo restante. No deben facturarse estos saldos al afiliado.</a:t>
            </a:r>
          </a:p>
          <a:p>
            <a:pPr marL="12700" rtl="0">
              <a:lnSpc>
                <a:spcPct val="100000"/>
              </a:lnSpc>
              <a:spcBef>
                <a:spcPts val="1900"/>
              </a:spcBef>
            </a:pPr>
            <a:r>
              <a:rPr lang="es-ES_tradnl" sz="1800" b="0" i="0" u="none" baseline="0" noProof="0" dirty="0">
                <a:solidFill>
                  <a:srgbClr val="78BD1F"/>
                </a:solidFill>
                <a:latin typeface="Calibri"/>
                <a:ea typeface="Calibri"/>
                <a:cs typeface="Calibri"/>
              </a:rPr>
              <a:t>¿Qué es un paciente con CSP?</a:t>
            </a:r>
          </a:p>
          <a:p>
            <a:pPr marL="344805" indent="-332105" rtl="0">
              <a:lnSpc>
                <a:spcPct val="100000"/>
              </a:lnSpc>
              <a:spcBef>
                <a:spcPts val="20"/>
              </a:spcBef>
              <a:buFont typeface="Arial"/>
              <a:buChar char="•"/>
              <a:tabLst>
                <a:tab pos="344805" algn="l"/>
              </a:tabLst>
            </a:pPr>
            <a:r>
              <a:rPr lang="es-ES_tradnl" sz="1600" b="0" i="0" u="none" baseline="0" noProof="0" dirty="0">
                <a:solidFill>
                  <a:srgbClr val="52565A"/>
                </a:solidFill>
                <a:latin typeface="Calibri"/>
                <a:ea typeface="Calibri"/>
                <a:cs typeface="Calibri"/>
              </a:rPr>
              <a:t>CSP es una categoría de doble elegibilidad que define el tipo de beneficios de Medicare que recibe un afiliado.</a:t>
            </a:r>
          </a:p>
          <a:p>
            <a:pPr marL="344805" indent="-332105" rtl="0">
              <a:lnSpc>
                <a:spcPct val="100000"/>
              </a:lnSpc>
              <a:spcBef>
                <a:spcPts val="20"/>
              </a:spcBef>
              <a:buFont typeface="Arial"/>
              <a:buChar char="•"/>
              <a:tabLst>
                <a:tab pos="344805" algn="l"/>
              </a:tabLst>
            </a:pPr>
            <a:r>
              <a:rPr lang="es-ES_tradnl" sz="1600" b="0" i="0" u="none" baseline="0" noProof="0" dirty="0">
                <a:solidFill>
                  <a:srgbClr val="52565A"/>
                </a:solidFill>
                <a:latin typeface="Calibri"/>
                <a:ea typeface="Calibri"/>
                <a:cs typeface="Calibri"/>
              </a:rPr>
              <a:t>Los afiliados con estado de CSP tienen la parte que le corresponde al afiliado de los deducibles, copagos y coaseguros de las Partes A y B de Medicare </a:t>
            </a:r>
            <a:r>
              <a:rPr lang="es-ES_tradnl" sz="1600" b="1" i="0" u="none" baseline="0" noProof="0" dirty="0">
                <a:solidFill>
                  <a:srgbClr val="52565A"/>
                </a:solidFill>
                <a:latin typeface="Calibri"/>
                <a:ea typeface="Calibri"/>
                <a:cs typeface="Calibri"/>
              </a:rPr>
              <a:t>reducida a $0</a:t>
            </a:r>
            <a:r>
              <a:rPr lang="es-ES_tradnl" sz="1600" b="0" i="0" u="none" baseline="0" noProof="0" dirty="0">
                <a:solidFill>
                  <a:srgbClr val="52565A"/>
                </a:solidFill>
                <a:latin typeface="Calibri"/>
                <a:ea typeface="Calibri"/>
                <a:cs typeface="Calibri"/>
              </a:rPr>
              <a:t>.</a:t>
            </a:r>
          </a:p>
          <a:p>
            <a:pPr marL="344805" indent="-332105" rtl="0">
              <a:lnSpc>
                <a:spcPct val="100000"/>
              </a:lnSpc>
              <a:spcBef>
                <a:spcPts val="20"/>
              </a:spcBef>
              <a:buFont typeface="Arial"/>
              <a:buChar char="•"/>
              <a:tabLst>
                <a:tab pos="344805" algn="l"/>
              </a:tabLst>
            </a:pPr>
            <a:r>
              <a:rPr lang="es-ES_tradnl" sz="1600" b="0" i="0" u="none" baseline="0" noProof="0" dirty="0">
                <a:solidFill>
                  <a:srgbClr val="52565A"/>
                </a:solidFill>
                <a:latin typeface="Calibri"/>
                <a:ea typeface="Calibri"/>
                <a:cs typeface="Calibri"/>
              </a:rPr>
              <a:t>El estado de CSP de un afiliado se puede encontrar en www.availity.com o verificar llamando al Servicio al Cliente de Humana al </a:t>
            </a:r>
            <a:r>
              <a:rPr lang="es-ES_tradnl" sz="1600" b="1" i="0" u="none" baseline="0" noProof="0" dirty="0">
                <a:solidFill>
                  <a:srgbClr val="52565A"/>
                </a:solidFill>
                <a:latin typeface="Calibri"/>
                <a:ea typeface="Calibri"/>
                <a:cs typeface="Calibri"/>
              </a:rPr>
              <a:t>800-626-2741</a:t>
            </a:r>
            <a:r>
              <a:rPr lang="es-ES_tradnl" sz="1600" b="0" i="0" u="none" baseline="0" noProof="0" dirty="0">
                <a:solidFill>
                  <a:srgbClr val="52565A"/>
                </a:solidFill>
                <a:latin typeface="Calibri"/>
                <a:ea typeface="Calibri"/>
                <a:cs typeface="Calibri"/>
              </a:rPr>
              <a:t>.</a:t>
            </a:r>
          </a:p>
          <a:p>
            <a:pPr marL="12700" algn="just" rtl="0">
              <a:lnSpc>
                <a:spcPct val="100000"/>
              </a:lnSpc>
              <a:spcBef>
                <a:spcPts val="1900"/>
              </a:spcBef>
            </a:pPr>
            <a:r>
              <a:rPr lang="es-ES_tradnl" sz="1800" b="0" i="0" u="none" baseline="0" noProof="0" dirty="0">
                <a:solidFill>
                  <a:srgbClr val="8DC960"/>
                </a:solidFill>
                <a:latin typeface="Calibri"/>
                <a:ea typeface="Calibri"/>
                <a:cs typeface="Calibri"/>
              </a:rPr>
              <a:t>¿Qué indica el contrato con Humana?</a:t>
            </a:r>
          </a:p>
          <a:p>
            <a:pPr marL="12700" marR="30480" algn="just" rtl="0">
              <a:lnSpc>
                <a:spcPct val="100000"/>
              </a:lnSpc>
              <a:spcBef>
                <a:spcPts val="20"/>
              </a:spcBef>
            </a:pPr>
            <a:r>
              <a:rPr lang="es-ES_tradnl" sz="1600" b="0" i="0" u="none" spc="-10" baseline="0" noProof="0" dirty="0">
                <a:solidFill>
                  <a:srgbClr val="52565A"/>
                </a:solidFill>
                <a:latin typeface="Calibri"/>
                <a:ea typeface="Calibri"/>
                <a:cs typeface="Calibri"/>
              </a:rPr>
              <a:t>El anexo (r) de las disposiciones de MA de Humana establece que </a:t>
            </a:r>
            <a:r>
              <a:rPr lang="es-ES_tradnl" sz="1600" b="0" i="1" u="none" spc="-10" baseline="0" noProof="0" dirty="0">
                <a:solidFill>
                  <a:srgbClr val="52565A"/>
                </a:solidFill>
                <a:latin typeface="Calibri"/>
                <a:ea typeface="Calibri"/>
                <a:cs typeface="Calibri"/>
              </a:rPr>
              <a:t>“El médico acepta no cobrar ni intentar cobrar copagos, coaseguros, deducibles u otras cantidades de costo compartido a ningún afiliado de Medicare </a:t>
            </a:r>
            <a:r>
              <a:rPr lang="es-ES_tradnl" sz="1600" b="0" i="1" u="none" spc="-10" baseline="0" noProof="0" dirty="0" err="1">
                <a:solidFill>
                  <a:srgbClr val="52565A"/>
                </a:solidFill>
                <a:latin typeface="Calibri"/>
                <a:ea typeface="Calibri"/>
                <a:cs typeface="Calibri"/>
              </a:rPr>
              <a:t>Advantage</a:t>
            </a:r>
            <a:r>
              <a:rPr lang="es-ES_tradnl" sz="1600" b="0" i="1" u="none" spc="-10" baseline="0" noProof="0" dirty="0">
                <a:solidFill>
                  <a:srgbClr val="52565A"/>
                </a:solidFill>
                <a:latin typeface="Calibri"/>
                <a:ea typeface="Calibri"/>
                <a:cs typeface="Calibri"/>
              </a:rPr>
              <a:t> de Humana que haya sido designado como Beneficiario Cualificado de Medicare (QMB, por sus siglas en inglés) por los CMS”</a:t>
            </a:r>
            <a:r>
              <a:rPr lang="es-ES_tradnl" sz="1600" b="0" i="0" u="none" spc="-10" baseline="0" noProof="0" dirty="0">
                <a:solidFill>
                  <a:srgbClr val="52565A"/>
                </a:solidFill>
                <a:latin typeface="Calibri"/>
                <a:ea typeface="Calibri"/>
                <a:cs typeface="Calibri"/>
              </a:rPr>
              <a:t>.</a:t>
            </a:r>
          </a:p>
          <a:p>
            <a:pPr rtl="0">
              <a:lnSpc>
                <a:spcPct val="100000"/>
              </a:lnSpc>
              <a:spcBef>
                <a:spcPts val="185"/>
              </a:spcBef>
            </a:pPr>
            <a:endParaRPr lang="es-ES_tradnl" sz="1600" noProof="0" dirty="0">
              <a:latin typeface="Calibri"/>
              <a:cs typeface="Calibri"/>
            </a:endParaRPr>
          </a:p>
          <a:p>
            <a:pPr marL="12700" algn="just" rtl="0">
              <a:lnSpc>
                <a:spcPct val="100000"/>
              </a:lnSpc>
            </a:pPr>
            <a:r>
              <a:rPr lang="es-ES_tradnl" sz="1800" b="1" i="0" u="none" baseline="0" noProof="0" dirty="0">
                <a:solidFill>
                  <a:srgbClr val="8DC960"/>
                </a:solidFill>
                <a:latin typeface="Calibri"/>
                <a:ea typeface="Calibri"/>
                <a:cs typeface="Calibri"/>
              </a:rPr>
              <a:t>Encuentre más información sobre facturación de saldos y beneficiarios con doble elegibilidad</a:t>
            </a:r>
            <a:r>
              <a:rPr lang="es-ES_tradnl" sz="1800" b="0" i="0" u="none" baseline="0" noProof="0" dirty="0">
                <a:solidFill>
                  <a:srgbClr val="8DC960"/>
                </a:solidFill>
                <a:latin typeface="Calibri"/>
                <a:ea typeface="Calibri"/>
                <a:cs typeface="Calibri"/>
              </a:rPr>
              <a:t> </a:t>
            </a:r>
            <a:r>
              <a:rPr lang="es-ES_tradnl" sz="1800" b="1" i="0" u="sng" spc="-10" baseline="0" noProof="0" dirty="0">
                <a:solidFill>
                  <a:srgbClr val="8DC960"/>
                </a:solidFill>
                <a:uFill>
                  <a:solidFill>
                    <a:srgbClr val="8DC960"/>
                  </a:solidFill>
                </a:uFill>
                <a:latin typeface="Calibri"/>
                <a:ea typeface="Calibri"/>
                <a:cs typeface="Calibri"/>
                <a:hlinkClick r:id="rId4"/>
              </a:rPr>
              <a:t>aquí</a:t>
            </a:r>
            <a:r>
              <a:rPr lang="es-ES_tradnl" sz="1800" b="1" i="0" u="none" spc="-10" baseline="0" noProof="0" dirty="0">
                <a:solidFill>
                  <a:srgbClr val="8DC960"/>
                </a:solidFill>
                <a:latin typeface="Calibri"/>
                <a:ea typeface="Calibri"/>
                <a:cs typeface="Calibri"/>
              </a:rPr>
              <a:t>:</a:t>
            </a:r>
            <a:endParaRPr lang="es-ES_tradnl" sz="1800" noProof="0" dirty="0">
              <a:latin typeface="Calibri"/>
              <a:cs typeface="Calibri"/>
            </a:endParaRPr>
          </a:p>
        </p:txBody>
      </p:sp>
      <p:sp>
        <p:nvSpPr>
          <p:cNvPr id="2" name="object 2"/>
          <p:cNvSpPr txBox="1">
            <a:spLocks noGrp="1"/>
          </p:cNvSpPr>
          <p:nvPr>
            <p:ph type="title"/>
          </p:nvPr>
        </p:nvSpPr>
        <p:spPr>
          <a:xfrm>
            <a:off x="673100" y="278383"/>
            <a:ext cx="11061700" cy="474489"/>
          </a:xfrm>
          <a:prstGeom prst="rect">
            <a:avLst/>
          </a:prstGeom>
        </p:spPr>
        <p:txBody>
          <a:bodyPr vert="horz" wrap="square" lIns="0" tIns="12700" rIns="0" bIns="0" rtlCol="0">
            <a:spAutoFit/>
          </a:bodyPr>
          <a:lstStyle/>
          <a:p>
            <a:pPr marL="12700" algn="l" rtl="0">
              <a:lnSpc>
                <a:spcPct val="100000"/>
              </a:lnSpc>
              <a:spcBef>
                <a:spcPts val="100"/>
              </a:spcBef>
            </a:pPr>
            <a:r>
              <a:rPr lang="es-ES_tradnl" b="0" i="0" u="none" spc="-20" baseline="0" noProof="0" dirty="0">
                <a:solidFill>
                  <a:srgbClr val="4E8415"/>
                </a:solidFill>
              </a:rPr>
              <a:t>Afiliados con doble elegibilidad y protección de costo compartido</a:t>
            </a:r>
            <a:endParaRPr lang="es-ES_tradnl" strike="sngStrike" spc="-10" noProof="0" dirty="0">
              <a:solidFill>
                <a:srgbClr val="FF0000"/>
              </a:solidFill>
            </a:endParaR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a:spLocks noGrp="1"/>
          </p:cNvSpPr>
          <p:nvPr>
            <p:ph type="sldNum" sz="quarter" idx="7"/>
          </p:nvPr>
        </p:nvSpPr>
        <p:spPr>
          <a:prstGeom prst="rect">
            <a:avLst/>
          </a:prstGeom>
        </p:spPr>
        <p:txBody>
          <a:bodyPr vert="horz" wrap="square" lIns="0" tIns="0" rIns="0" bIns="0" rtlCol="0">
            <a:spAutoFit/>
          </a:bodyPr>
          <a:lstStyle/>
          <a:p>
            <a:pPr marL="90170" algn="l" rtl="0">
              <a:lnSpc>
                <a:spcPts val="1240"/>
              </a:lnSpc>
            </a:pPr>
            <a:r>
              <a:rPr lang="es-ES_tradnl" b="0" i="0" u="none" baseline="0" noProof="0" dirty="0"/>
              <a:t>|</a:t>
            </a:r>
            <a:r>
              <a:rPr lang="es-ES_tradnl" b="0" i="0" u="none" spc="5" baseline="0" noProof="0" dirty="0"/>
              <a:t> </a:t>
            </a:r>
            <a:fld id="{81D60167-4931-47E6-BA6A-407CBD079E47}" type="slidenum">
              <a:rPr lang="es-ES_tradnl" spc="-50" noProof="0" smtClean="0">
                <a:solidFill>
                  <a:srgbClr val="52565A"/>
                </a:solidFill>
              </a:rPr>
              <a:t>8</a:t>
            </a:fld>
            <a:endParaRPr lang="es-ES_tradnl" spc="-50" noProof="0" dirty="0">
              <a:solidFill>
                <a:srgbClr val="52565A"/>
              </a:solidFill>
            </a:endParaRPr>
          </a:p>
        </p:txBody>
      </p:sp>
      <p:sp>
        <p:nvSpPr>
          <p:cNvPr id="3" name="object 3"/>
          <p:cNvSpPr txBox="1"/>
          <p:nvPr/>
        </p:nvSpPr>
        <p:spPr>
          <a:xfrm>
            <a:off x="840739" y="6176010"/>
            <a:ext cx="11033251" cy="228268"/>
          </a:xfrm>
          <a:prstGeom prst="rect">
            <a:avLst/>
          </a:prstGeom>
        </p:spPr>
        <p:txBody>
          <a:bodyPr vert="horz" wrap="square" lIns="0" tIns="12700" rIns="0" bIns="0" rtlCol="0">
            <a:spAutoFit/>
          </a:bodyPr>
          <a:lstStyle/>
          <a:p>
            <a:pPr marL="12700" rtl="0">
              <a:lnSpc>
                <a:spcPct val="100000"/>
              </a:lnSpc>
              <a:spcBef>
                <a:spcPts val="100"/>
              </a:spcBef>
            </a:pPr>
            <a:r>
              <a:rPr lang="es-ES_tradnl" sz="1400" b="0" i="0" u="none" spc="-10" baseline="0" noProof="0" dirty="0">
                <a:solidFill>
                  <a:srgbClr val="52565A"/>
                </a:solidFill>
                <a:latin typeface="Calibri Light"/>
                <a:ea typeface="Calibri Light"/>
                <a:cs typeface="Calibri Light"/>
              </a:rPr>
              <a:t>* Indica los estados donde Humana coordina el reembolso de los costos compartidos con la autoridad de Medicaid del estado.</a:t>
            </a:r>
          </a:p>
        </p:txBody>
      </p:sp>
      <p:pic>
        <p:nvPicPr>
          <p:cNvPr id="10" name="Picture 9" descr="La disponibilidad de planes SNP de Humana para 2025 en Puerto Rico es para SNP para personas con doble elegiblidad (Dual SNP).">
            <a:extLst>
              <a:ext uri="{FF2B5EF4-FFF2-40B4-BE49-F238E27FC236}">
                <a16:creationId xmlns:a16="http://schemas.microsoft.com/office/drawing/2014/main" id="{3EA9DE81-6E19-C4D9-F288-C53D954B5439}"/>
              </a:ext>
            </a:extLst>
          </p:cNvPr>
          <p:cNvPicPr>
            <a:picLocks noChangeAspect="1"/>
          </p:cNvPicPr>
          <p:nvPr/>
        </p:nvPicPr>
        <p:blipFill>
          <a:blip r:embed="rId4"/>
          <a:stretch>
            <a:fillRect/>
          </a:stretch>
        </p:blipFill>
        <p:spPr>
          <a:xfrm>
            <a:off x="584581" y="1112327"/>
            <a:ext cx="9931020" cy="1984522"/>
          </a:xfrm>
          <a:prstGeom prst="rect">
            <a:avLst/>
          </a:prstGeom>
        </p:spPr>
      </p:pic>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gn="l" rtl="0">
              <a:lnSpc>
                <a:spcPct val="100000"/>
              </a:lnSpc>
              <a:spcBef>
                <a:spcPts val="100"/>
              </a:spcBef>
            </a:pPr>
            <a:r>
              <a:rPr lang="es-ES_tradnl" sz="3200" b="0" i="0" u="none" baseline="0" noProof="0" dirty="0">
                <a:solidFill>
                  <a:srgbClr val="4E8415"/>
                </a:solidFill>
              </a:rPr>
              <a:t>Disponibilidad de planes SNP de Humana para 2025</a:t>
            </a:r>
            <a:endParaRPr lang="es-ES_tradnl" sz="3200" noProof="0" dirty="0">
              <a:solidFill>
                <a:srgbClr val="FF0000"/>
              </a:solidFill>
            </a:endParaRP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13"/>
          <p:cNvSpPr txBox="1">
            <a:spLocks noGrp="1"/>
          </p:cNvSpPr>
          <p:nvPr>
            <p:ph type="sldNum" sz="quarter" idx="7"/>
          </p:nvPr>
        </p:nvSpPr>
        <p:spPr>
          <a:prstGeom prst="rect">
            <a:avLst/>
          </a:prstGeom>
        </p:spPr>
        <p:txBody>
          <a:bodyPr vert="horz" wrap="square" lIns="0" tIns="0" rIns="0" bIns="0" rtlCol="0">
            <a:spAutoFit/>
          </a:bodyPr>
          <a:lstStyle/>
          <a:p>
            <a:pPr marL="90170" algn="l" rtl="0">
              <a:lnSpc>
                <a:spcPts val="1240"/>
              </a:lnSpc>
            </a:pPr>
            <a:r>
              <a:rPr lang="es-ES_tradnl" b="0" i="0" u="none" baseline="0" noProof="0" dirty="0"/>
              <a:t>|</a:t>
            </a:r>
            <a:r>
              <a:rPr lang="es-ES_tradnl" b="0" i="0" u="none" spc="5" baseline="0" noProof="0" dirty="0"/>
              <a:t> </a:t>
            </a:r>
            <a:fld id="{81D60167-4931-47E6-BA6A-407CBD079E47}" type="slidenum">
              <a:rPr lang="es-ES_tradnl" spc="-50" noProof="0" smtClean="0">
                <a:solidFill>
                  <a:srgbClr val="52565A"/>
                </a:solidFill>
              </a:rPr>
              <a:t>9</a:t>
            </a:fld>
            <a:endParaRPr lang="es-ES_tradnl" spc="-50" noProof="0" dirty="0">
              <a:solidFill>
                <a:srgbClr val="52565A"/>
              </a:solidFill>
            </a:endParaRPr>
          </a:p>
        </p:txBody>
      </p:sp>
      <p:grpSp>
        <p:nvGrpSpPr>
          <p:cNvPr id="8" name="object 8" descr="Tarjeta de identificación de muestra de Humana PPO D-SNP con una flecha que señala la parte superior donde aparece el tipo de plan entre paréntesis junto al nombre del plan."/>
          <p:cNvGrpSpPr/>
          <p:nvPr/>
        </p:nvGrpSpPr>
        <p:grpSpPr>
          <a:xfrm>
            <a:off x="6325211" y="3618229"/>
            <a:ext cx="4610735" cy="2809240"/>
            <a:chOff x="6325211" y="3618229"/>
            <a:chExt cx="4610735" cy="2809240"/>
          </a:xfrm>
        </p:grpSpPr>
        <p:pic>
          <p:nvPicPr>
            <p:cNvPr id="9" name="object 9"/>
            <p:cNvPicPr/>
            <p:nvPr/>
          </p:nvPicPr>
          <p:blipFill>
            <a:blip r:embed="rId4" cstate="print"/>
            <a:stretch>
              <a:fillRect/>
            </a:stretch>
          </p:blipFill>
          <p:spPr>
            <a:xfrm>
              <a:off x="6325211" y="3734718"/>
              <a:ext cx="4610631" cy="2692176"/>
            </a:xfrm>
            <a:prstGeom prst="rect">
              <a:avLst/>
            </a:prstGeom>
          </p:spPr>
        </p:pic>
        <p:sp>
          <p:nvSpPr>
            <p:cNvPr id="10" name="object 10"/>
            <p:cNvSpPr/>
            <p:nvPr/>
          </p:nvSpPr>
          <p:spPr>
            <a:xfrm>
              <a:off x="9428098" y="3630929"/>
              <a:ext cx="859790" cy="506095"/>
            </a:xfrm>
            <a:custGeom>
              <a:avLst/>
              <a:gdLst/>
              <a:ahLst/>
              <a:cxnLst/>
              <a:rect l="l" t="t" r="r" b="b"/>
              <a:pathLst>
                <a:path w="859790" h="506095">
                  <a:moveTo>
                    <a:pt x="859663" y="0"/>
                  </a:moveTo>
                  <a:lnTo>
                    <a:pt x="0" y="505650"/>
                  </a:lnTo>
                </a:path>
              </a:pathLst>
            </a:custGeom>
            <a:ln w="25400">
              <a:solidFill>
                <a:srgbClr val="AD0060"/>
              </a:solidFill>
            </a:ln>
          </p:spPr>
          <p:txBody>
            <a:bodyPr wrap="square" lIns="0" tIns="0" rIns="0" bIns="0" rtlCol="0"/>
            <a:lstStyle/>
            <a:p>
              <a:endParaRPr lang="es-ES_tradnl" noProof="0" dirty="0"/>
            </a:p>
          </p:txBody>
        </p:sp>
        <p:sp>
          <p:nvSpPr>
            <p:cNvPr id="11" name="object 11"/>
            <p:cNvSpPr/>
            <p:nvPr/>
          </p:nvSpPr>
          <p:spPr>
            <a:xfrm>
              <a:off x="9373367" y="4097295"/>
              <a:ext cx="85090" cy="71755"/>
            </a:xfrm>
            <a:custGeom>
              <a:avLst/>
              <a:gdLst/>
              <a:ahLst/>
              <a:cxnLst/>
              <a:rect l="l" t="t" r="r" b="b"/>
              <a:pathLst>
                <a:path w="85090" h="71754">
                  <a:moveTo>
                    <a:pt x="46354" y="0"/>
                  </a:moveTo>
                  <a:lnTo>
                    <a:pt x="0" y="71475"/>
                  </a:lnTo>
                  <a:lnTo>
                    <a:pt x="84988" y="65684"/>
                  </a:lnTo>
                  <a:lnTo>
                    <a:pt x="46354" y="0"/>
                  </a:lnTo>
                  <a:close/>
                </a:path>
              </a:pathLst>
            </a:custGeom>
            <a:solidFill>
              <a:srgbClr val="AD0060"/>
            </a:solidFill>
          </p:spPr>
          <p:txBody>
            <a:bodyPr wrap="square" lIns="0" tIns="0" rIns="0" bIns="0" rtlCol="0"/>
            <a:lstStyle/>
            <a:p>
              <a:endParaRPr lang="es-ES_tradnl" noProof="0" dirty="0"/>
            </a:p>
          </p:txBody>
        </p:sp>
      </p:grpSp>
      <p:grpSp>
        <p:nvGrpSpPr>
          <p:cNvPr id="4" name="object 4" descr="Tarjeta de identificación de muestra de Humana HMO D-SNP con una flecha que señala la parte superior donde aparece el tipo de plan entre paréntesis junto al nombre del plan."/>
          <p:cNvGrpSpPr/>
          <p:nvPr/>
        </p:nvGrpSpPr>
        <p:grpSpPr>
          <a:xfrm>
            <a:off x="1241895" y="3627373"/>
            <a:ext cx="4629785" cy="2795905"/>
            <a:chOff x="1241895" y="3627373"/>
            <a:chExt cx="4629785" cy="2795905"/>
          </a:xfrm>
        </p:grpSpPr>
        <p:pic>
          <p:nvPicPr>
            <p:cNvPr id="5" name="object 5"/>
            <p:cNvPicPr/>
            <p:nvPr/>
          </p:nvPicPr>
          <p:blipFill>
            <a:blip r:embed="rId5" cstate="print"/>
            <a:stretch>
              <a:fillRect/>
            </a:stretch>
          </p:blipFill>
          <p:spPr>
            <a:xfrm>
              <a:off x="1241895" y="3730793"/>
              <a:ext cx="4629199" cy="2692176"/>
            </a:xfrm>
            <a:prstGeom prst="rect">
              <a:avLst/>
            </a:prstGeom>
          </p:spPr>
        </p:pic>
        <p:sp>
          <p:nvSpPr>
            <p:cNvPr id="6" name="object 6"/>
            <p:cNvSpPr/>
            <p:nvPr/>
          </p:nvSpPr>
          <p:spPr>
            <a:xfrm>
              <a:off x="4636919" y="3640073"/>
              <a:ext cx="774065" cy="495300"/>
            </a:xfrm>
            <a:custGeom>
              <a:avLst/>
              <a:gdLst/>
              <a:ahLst/>
              <a:cxnLst/>
              <a:rect l="l" t="t" r="r" b="b"/>
              <a:pathLst>
                <a:path w="774064" h="495300">
                  <a:moveTo>
                    <a:pt x="773607" y="0"/>
                  </a:moveTo>
                  <a:lnTo>
                    <a:pt x="0" y="494906"/>
                  </a:lnTo>
                </a:path>
              </a:pathLst>
            </a:custGeom>
            <a:ln w="25399">
              <a:solidFill>
                <a:srgbClr val="AD0060"/>
              </a:solidFill>
            </a:ln>
          </p:spPr>
          <p:txBody>
            <a:bodyPr wrap="square" lIns="0" tIns="0" rIns="0" bIns="0" rtlCol="0"/>
            <a:lstStyle/>
            <a:p>
              <a:endParaRPr lang="es-ES_tradnl" noProof="0" dirty="0"/>
            </a:p>
          </p:txBody>
        </p:sp>
        <p:sp>
          <p:nvSpPr>
            <p:cNvPr id="7" name="object 7"/>
            <p:cNvSpPr/>
            <p:nvPr/>
          </p:nvSpPr>
          <p:spPr>
            <a:xfrm>
              <a:off x="4583432" y="4096045"/>
              <a:ext cx="85090" cy="73660"/>
            </a:xfrm>
            <a:custGeom>
              <a:avLst/>
              <a:gdLst/>
              <a:ahLst/>
              <a:cxnLst/>
              <a:rect l="l" t="t" r="r" b="b"/>
              <a:pathLst>
                <a:path w="85089" h="73660">
                  <a:moveTo>
                    <a:pt x="43649" y="0"/>
                  </a:moveTo>
                  <a:lnTo>
                    <a:pt x="0" y="73164"/>
                  </a:lnTo>
                  <a:lnTo>
                    <a:pt x="84721" y="64185"/>
                  </a:lnTo>
                  <a:lnTo>
                    <a:pt x="43649" y="0"/>
                  </a:lnTo>
                  <a:close/>
                </a:path>
              </a:pathLst>
            </a:custGeom>
            <a:solidFill>
              <a:srgbClr val="AD0060"/>
            </a:solidFill>
          </p:spPr>
          <p:txBody>
            <a:bodyPr wrap="square" lIns="0" tIns="0" rIns="0" bIns="0" rtlCol="0"/>
            <a:lstStyle/>
            <a:p>
              <a:endParaRPr lang="es-ES_tradnl" noProof="0" dirty="0"/>
            </a:p>
          </p:txBody>
        </p:sp>
      </p:grpSp>
      <p:sp>
        <p:nvSpPr>
          <p:cNvPr id="14" name="TextBox 13">
            <a:extLst>
              <a:ext uri="{FF2B5EF4-FFF2-40B4-BE49-F238E27FC236}">
                <a16:creationId xmlns:a16="http://schemas.microsoft.com/office/drawing/2014/main" id="{A33AACDD-83CE-451E-9AC5-8EB86108B42A}"/>
              </a:ext>
            </a:extLst>
          </p:cNvPr>
          <p:cNvSpPr txBox="1"/>
          <p:nvPr/>
        </p:nvSpPr>
        <p:spPr>
          <a:xfrm>
            <a:off x="1241895" y="3246961"/>
            <a:ext cx="9693947" cy="369332"/>
          </a:xfrm>
          <a:prstGeom prst="rect">
            <a:avLst/>
          </a:prstGeom>
          <a:noFill/>
        </p:spPr>
        <p:txBody>
          <a:bodyPr wrap="square">
            <a:spAutoFit/>
          </a:bodyPr>
          <a:lstStyle/>
          <a:p>
            <a:pPr marR="434975" algn="ctr" rtl="0">
              <a:lnSpc>
                <a:spcPct val="100000"/>
              </a:lnSpc>
            </a:pPr>
            <a:r>
              <a:rPr lang="es-ES_tradnl" sz="1800" b="0" i="0" u="none" spc="-10" baseline="0" noProof="0" dirty="0">
                <a:solidFill>
                  <a:srgbClr val="52565A"/>
                </a:solidFill>
                <a:latin typeface="Calibri Light"/>
                <a:ea typeface="Calibri Light"/>
                <a:cs typeface="Calibri Light"/>
              </a:rPr>
              <a:t>Ejemplos de tarjetas de identificación de Humana HMO SNP y PPO SNP</a:t>
            </a:r>
          </a:p>
        </p:txBody>
      </p:sp>
      <p:sp>
        <p:nvSpPr>
          <p:cNvPr id="3" name="object 3"/>
          <p:cNvSpPr txBox="1"/>
          <p:nvPr/>
        </p:nvSpPr>
        <p:spPr>
          <a:xfrm>
            <a:off x="674328" y="1229969"/>
            <a:ext cx="11060472" cy="1808187"/>
          </a:xfrm>
          <a:prstGeom prst="rect">
            <a:avLst/>
          </a:prstGeom>
        </p:spPr>
        <p:txBody>
          <a:bodyPr vert="horz" wrap="square" lIns="0" tIns="88900" rIns="0" bIns="0" rtlCol="0">
            <a:spAutoFit/>
          </a:bodyPr>
          <a:lstStyle/>
          <a:p>
            <a:pPr marL="354965" indent="-342265" rtl="0">
              <a:lnSpc>
                <a:spcPct val="100000"/>
              </a:lnSpc>
              <a:spcBef>
                <a:spcPts val="700"/>
              </a:spcBef>
              <a:buClr>
                <a:srgbClr val="487728"/>
              </a:buClr>
              <a:buFont typeface="Arial"/>
              <a:buChar char="•"/>
              <a:tabLst>
                <a:tab pos="354965" algn="l"/>
              </a:tabLst>
            </a:pPr>
            <a:r>
              <a:rPr lang="es-ES_tradnl" sz="2000" b="0" i="0" u="none" baseline="0" noProof="0" dirty="0">
                <a:solidFill>
                  <a:srgbClr val="52565A"/>
                </a:solidFill>
                <a:latin typeface="Calibri Light"/>
                <a:ea typeface="Calibri Light"/>
                <a:cs typeface="Calibri Light"/>
              </a:rPr>
              <a:t>Los afiliados a SNP de Humana tienen una tarjeta de identificación específica.</a:t>
            </a:r>
          </a:p>
          <a:p>
            <a:pPr marL="354965" indent="-342265" rtl="0">
              <a:lnSpc>
                <a:spcPct val="100000"/>
              </a:lnSpc>
              <a:spcBef>
                <a:spcPts val="700"/>
              </a:spcBef>
              <a:buClr>
                <a:srgbClr val="487728"/>
              </a:buClr>
              <a:buFont typeface="Arial"/>
              <a:buChar char="•"/>
              <a:tabLst>
                <a:tab pos="354965" algn="l"/>
              </a:tabLst>
            </a:pPr>
            <a:r>
              <a:rPr lang="es-ES_tradnl" sz="2000" b="0" i="0" u="none" baseline="0" noProof="0" dirty="0">
                <a:solidFill>
                  <a:srgbClr val="52565A"/>
                </a:solidFill>
                <a:latin typeface="Calibri Light"/>
                <a:ea typeface="Calibri Light"/>
                <a:cs typeface="Calibri Light"/>
              </a:rPr>
              <a:t>En el frente de la tarjeta, justo debajo del logotipo de Humana, se indica el tipo de SNP que tiene el afiliado. Los proveedores de cuidado de la salud pueden comunicarse con el servicio al cliente de Humana o visitar </a:t>
            </a:r>
            <a:r>
              <a:rPr lang="en-US" sz="2000" b="0" i="0" u="none" baseline="0" noProof="0" dirty="0" err="1">
                <a:solidFill>
                  <a:srgbClr val="52565A"/>
                </a:solidFill>
                <a:latin typeface="Calibri Light"/>
                <a:ea typeface="Calibri Light"/>
                <a:cs typeface="Calibri Light"/>
              </a:rPr>
              <a:t>www.availity.com</a:t>
            </a:r>
            <a:r>
              <a:rPr lang="es-ES_tradnl" sz="2000" b="0" i="0" u="none" baseline="0" noProof="0" dirty="0">
                <a:solidFill>
                  <a:srgbClr val="52565A"/>
                </a:solidFill>
                <a:latin typeface="Calibri Light"/>
                <a:ea typeface="Calibri Light"/>
                <a:cs typeface="Calibri Light"/>
              </a:rPr>
              <a:t> para obtener esta información.</a:t>
            </a:r>
          </a:p>
          <a:p>
            <a:pPr marL="354965" indent="-342265" rtl="0">
              <a:lnSpc>
                <a:spcPct val="100000"/>
              </a:lnSpc>
              <a:spcBef>
                <a:spcPts val="700"/>
              </a:spcBef>
              <a:buClr>
                <a:srgbClr val="487728"/>
              </a:buClr>
              <a:buFont typeface="Arial"/>
              <a:buChar char="•"/>
              <a:tabLst>
                <a:tab pos="354965" algn="l"/>
              </a:tabLst>
            </a:pPr>
            <a:r>
              <a:rPr lang="es-ES_tradnl" sz="2000" b="0" i="0" u="none" baseline="0" noProof="0" dirty="0">
                <a:solidFill>
                  <a:srgbClr val="52565A"/>
                </a:solidFill>
                <a:latin typeface="Calibri Light"/>
                <a:ea typeface="Calibri Light"/>
                <a:cs typeface="Calibri Light"/>
              </a:rPr>
              <a:t>Los afiliados a SNP deben presentar su tarjeta de identificación de Humana y su tarjeta de Medicaid.</a:t>
            </a:r>
          </a:p>
        </p:txBody>
      </p:sp>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gn="l" rtl="0">
              <a:lnSpc>
                <a:spcPct val="100000"/>
              </a:lnSpc>
              <a:spcBef>
                <a:spcPts val="100"/>
              </a:spcBef>
            </a:pPr>
            <a:r>
              <a:rPr lang="es-ES_tradnl" sz="3200" b="0" i="0" u="none" baseline="0" noProof="0" dirty="0">
                <a:solidFill>
                  <a:srgbClr val="4E8415"/>
                </a:solidFill>
              </a:rPr>
              <a:t>Identificación de afiliados con planes SNP</a:t>
            </a:r>
            <a:endParaRPr lang="es-ES_tradnl" sz="3200" noProof="0" dirty="0"/>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31"/>
  <p:tag name="ARTICULATE_DESIGN_ID_OFFICE THEME" val="ai56RAtQ"/>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144</TotalTime>
  <Words>4702</Words>
  <Application>Microsoft Macintosh PowerPoint</Application>
  <PresentationFormat>Widescreen</PresentationFormat>
  <Paragraphs>257</Paragraphs>
  <Slides>20</Slides>
  <Notes>20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6" baseType="lpstr">
      <vt:lpstr>Arial</vt:lpstr>
      <vt:lpstr>Calibri</vt:lpstr>
      <vt:lpstr>Calibri Light</vt:lpstr>
      <vt:lpstr>Courier New</vt:lpstr>
      <vt:lpstr>Office Theme</vt:lpstr>
      <vt:lpstr>Document</vt:lpstr>
      <vt:lpstr>Adiestramiento para Médicos sobre los Planes de Necesidades Especiales para 2025</vt:lpstr>
      <vt:lpstr>Nombres de los planes</vt:lpstr>
      <vt:lpstr>¿Qué es un Plan de Necesidades Especiales?</vt:lpstr>
      <vt:lpstr>Humana ofrece 3 tipos de SNP</vt:lpstr>
      <vt:lpstr>Definición de D-SNP: conozca la terminología </vt:lpstr>
      <vt:lpstr>Información general sobre los SNP</vt:lpstr>
      <vt:lpstr>Afiliados con doble elegibilidad y protección de costo compartido</vt:lpstr>
      <vt:lpstr>Disponibilidad de planes SNP de Humana para 2025</vt:lpstr>
      <vt:lpstr>Identificación de afiliados con planes SNP</vt:lpstr>
      <vt:lpstr>Presentación de reclamaciones de D-SNP según el estado para los servicios de las Partes A/B de MA</vt:lpstr>
      <vt:lpstr>Requisitos de elegibilidad</vt:lpstr>
      <vt:lpstr>Resumen de beneficios</vt:lpstr>
      <vt:lpstr>Modelo de cuidado de los SNP de Humana</vt:lpstr>
      <vt:lpstr>HRA e ICP</vt:lpstr>
      <vt:lpstr>HRA e ICP (cont.)</vt:lpstr>
      <vt:lpstr>Equipo interdisciplinario de cuidado</vt:lpstr>
      <vt:lpstr>La función del proveedor de cuidado de la salud</vt:lpstr>
      <vt:lpstr>Elementos del MOC de los SNP: el administrador de cuidados personalizados</vt:lpstr>
      <vt:lpstr>Recursos de los CMS</vt:lpstr>
      <vt:lpstr>Quejas formales y Apelaciones para Puerto Rico</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Adiestramiento para Médicos sobre los Planes de Necesidades Especiales para 2025</dc:title>
  <dc:subject>Humana SNP Provider Training</dc:subject>
  <dc:creator>Davalene Maloney</dc:creator>
  <cp:keywords/>
  <dc:description/>
  <cp:lastModifiedBy>Ginny E. Hong</cp:lastModifiedBy>
  <cp:revision>84</cp:revision>
  <dcterms:created xsi:type="dcterms:W3CDTF">2024-06-19T20:06:19Z</dcterms:created>
  <dcterms:modified xsi:type="dcterms:W3CDTF">2025-06-11T05:20:56Z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0x0101004AEBEBABD0C3C348AFCF5866FA2D4A15</vt:lpwstr>
  </property>
  <property fmtid="{D5CDD505-2E9C-101B-9397-08002B2CF9AE}" pid="3" name="Created">
    <vt:filetime>2024-02-22T10:00:00Z</vt:filetime>
  </property>
  <property fmtid="{D5CDD505-2E9C-101B-9397-08002B2CF9AE}" pid="4" name="Creator">
    <vt:lpwstr>Acrobat PDFMaker 23 for PowerPoint</vt:lpwstr>
  </property>
  <property fmtid="{D5CDD505-2E9C-101B-9397-08002B2CF9AE}" pid="5" name="HumanaClassification">
    <vt:lpwstr>I</vt:lpwstr>
  </property>
  <property fmtid="{D5CDD505-2E9C-101B-9397-08002B2CF9AE}" pid="6" name="LastSaved">
    <vt:filetime>2024-06-18T10:00:00Z</vt:filetime>
  </property>
  <property fmtid="{D5CDD505-2E9C-101B-9397-08002B2CF9AE}" pid="7" name="MSIP_Label_e2b6c078-73cb-4371-8a5b-e9fc18accbf8_ActionId">
    <vt:lpwstr>5f25e987-06b4-443f-9943-01d4640ee413</vt:lpwstr>
  </property>
  <property fmtid="{D5CDD505-2E9C-101B-9397-08002B2CF9AE}" pid="8" name="MSIP_Label_e2b6c078-73cb-4371-8a5b-e9fc18accbf8_ContentBits">
    <vt:lpwstr>0</vt:lpwstr>
  </property>
  <property fmtid="{D5CDD505-2E9C-101B-9397-08002B2CF9AE}" pid="9" name="MSIP_Label_e2b6c078-73cb-4371-8a5b-e9fc18accbf8_Enabled">
    <vt:lpwstr>true</vt:lpwstr>
  </property>
  <property fmtid="{D5CDD505-2E9C-101B-9397-08002B2CF9AE}" pid="10" name="MSIP_Label_e2b6c078-73cb-4371-8a5b-e9fc18accbf8_Method">
    <vt:lpwstr>Standard</vt:lpwstr>
  </property>
  <property fmtid="{D5CDD505-2E9C-101B-9397-08002B2CF9AE}" pid="11" name="MSIP_Label_e2b6c078-73cb-4371-8a5b-e9fc18accbf8_Name">
    <vt:lpwstr>INTERNAL</vt:lpwstr>
  </property>
  <property fmtid="{D5CDD505-2E9C-101B-9397-08002B2CF9AE}" pid="12" name="MSIP_Label_e2b6c078-73cb-4371-8a5b-e9fc18accbf8_SetDate">
    <vt:lpwstr>2021-11-18T18:10:30Z</vt:lpwstr>
  </property>
  <property fmtid="{D5CDD505-2E9C-101B-9397-08002B2CF9AE}" pid="13" name="MSIP_Label_e2b6c078-73cb-4371-8a5b-e9fc18accbf8_SiteId">
    <vt:lpwstr>56c62bbe-8598-4b85-9e51-1ca753fa50f2</vt:lpwstr>
  </property>
  <property fmtid="{D5CDD505-2E9C-101B-9397-08002B2CF9AE}" pid="14" name="Producer">
    <vt:lpwstr>Adobe PDF Library 23.6.156</vt:lpwstr>
  </property>
  <property fmtid="{D5CDD505-2E9C-101B-9397-08002B2CF9AE}" pid="15" name="ScannedBy">
    <vt:lpwstr>TCS-ContentScanned</vt:lpwstr>
  </property>
  <property fmtid="{D5CDD505-2E9C-101B-9397-08002B2CF9AE}" pid="16" name="TitusGUID">
    <vt:lpwstr>4fd7e148-76cc-409b-b455-30c17b2171d9</vt:lpwstr>
  </property>
  <property fmtid="{D5CDD505-2E9C-101B-9397-08002B2CF9AE}" pid="17" name="ArticulateGUID">
    <vt:lpwstr>588CE75B-DA30-4F6B-B511-D91A3C074E9B</vt:lpwstr>
  </property>
  <property fmtid="{D5CDD505-2E9C-101B-9397-08002B2CF9AE}" pid="18" name="ArticulatePath">
    <vt:lpwstr>FINAL 599004ALL1124A Humana SNP Training 2025</vt:lpwstr>
  </property>
  <property fmtid="{D5CDD505-2E9C-101B-9397-08002B2CF9AE}" pid="19" name="MSIP_Label_b0b638e0-f50f-48bd-992f-bcb55031a99f_Enabled">
    <vt:lpwstr>true</vt:lpwstr>
  </property>
  <property fmtid="{D5CDD505-2E9C-101B-9397-08002B2CF9AE}" pid="20" name="MSIP_Label_b0b638e0-f50f-48bd-992f-bcb55031a99f_SetDate">
    <vt:lpwstr>2025-05-12T19:44:43Z</vt:lpwstr>
  </property>
  <property fmtid="{D5CDD505-2E9C-101B-9397-08002B2CF9AE}" pid="21" name="MSIP_Label_b0b638e0-f50f-48bd-992f-bcb55031a99f_Method">
    <vt:lpwstr>Standard</vt:lpwstr>
  </property>
  <property fmtid="{D5CDD505-2E9C-101B-9397-08002B2CF9AE}" pid="22" name="MSIP_Label_b0b638e0-f50f-48bd-992f-bcb55031a99f_Name">
    <vt:lpwstr>Confidential Default</vt:lpwstr>
  </property>
  <property fmtid="{D5CDD505-2E9C-101B-9397-08002B2CF9AE}" pid="23" name="MSIP_Label_b0b638e0-f50f-48bd-992f-bcb55031a99f_SiteId">
    <vt:lpwstr>f45ccc07-e57e-4d15-bf6f-f6cbccd2d395</vt:lpwstr>
  </property>
  <property fmtid="{D5CDD505-2E9C-101B-9397-08002B2CF9AE}" pid="24" name="MSIP_Label_b0b638e0-f50f-48bd-992f-bcb55031a99f_ActionId">
    <vt:lpwstr>d0449d8e-8e8a-411b-a016-d5f4609a1151</vt:lpwstr>
  </property>
  <property fmtid="{D5CDD505-2E9C-101B-9397-08002B2CF9AE}" pid="25" name="MSIP_Label_b0b638e0-f50f-48bd-992f-bcb55031a99f_ContentBits">
    <vt:lpwstr>0</vt:lpwstr>
  </property>
  <property fmtid="{D5CDD505-2E9C-101B-9397-08002B2CF9AE}" pid="26" name="MSIP_Label_b0b638e0-f50f-48bd-992f-bcb55031a99f_Tag">
    <vt:lpwstr>10, 3, 0, 1</vt:lpwstr>
  </property>
</Properties>
</file>