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92" r:id="rId39"/>
    <p:sldId id="290" r:id="rId4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60"/>
  </p:normalViewPr>
  <p:slideViewPr>
    <p:cSldViewPr>
      <p:cViewPr varScale="1">
        <p:scale>
          <a:sx n="123" d="100"/>
          <a:sy n="123" d="100"/>
        </p:scale>
        <p:origin x="560" y="1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viewProps" Target="viewProps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theme" Target="theme/theme1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B38300"/>
                </a:solidFill>
                <a:latin typeface="Noticia Text"/>
                <a:cs typeface="Noticia Text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10" dirty="0">
                <a:solidFill>
                  <a:srgbClr val="054871"/>
                </a:solidFill>
              </a:rPr>
              <a:t>HSW </a:t>
            </a:r>
            <a:r>
              <a:rPr dirty="0">
                <a:solidFill>
                  <a:srgbClr val="054871"/>
                </a:solidFill>
              </a:rPr>
              <a:t>Training —</a:t>
            </a:r>
            <a:r>
              <a:rPr spc="-114" dirty="0">
                <a:solidFill>
                  <a:srgbClr val="054871"/>
                </a:solidFill>
              </a:rPr>
              <a:t> </a:t>
            </a:r>
            <a:r>
              <a:rPr spc="-15" dirty="0"/>
              <a:t>2022FEB03_095457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B38300"/>
                </a:solidFill>
                <a:latin typeface="Noticia Text"/>
                <a:cs typeface="Noticia Text"/>
              </a:defRPr>
            </a:lvl1pPr>
          </a:lstStyle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054871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B38300"/>
                </a:solidFill>
                <a:latin typeface="Noticia Text"/>
                <a:cs typeface="Noticia Text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10" dirty="0">
                <a:solidFill>
                  <a:srgbClr val="054871"/>
                </a:solidFill>
              </a:rPr>
              <a:t>HSW </a:t>
            </a:r>
            <a:r>
              <a:rPr dirty="0">
                <a:solidFill>
                  <a:srgbClr val="054871"/>
                </a:solidFill>
              </a:rPr>
              <a:t>Training —</a:t>
            </a:r>
            <a:r>
              <a:rPr spc="-114" dirty="0">
                <a:solidFill>
                  <a:srgbClr val="054871"/>
                </a:solidFill>
              </a:rPr>
              <a:t> </a:t>
            </a:r>
            <a:r>
              <a:rPr spc="-15" dirty="0"/>
              <a:t>2022FEB03_095457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B38300"/>
                </a:solidFill>
                <a:latin typeface="Noticia Text"/>
                <a:cs typeface="Noticia Text"/>
              </a:defRPr>
            </a:lvl1pPr>
          </a:lstStyle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054871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B38300"/>
                </a:solidFill>
                <a:latin typeface="Noticia Text"/>
                <a:cs typeface="Noticia Text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10" dirty="0">
                <a:solidFill>
                  <a:srgbClr val="054871"/>
                </a:solidFill>
              </a:rPr>
              <a:t>HSW </a:t>
            </a:r>
            <a:r>
              <a:rPr dirty="0">
                <a:solidFill>
                  <a:srgbClr val="054871"/>
                </a:solidFill>
              </a:rPr>
              <a:t>Training —</a:t>
            </a:r>
            <a:r>
              <a:rPr spc="-114" dirty="0">
                <a:solidFill>
                  <a:srgbClr val="054871"/>
                </a:solidFill>
              </a:rPr>
              <a:t> </a:t>
            </a:r>
            <a:r>
              <a:rPr spc="-15" dirty="0"/>
              <a:t>2022FEB03_095457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B38300"/>
                </a:solidFill>
                <a:latin typeface="Noticia Text"/>
                <a:cs typeface="Noticia Text"/>
              </a:defRPr>
            </a:lvl1pPr>
          </a:lstStyle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054871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B38300"/>
                </a:solidFill>
                <a:latin typeface="Noticia Text"/>
                <a:cs typeface="Noticia Text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10" dirty="0">
                <a:solidFill>
                  <a:srgbClr val="054871"/>
                </a:solidFill>
              </a:rPr>
              <a:t>HSW </a:t>
            </a:r>
            <a:r>
              <a:rPr dirty="0">
                <a:solidFill>
                  <a:srgbClr val="054871"/>
                </a:solidFill>
              </a:rPr>
              <a:t>Training —</a:t>
            </a:r>
            <a:r>
              <a:rPr spc="-114" dirty="0">
                <a:solidFill>
                  <a:srgbClr val="054871"/>
                </a:solidFill>
              </a:rPr>
              <a:t> </a:t>
            </a:r>
            <a:r>
              <a:rPr spc="-15" dirty="0"/>
              <a:t>2022FEB03_095457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B38300"/>
                </a:solidFill>
                <a:latin typeface="Noticia Text"/>
                <a:cs typeface="Noticia Text"/>
              </a:defRPr>
            </a:lvl1pPr>
          </a:lstStyle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B38300"/>
                </a:solidFill>
                <a:latin typeface="Noticia Text"/>
                <a:cs typeface="Noticia Text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10" dirty="0">
                <a:solidFill>
                  <a:srgbClr val="054871"/>
                </a:solidFill>
              </a:rPr>
              <a:t>HSW </a:t>
            </a:r>
            <a:r>
              <a:rPr dirty="0">
                <a:solidFill>
                  <a:srgbClr val="054871"/>
                </a:solidFill>
              </a:rPr>
              <a:t>Training —</a:t>
            </a:r>
            <a:r>
              <a:rPr spc="-114" dirty="0">
                <a:solidFill>
                  <a:srgbClr val="054871"/>
                </a:solidFill>
              </a:rPr>
              <a:t> </a:t>
            </a:r>
            <a:r>
              <a:rPr spc="-15" dirty="0"/>
              <a:t>2022FEB03_095457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B38300"/>
                </a:solidFill>
                <a:latin typeface="Noticia Text"/>
                <a:cs typeface="Noticia Text"/>
              </a:defRPr>
            </a:lvl1pPr>
          </a:lstStyle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961631" y="6589776"/>
            <a:ext cx="2182495" cy="268605"/>
          </a:xfrm>
          <a:custGeom>
            <a:avLst/>
            <a:gdLst/>
            <a:ahLst/>
            <a:cxnLst/>
            <a:rect l="l" t="t" r="r" b="b"/>
            <a:pathLst>
              <a:path w="2182495" h="268604">
                <a:moveTo>
                  <a:pt x="0" y="268224"/>
                </a:moveTo>
                <a:lnTo>
                  <a:pt x="2182368" y="268224"/>
                </a:lnTo>
                <a:lnTo>
                  <a:pt x="2182368" y="0"/>
                </a:lnTo>
                <a:lnTo>
                  <a:pt x="0" y="0"/>
                </a:lnTo>
                <a:lnTo>
                  <a:pt x="0" y="268224"/>
                </a:lnTo>
                <a:close/>
              </a:path>
            </a:pathLst>
          </a:custGeom>
          <a:solidFill>
            <a:srgbClr val="B38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486400" y="6589776"/>
            <a:ext cx="1475740" cy="268605"/>
          </a:xfrm>
          <a:custGeom>
            <a:avLst/>
            <a:gdLst/>
            <a:ahLst/>
            <a:cxnLst/>
            <a:rect l="l" t="t" r="r" b="b"/>
            <a:pathLst>
              <a:path w="1475740" h="268604">
                <a:moveTo>
                  <a:pt x="0" y="268224"/>
                </a:moveTo>
                <a:lnTo>
                  <a:pt x="1475231" y="268224"/>
                </a:lnTo>
                <a:lnTo>
                  <a:pt x="1475231" y="0"/>
                </a:lnTo>
                <a:lnTo>
                  <a:pt x="0" y="0"/>
                </a:lnTo>
                <a:lnTo>
                  <a:pt x="0" y="268224"/>
                </a:lnTo>
                <a:close/>
              </a:path>
            </a:pathLst>
          </a:custGeom>
          <a:solidFill>
            <a:srgbClr val="0DA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6589776"/>
            <a:ext cx="5486400" cy="268605"/>
          </a:xfrm>
          <a:custGeom>
            <a:avLst/>
            <a:gdLst/>
            <a:ahLst/>
            <a:cxnLst/>
            <a:rect l="l" t="t" r="r" b="b"/>
            <a:pathLst>
              <a:path w="5486400" h="268604">
                <a:moveTo>
                  <a:pt x="0" y="268224"/>
                </a:moveTo>
                <a:lnTo>
                  <a:pt x="5486400" y="268224"/>
                </a:lnTo>
                <a:lnTo>
                  <a:pt x="5486400" y="0"/>
                </a:lnTo>
                <a:lnTo>
                  <a:pt x="0" y="0"/>
                </a:lnTo>
                <a:lnTo>
                  <a:pt x="0" y="268224"/>
                </a:lnTo>
                <a:close/>
              </a:path>
            </a:pathLst>
          </a:custGeom>
          <a:solidFill>
            <a:srgbClr val="0548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81562" y="415235"/>
            <a:ext cx="8180875" cy="924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054871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81563" y="2037190"/>
            <a:ext cx="8180872" cy="2799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3623" y="6012739"/>
            <a:ext cx="2294255" cy="2171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rgbClr val="B38300"/>
                </a:solidFill>
                <a:latin typeface="Noticia Text"/>
                <a:cs typeface="Noticia Text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10" dirty="0">
                <a:solidFill>
                  <a:srgbClr val="054871"/>
                </a:solidFill>
              </a:rPr>
              <a:t>HSW </a:t>
            </a:r>
            <a:r>
              <a:rPr dirty="0">
                <a:solidFill>
                  <a:srgbClr val="054871"/>
                </a:solidFill>
              </a:rPr>
              <a:t>Training —</a:t>
            </a:r>
            <a:r>
              <a:rPr spc="-114" dirty="0">
                <a:solidFill>
                  <a:srgbClr val="054871"/>
                </a:solidFill>
              </a:rPr>
              <a:t> </a:t>
            </a:r>
            <a:r>
              <a:rPr spc="-15" dirty="0"/>
              <a:t>2022FEB03_095457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52500" y="6010776"/>
            <a:ext cx="224154" cy="2171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rgbClr val="B38300"/>
                </a:solidFill>
                <a:latin typeface="Noticia Text"/>
                <a:cs typeface="Noticia Text"/>
              </a:defRPr>
            </a:lvl1pPr>
          </a:lstStyle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lder.findlaw.com/elder-abuse/elder-financial-abuse-and-exploitation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486400" y="0"/>
            <a:ext cx="1475740" cy="5840095"/>
          </a:xfrm>
          <a:custGeom>
            <a:avLst/>
            <a:gdLst/>
            <a:ahLst/>
            <a:cxnLst/>
            <a:rect l="l" t="t" r="r" b="b"/>
            <a:pathLst>
              <a:path w="1475740" h="5840095">
                <a:moveTo>
                  <a:pt x="0" y="5839968"/>
                </a:moveTo>
                <a:lnTo>
                  <a:pt x="1475231" y="5839968"/>
                </a:lnTo>
                <a:lnTo>
                  <a:pt x="1475231" y="0"/>
                </a:lnTo>
                <a:lnTo>
                  <a:pt x="0" y="0"/>
                </a:lnTo>
                <a:lnTo>
                  <a:pt x="0" y="5839968"/>
                </a:lnTo>
                <a:close/>
              </a:path>
            </a:pathLst>
          </a:custGeom>
          <a:solidFill>
            <a:srgbClr val="0DA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961631" y="0"/>
            <a:ext cx="2182495" cy="5840095"/>
          </a:xfrm>
          <a:custGeom>
            <a:avLst/>
            <a:gdLst/>
            <a:ahLst/>
            <a:cxnLst/>
            <a:rect l="l" t="t" r="r" b="b"/>
            <a:pathLst>
              <a:path w="2182495" h="5840095">
                <a:moveTo>
                  <a:pt x="0" y="5839968"/>
                </a:moveTo>
                <a:lnTo>
                  <a:pt x="2182368" y="5839968"/>
                </a:lnTo>
                <a:lnTo>
                  <a:pt x="2182368" y="0"/>
                </a:lnTo>
                <a:lnTo>
                  <a:pt x="0" y="0"/>
                </a:lnTo>
                <a:lnTo>
                  <a:pt x="0" y="5839968"/>
                </a:lnTo>
                <a:close/>
              </a:path>
            </a:pathLst>
          </a:custGeom>
          <a:solidFill>
            <a:srgbClr val="B38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5486400" cy="5840095"/>
          </a:xfrm>
          <a:custGeom>
            <a:avLst/>
            <a:gdLst/>
            <a:ahLst/>
            <a:cxnLst/>
            <a:rect l="l" t="t" r="r" b="b"/>
            <a:pathLst>
              <a:path w="5486400" h="5840095">
                <a:moveTo>
                  <a:pt x="0" y="5839968"/>
                </a:moveTo>
                <a:lnTo>
                  <a:pt x="5486400" y="5839968"/>
                </a:lnTo>
                <a:lnTo>
                  <a:pt x="5486400" y="0"/>
                </a:lnTo>
                <a:lnTo>
                  <a:pt x="0" y="0"/>
                </a:lnTo>
                <a:lnTo>
                  <a:pt x="0" y="5839968"/>
                </a:lnTo>
                <a:close/>
              </a:path>
            </a:pathLst>
          </a:custGeom>
          <a:solidFill>
            <a:srgbClr val="0548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 descr="Health Network One"/>
          <p:cNvSpPr/>
          <p:nvPr/>
        </p:nvSpPr>
        <p:spPr>
          <a:xfrm>
            <a:off x="6679692" y="6251447"/>
            <a:ext cx="2174747" cy="2788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 idx="4294967295"/>
          </p:nvPr>
        </p:nvSpPr>
        <p:spPr>
          <a:xfrm>
            <a:off x="301955" y="2626469"/>
            <a:ext cx="4881880" cy="57404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1270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2700" marR="5080" lvl="0" indent="254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/>
                <a:ea typeface="+mn-ea"/>
                <a:cs typeface="Lato"/>
              </a:rPr>
              <a:t>Health, Safety, Wellness,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/>
                <a:ea typeface="+mn-ea"/>
                <a:cs typeface="Lato"/>
              </a:rPr>
              <a:t>Financial </a:t>
            </a:r>
            <a:r>
              <a:rPr kumimoji="0" lang="en-US" sz="18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/>
                <a:ea typeface="+mn-ea"/>
                <a:cs typeface="Lato"/>
              </a:rPr>
              <a:t>Exploitation, 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/>
                <a:ea typeface="+mn-ea"/>
                <a:cs typeface="Lato"/>
              </a:rPr>
              <a:t>Abuse, </a:t>
            </a:r>
            <a:r>
              <a:rPr kumimoji="0" lang="en-US" sz="18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/>
                <a:ea typeface="+mn-ea"/>
                <a:cs typeface="Lato"/>
              </a:rPr>
              <a:t>Neglect,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/>
                <a:ea typeface="+mn-ea"/>
                <a:cs typeface="Lato"/>
              </a:rPr>
              <a:t>and </a:t>
            </a:r>
            <a:r>
              <a:rPr kumimoji="0" lang="en-US" sz="18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/>
                <a:ea typeface="+mn-ea"/>
                <a:cs typeface="Lato"/>
              </a:rPr>
              <a:t>Human Trafficking</a:t>
            </a:r>
            <a:r>
              <a:rPr kumimoji="0" lang="en-US" sz="1800" b="1" i="0" u="none" strike="noStrike" kern="120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/>
                <a:ea typeface="+mn-ea"/>
                <a:cs typeface="Lato"/>
              </a:rPr>
              <a:t> </a:t>
            </a:r>
            <a:r>
              <a:rPr kumimoji="0" lang="en-US" sz="18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/>
                <a:ea typeface="+mn-ea"/>
                <a:cs typeface="Lato"/>
              </a:rPr>
              <a:t>Training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ato"/>
              <a:ea typeface="+mn-ea"/>
              <a:cs typeface="La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dirty="0"/>
              <a:t>10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81563" y="1315736"/>
            <a:ext cx="6324600" cy="41376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10" dirty="0">
                <a:latin typeface="Noticia Text"/>
                <a:cs typeface="Noticia Text"/>
              </a:rPr>
              <a:t>Berating, ignoring, </a:t>
            </a:r>
            <a:r>
              <a:rPr sz="1400" spc="-5" dirty="0">
                <a:latin typeface="Noticia Text"/>
                <a:cs typeface="Noticia Text"/>
              </a:rPr>
              <a:t>ridiculing or</a:t>
            </a:r>
            <a:r>
              <a:rPr sz="1400" spc="6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cursing.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Threats of punishment or</a:t>
            </a:r>
            <a:r>
              <a:rPr sz="1400" spc="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deprivation.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7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Significant weight loss or gain that </a:t>
            </a:r>
            <a:r>
              <a:rPr sz="1400" spc="-10" dirty="0">
                <a:latin typeface="Noticia Text"/>
                <a:cs typeface="Noticia Text"/>
              </a:rPr>
              <a:t>cannot </a:t>
            </a:r>
            <a:r>
              <a:rPr sz="1400" spc="-5" dirty="0">
                <a:latin typeface="Noticia Text"/>
                <a:cs typeface="Noticia Text"/>
              </a:rPr>
              <a:t>be attributed to other</a:t>
            </a:r>
            <a:r>
              <a:rPr sz="1400" spc="190" dirty="0">
                <a:latin typeface="Noticia Text"/>
                <a:cs typeface="Noticia Text"/>
              </a:rPr>
              <a:t> </a:t>
            </a:r>
            <a:r>
              <a:rPr sz="1400" dirty="0">
                <a:latin typeface="Noticia Text"/>
                <a:cs typeface="Noticia Text"/>
              </a:rPr>
              <a:t>causes.</a:t>
            </a:r>
          </a:p>
          <a:p>
            <a:pPr marL="299085" indent="-287020">
              <a:lnSpc>
                <a:spcPct val="100000"/>
              </a:lnSpc>
              <a:spcBef>
                <a:spcPts val="168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Stress-related conditions including elevated blood</a:t>
            </a:r>
            <a:r>
              <a:rPr sz="1400" spc="7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pressure.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7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Isolation by</a:t>
            </a:r>
            <a:r>
              <a:rPr sz="1400" spc="10" dirty="0">
                <a:latin typeface="Noticia Text"/>
                <a:cs typeface="Noticia Text"/>
              </a:rPr>
              <a:t> </a:t>
            </a:r>
            <a:r>
              <a:rPr sz="1400" spc="-10" dirty="0">
                <a:latin typeface="Noticia Text"/>
                <a:cs typeface="Noticia Text"/>
              </a:rPr>
              <a:t>perpetrator:</a:t>
            </a:r>
            <a:endParaRPr sz="1400" dirty="0">
              <a:latin typeface="Noticia Text"/>
              <a:cs typeface="Noticia Text"/>
            </a:endParaRPr>
          </a:p>
          <a:p>
            <a:pPr marL="654050" lvl="1" indent="-213995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Char char="-"/>
              <a:tabLst>
                <a:tab pos="654050" algn="l"/>
                <a:tab pos="654685" algn="l"/>
              </a:tabLst>
            </a:pPr>
            <a:r>
              <a:rPr sz="1400" spc="-5" dirty="0">
                <a:latin typeface="Noticia Text"/>
                <a:cs typeface="Noticia Text"/>
              </a:rPr>
              <a:t>Emotionally</a:t>
            </a:r>
            <a:r>
              <a:rPr sz="1400" spc="1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isolated.</a:t>
            </a:r>
            <a:endParaRPr sz="1400" dirty="0">
              <a:latin typeface="Noticia Text"/>
              <a:cs typeface="Noticia Text"/>
            </a:endParaRPr>
          </a:p>
          <a:p>
            <a:pPr marL="654050" lvl="1" indent="-213995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Char char="-"/>
              <a:tabLst>
                <a:tab pos="654050" algn="l"/>
                <a:tab pos="654685" algn="l"/>
              </a:tabLst>
            </a:pPr>
            <a:r>
              <a:rPr sz="1400" dirty="0">
                <a:latin typeface="Noticia Text"/>
                <a:cs typeface="Noticia Text"/>
              </a:rPr>
              <a:t>Not </a:t>
            </a:r>
            <a:r>
              <a:rPr sz="1400" spc="-5" dirty="0">
                <a:latin typeface="Noticia Text"/>
                <a:cs typeface="Noticia Text"/>
              </a:rPr>
              <a:t>speaking or engaging the</a:t>
            </a:r>
            <a:r>
              <a:rPr sz="1400" spc="45" dirty="0">
                <a:latin typeface="Noticia Text"/>
                <a:cs typeface="Noticia Text"/>
              </a:rPr>
              <a:t> </a:t>
            </a:r>
            <a:r>
              <a:rPr sz="1400" dirty="0">
                <a:latin typeface="Noticia Text"/>
                <a:cs typeface="Noticia Text"/>
              </a:rPr>
              <a:t>member.</a:t>
            </a:r>
          </a:p>
          <a:p>
            <a:pPr marL="654050" lvl="1" indent="-213995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Char char="-"/>
              <a:tabLst>
                <a:tab pos="654050" algn="l"/>
                <a:tab pos="654685" algn="l"/>
              </a:tabLst>
            </a:pPr>
            <a:r>
              <a:rPr sz="1400" spc="-5" dirty="0">
                <a:latin typeface="Noticia Text"/>
                <a:cs typeface="Noticia Text"/>
              </a:rPr>
              <a:t>Lack of touch or other method of</a:t>
            </a:r>
            <a:r>
              <a:rPr sz="1400" spc="2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comfort.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Depression, confusion, withdrawn, emotionally </a:t>
            </a:r>
            <a:r>
              <a:rPr sz="1400" dirty="0">
                <a:latin typeface="Noticia Text"/>
                <a:cs typeface="Noticia Text"/>
              </a:rPr>
              <a:t>upset </a:t>
            </a:r>
            <a:r>
              <a:rPr sz="1400" spc="-5" dirty="0">
                <a:latin typeface="Noticia Text"/>
                <a:cs typeface="Noticia Text"/>
              </a:rPr>
              <a:t>or</a:t>
            </a:r>
            <a:r>
              <a:rPr sz="1400" spc="2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nonresponsive.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5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10" dirty="0">
                <a:latin typeface="Noticia Text"/>
                <a:cs typeface="Noticia Text"/>
              </a:rPr>
              <a:t>Cowers </a:t>
            </a:r>
            <a:r>
              <a:rPr sz="1400" dirty="0">
                <a:latin typeface="Noticia Text"/>
                <a:cs typeface="Noticia Text"/>
              </a:rPr>
              <a:t>in </a:t>
            </a:r>
            <a:r>
              <a:rPr sz="1400" spc="-5" dirty="0">
                <a:latin typeface="Noticia Text"/>
                <a:cs typeface="Noticia Text"/>
              </a:rPr>
              <a:t>the presence of the </a:t>
            </a:r>
            <a:r>
              <a:rPr sz="1400" dirty="0">
                <a:latin typeface="Noticia Text"/>
                <a:cs typeface="Noticia Text"/>
              </a:rPr>
              <a:t>suspected</a:t>
            </a:r>
            <a:r>
              <a:rPr sz="1400" spc="3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abuser</a:t>
            </a:r>
            <a:r>
              <a:rPr sz="1800" spc="-5" dirty="0">
                <a:latin typeface="Calibri"/>
                <a:cs typeface="Calibri"/>
              </a:rPr>
              <a:t>.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1563" y="668444"/>
            <a:ext cx="349821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Psychological</a:t>
            </a:r>
            <a:r>
              <a:rPr spc="-60" dirty="0"/>
              <a:t> </a:t>
            </a:r>
            <a:r>
              <a:rPr spc="-5" dirty="0"/>
              <a:t>Abuse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dirty="0"/>
              <a:t>11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81563" y="1626129"/>
            <a:ext cx="8093075" cy="30373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marR="441325" indent="-287020">
              <a:lnSpc>
                <a:spcPct val="100000"/>
              </a:lnSpc>
              <a:spcBef>
                <a:spcPts val="10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b="1" dirty="0">
                <a:latin typeface="Noticia Text"/>
                <a:cs typeface="Noticia Text"/>
              </a:rPr>
              <a:t>Neglect – </a:t>
            </a:r>
            <a:r>
              <a:rPr sz="1400" spc="-5" dirty="0">
                <a:latin typeface="Noticia Text"/>
                <a:cs typeface="Noticia Text"/>
              </a:rPr>
              <a:t>Repeated conduct or </a:t>
            </a:r>
            <a:r>
              <a:rPr sz="1400" dirty="0">
                <a:latin typeface="Noticia Text"/>
                <a:cs typeface="Noticia Text"/>
              </a:rPr>
              <a:t>a </a:t>
            </a:r>
            <a:r>
              <a:rPr sz="1400" spc="-5" dirty="0">
                <a:latin typeface="Noticia Text"/>
                <a:cs typeface="Noticia Text"/>
              </a:rPr>
              <a:t>single incident of carelessness that results or could  reasonably be expected to result </a:t>
            </a:r>
            <a:r>
              <a:rPr sz="1400" dirty="0">
                <a:latin typeface="Noticia Text"/>
                <a:cs typeface="Noticia Text"/>
              </a:rPr>
              <a:t>in </a:t>
            </a:r>
            <a:r>
              <a:rPr sz="1400" spc="-5" dirty="0">
                <a:latin typeface="Noticia Text"/>
                <a:cs typeface="Noticia Text"/>
              </a:rPr>
              <a:t>serious physical or psychological/emotional injury or substantial </a:t>
            </a:r>
            <a:r>
              <a:rPr sz="1400" dirty="0">
                <a:latin typeface="Noticia Text"/>
                <a:cs typeface="Noticia Text"/>
              </a:rPr>
              <a:t>risk </a:t>
            </a:r>
            <a:r>
              <a:rPr sz="1400" spc="-5" dirty="0">
                <a:latin typeface="Noticia Text"/>
                <a:cs typeface="Noticia Text"/>
              </a:rPr>
              <a:t>of death.</a:t>
            </a:r>
            <a:endParaRPr sz="1400" dirty="0">
              <a:latin typeface="Noticia Text"/>
              <a:cs typeface="Noticia Text"/>
            </a:endParaRPr>
          </a:p>
          <a:p>
            <a:pPr marL="299085" marR="142240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b="1" dirty="0">
                <a:latin typeface="Noticia Text"/>
                <a:cs typeface="Noticia Text"/>
              </a:rPr>
              <a:t>Neglect of Customer – </a:t>
            </a:r>
            <a:r>
              <a:rPr sz="1400" spc="-5" dirty="0">
                <a:latin typeface="Noticia Text"/>
                <a:cs typeface="Noticia Text"/>
              </a:rPr>
              <a:t>The failure of </a:t>
            </a:r>
            <a:r>
              <a:rPr sz="1400" spc="-10" dirty="0">
                <a:latin typeface="Noticia Text"/>
                <a:cs typeface="Noticia Text"/>
              </a:rPr>
              <a:t>another </a:t>
            </a:r>
            <a:r>
              <a:rPr sz="1400" spc="-5" dirty="0">
                <a:latin typeface="Noticia Text"/>
                <a:cs typeface="Noticia Text"/>
              </a:rPr>
              <a:t>individual to provide an adult with disabilities  with, or the willful withholding from an adult with disabilities of the </a:t>
            </a:r>
            <a:r>
              <a:rPr sz="1400" dirty="0">
                <a:latin typeface="Noticia Text"/>
                <a:cs typeface="Noticia Text"/>
              </a:rPr>
              <a:t>necessities </a:t>
            </a:r>
            <a:r>
              <a:rPr sz="1400" spc="-5" dirty="0">
                <a:latin typeface="Noticia Text"/>
                <a:cs typeface="Noticia Text"/>
              </a:rPr>
              <a:t>of life  including, but </a:t>
            </a:r>
            <a:r>
              <a:rPr sz="1400" spc="-10" dirty="0">
                <a:latin typeface="Noticia Text"/>
                <a:cs typeface="Noticia Text"/>
              </a:rPr>
              <a:t>not </a:t>
            </a:r>
            <a:r>
              <a:rPr sz="1400" spc="-5" dirty="0">
                <a:latin typeface="Noticia Text"/>
                <a:cs typeface="Noticia Text"/>
              </a:rPr>
              <a:t>limited to, food, clothing, shelter or </a:t>
            </a:r>
            <a:r>
              <a:rPr sz="1400" dirty="0">
                <a:latin typeface="Noticia Text"/>
                <a:cs typeface="Noticia Text"/>
              </a:rPr>
              <a:t>medical</a:t>
            </a:r>
            <a:r>
              <a:rPr sz="1400" spc="7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care.</a:t>
            </a:r>
            <a:endParaRPr sz="1400" dirty="0">
              <a:latin typeface="Noticia Text"/>
              <a:cs typeface="Noticia Text"/>
            </a:endParaRPr>
          </a:p>
          <a:p>
            <a:pPr marL="299085" marR="412115" indent="-287020">
              <a:lnSpc>
                <a:spcPct val="100000"/>
              </a:lnSpc>
              <a:spcBef>
                <a:spcPts val="167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b="1" dirty="0">
                <a:latin typeface="Noticia Text"/>
                <a:cs typeface="Noticia Text"/>
              </a:rPr>
              <a:t>Self-Neglect – </a:t>
            </a:r>
            <a:r>
              <a:rPr sz="1400" spc="-5" dirty="0">
                <a:latin typeface="Noticia Text"/>
                <a:cs typeface="Noticia Text"/>
              </a:rPr>
              <a:t>Individual neglects to attend to his/her own basic needs, </a:t>
            </a:r>
            <a:r>
              <a:rPr sz="1400" dirty="0">
                <a:latin typeface="Noticia Text"/>
                <a:cs typeface="Noticia Text"/>
              </a:rPr>
              <a:t>such </a:t>
            </a:r>
            <a:r>
              <a:rPr sz="1400" spc="-5" dirty="0">
                <a:latin typeface="Noticia Text"/>
                <a:cs typeface="Noticia Text"/>
              </a:rPr>
              <a:t>as personal  hygiene, appropriate clothing, feeding or tending appropriately to </a:t>
            </a:r>
            <a:r>
              <a:rPr lang="en-US" sz="1400" spc="-5" dirty="0">
                <a:latin typeface="Noticia Text"/>
                <a:cs typeface="Noticia Text"/>
              </a:rPr>
              <a:t>m</a:t>
            </a:r>
            <a:r>
              <a:rPr sz="1400" dirty="0">
                <a:latin typeface="Noticia Text"/>
                <a:cs typeface="Noticia Text"/>
              </a:rPr>
              <a:t>edical</a:t>
            </a:r>
            <a:r>
              <a:rPr sz="1400" spc="114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conditions.</a:t>
            </a:r>
            <a:endParaRPr sz="1400" dirty="0">
              <a:latin typeface="Noticia Text"/>
              <a:cs typeface="Noticia Text"/>
            </a:endParaRPr>
          </a:p>
          <a:p>
            <a:pPr marL="299085" marR="5080" indent="-287020">
              <a:lnSpc>
                <a:spcPct val="99800"/>
              </a:lnSpc>
              <a:spcBef>
                <a:spcPts val="168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b="1" dirty="0">
                <a:latin typeface="Noticia Text"/>
                <a:cs typeface="Noticia Text"/>
              </a:rPr>
              <a:t>Passive Neglect – </a:t>
            </a:r>
            <a:r>
              <a:rPr sz="1400" dirty="0">
                <a:latin typeface="Noticia Text"/>
                <a:cs typeface="Noticia Text"/>
              </a:rPr>
              <a:t>A </a:t>
            </a:r>
            <a:r>
              <a:rPr sz="1400" spc="-5" dirty="0">
                <a:latin typeface="Noticia Text"/>
                <a:cs typeface="Noticia Text"/>
              </a:rPr>
              <a:t>caregiver’s failure to provide an eligible adult with the </a:t>
            </a:r>
            <a:r>
              <a:rPr sz="1400" dirty="0">
                <a:latin typeface="Noticia Text"/>
                <a:cs typeface="Noticia Text"/>
              </a:rPr>
              <a:t>necessities </a:t>
            </a:r>
            <a:r>
              <a:rPr sz="1400" spc="-5" dirty="0">
                <a:latin typeface="Noticia Text"/>
                <a:cs typeface="Noticia Text"/>
              </a:rPr>
              <a:t>of life  including, but </a:t>
            </a:r>
            <a:r>
              <a:rPr sz="1400" spc="-10" dirty="0">
                <a:latin typeface="Noticia Text"/>
                <a:cs typeface="Noticia Text"/>
              </a:rPr>
              <a:t>not </a:t>
            </a:r>
            <a:r>
              <a:rPr sz="1400" spc="-5" dirty="0">
                <a:latin typeface="Noticia Text"/>
                <a:cs typeface="Noticia Text"/>
              </a:rPr>
              <a:t>limited to, food, clothing, shelter or </a:t>
            </a:r>
            <a:r>
              <a:rPr sz="1400" dirty="0">
                <a:latin typeface="Noticia Text"/>
                <a:cs typeface="Noticia Text"/>
              </a:rPr>
              <a:t>medical </a:t>
            </a:r>
            <a:r>
              <a:rPr sz="1400" spc="-5" dirty="0">
                <a:latin typeface="Noticia Text"/>
                <a:cs typeface="Noticia Text"/>
              </a:rPr>
              <a:t>care. This definition does </a:t>
            </a:r>
            <a:r>
              <a:rPr sz="1400" spc="-10" dirty="0">
                <a:latin typeface="Noticia Text"/>
                <a:cs typeface="Noticia Text"/>
              </a:rPr>
              <a:t>not  </a:t>
            </a:r>
            <a:r>
              <a:rPr sz="1400" spc="-5" dirty="0">
                <a:latin typeface="Noticia Text"/>
                <a:cs typeface="Noticia Text"/>
              </a:rPr>
              <a:t>create </a:t>
            </a:r>
            <a:r>
              <a:rPr sz="1400" dirty="0">
                <a:latin typeface="Noticia Text"/>
                <a:cs typeface="Noticia Text"/>
              </a:rPr>
              <a:t>a </a:t>
            </a:r>
            <a:r>
              <a:rPr sz="1400" spc="-5" dirty="0">
                <a:latin typeface="Noticia Text"/>
                <a:cs typeface="Noticia Text"/>
              </a:rPr>
              <a:t>new affirmative duty to provide support to eligible adults; </a:t>
            </a:r>
            <a:r>
              <a:rPr sz="1400" spc="-10" dirty="0">
                <a:latin typeface="Noticia Text"/>
                <a:cs typeface="Noticia Text"/>
              </a:rPr>
              <a:t>nor </a:t>
            </a:r>
            <a:r>
              <a:rPr sz="1400" spc="-5" dirty="0">
                <a:latin typeface="Noticia Text"/>
                <a:cs typeface="Noticia Text"/>
              </a:rPr>
              <a:t>shall </a:t>
            </a:r>
            <a:r>
              <a:rPr sz="1400" dirty="0">
                <a:latin typeface="Noticia Text"/>
                <a:cs typeface="Noticia Text"/>
              </a:rPr>
              <a:t>it </a:t>
            </a:r>
            <a:r>
              <a:rPr sz="1400" spc="-5" dirty="0">
                <a:latin typeface="Noticia Text"/>
                <a:cs typeface="Noticia Text"/>
              </a:rPr>
              <a:t>be construed to  </a:t>
            </a:r>
            <a:r>
              <a:rPr sz="1400" dirty="0">
                <a:latin typeface="Noticia Text"/>
                <a:cs typeface="Noticia Text"/>
              </a:rPr>
              <a:t>mean </a:t>
            </a:r>
            <a:r>
              <a:rPr sz="1400" spc="-5" dirty="0">
                <a:latin typeface="Noticia Text"/>
                <a:cs typeface="Noticia Text"/>
              </a:rPr>
              <a:t>that an eligible adult </a:t>
            </a:r>
            <a:r>
              <a:rPr sz="1400" dirty="0">
                <a:latin typeface="Noticia Text"/>
                <a:cs typeface="Noticia Text"/>
              </a:rPr>
              <a:t>is a victim </a:t>
            </a:r>
            <a:r>
              <a:rPr sz="1400" spc="-5" dirty="0">
                <a:latin typeface="Noticia Text"/>
                <a:cs typeface="Noticia Text"/>
              </a:rPr>
              <a:t>of neglect </a:t>
            </a:r>
            <a:r>
              <a:rPr sz="1400" dirty="0">
                <a:latin typeface="Noticia Text"/>
                <a:cs typeface="Noticia Text"/>
              </a:rPr>
              <a:t>because </a:t>
            </a:r>
            <a:r>
              <a:rPr sz="1400" spc="-5" dirty="0">
                <a:latin typeface="Noticia Text"/>
                <a:cs typeface="Noticia Text"/>
              </a:rPr>
              <a:t>of health care </a:t>
            </a:r>
            <a:r>
              <a:rPr sz="1400" dirty="0">
                <a:latin typeface="Noticia Text"/>
                <a:cs typeface="Noticia Text"/>
              </a:rPr>
              <a:t>services </a:t>
            </a:r>
            <a:r>
              <a:rPr sz="1400" spc="-5" dirty="0">
                <a:latin typeface="Noticia Text"/>
                <a:cs typeface="Noticia Text"/>
              </a:rPr>
              <a:t>provided or </a:t>
            </a:r>
            <a:r>
              <a:rPr sz="1400" spc="-10" dirty="0">
                <a:latin typeface="Noticia Text"/>
                <a:cs typeface="Noticia Text"/>
              </a:rPr>
              <a:t>not </a:t>
            </a:r>
            <a:r>
              <a:rPr sz="1400" spc="-5" dirty="0">
                <a:latin typeface="Noticia Text"/>
                <a:cs typeface="Noticia Text"/>
              </a:rPr>
              <a:t>provided by licensed health care</a:t>
            </a:r>
            <a:r>
              <a:rPr sz="1400" spc="2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professionals</a:t>
            </a:r>
            <a:r>
              <a:rPr sz="1400" spc="-5" dirty="0">
                <a:latin typeface="Calibri"/>
                <a:cs typeface="Calibri"/>
              </a:rPr>
              <a:t>.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1563" y="978837"/>
            <a:ext cx="135064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Ne</a:t>
            </a:r>
            <a:r>
              <a:rPr spc="-5" dirty="0"/>
              <a:t>g</a:t>
            </a:r>
            <a:r>
              <a:rPr dirty="0"/>
              <a:t>le</a:t>
            </a:r>
            <a:r>
              <a:rPr spc="-5" dirty="0"/>
              <a:t>ct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dirty="0"/>
              <a:t>12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81563" y="1307347"/>
            <a:ext cx="7713345" cy="40798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Weight loss that </a:t>
            </a:r>
            <a:r>
              <a:rPr sz="1400" spc="-10" dirty="0">
                <a:latin typeface="Noticia Text"/>
                <a:cs typeface="Noticia Text"/>
              </a:rPr>
              <a:t>cannot </a:t>
            </a:r>
            <a:r>
              <a:rPr sz="1400" spc="-5" dirty="0">
                <a:latin typeface="Noticia Text"/>
                <a:cs typeface="Noticia Text"/>
              </a:rPr>
              <a:t>be explained by other</a:t>
            </a:r>
            <a:r>
              <a:rPr sz="1400" spc="85" dirty="0">
                <a:latin typeface="Noticia Text"/>
                <a:cs typeface="Noticia Text"/>
              </a:rPr>
              <a:t> </a:t>
            </a:r>
            <a:r>
              <a:rPr sz="1400" dirty="0">
                <a:latin typeface="Noticia Text"/>
                <a:cs typeface="Noticia Text"/>
              </a:rPr>
              <a:t>causes.</a:t>
            </a:r>
          </a:p>
          <a:p>
            <a:pPr marL="299085" indent="-287020">
              <a:lnSpc>
                <a:spcPct val="100000"/>
              </a:lnSpc>
              <a:spcBef>
                <a:spcPts val="167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Lack of toileting that </a:t>
            </a:r>
            <a:r>
              <a:rPr sz="1400" dirty="0">
                <a:latin typeface="Noticia Text"/>
                <a:cs typeface="Noticia Text"/>
              </a:rPr>
              <a:t>causes</a:t>
            </a:r>
            <a:r>
              <a:rPr sz="1400" spc="4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incontinence.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Noticia Text"/>
                <a:cs typeface="Noticia Text"/>
              </a:rPr>
              <a:t>Member sits in </a:t>
            </a:r>
            <a:r>
              <a:rPr sz="1400" spc="-5" dirty="0">
                <a:latin typeface="Noticia Text"/>
                <a:cs typeface="Noticia Text"/>
              </a:rPr>
              <a:t>own urine </a:t>
            </a:r>
            <a:r>
              <a:rPr sz="1400" spc="-10" dirty="0">
                <a:latin typeface="Noticia Text"/>
                <a:cs typeface="Noticia Text"/>
              </a:rPr>
              <a:t>and</a:t>
            </a:r>
            <a:r>
              <a:rPr sz="1400" spc="-20" dirty="0">
                <a:latin typeface="Noticia Text"/>
                <a:cs typeface="Noticia Text"/>
              </a:rPr>
              <a:t> </a:t>
            </a:r>
            <a:r>
              <a:rPr sz="1400" dirty="0">
                <a:latin typeface="Noticia Text"/>
                <a:cs typeface="Noticia Text"/>
              </a:rPr>
              <a:t>feces.</a:t>
            </a: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Increased falls and</a:t>
            </a:r>
            <a:r>
              <a:rPr sz="1400" spc="5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agitation.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Indignity </a:t>
            </a:r>
            <a:r>
              <a:rPr sz="1400" spc="-10" dirty="0">
                <a:latin typeface="Noticia Text"/>
                <a:cs typeface="Noticia Text"/>
              </a:rPr>
              <a:t>and </a:t>
            </a:r>
            <a:r>
              <a:rPr sz="1400" dirty="0">
                <a:latin typeface="Noticia Text"/>
                <a:cs typeface="Noticia Text"/>
              </a:rPr>
              <a:t>skin</a:t>
            </a:r>
            <a:r>
              <a:rPr sz="1400" spc="2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breakdown.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Noticia Text"/>
                <a:cs typeface="Noticia Text"/>
              </a:rPr>
              <a:t>Uncommon </a:t>
            </a:r>
            <a:r>
              <a:rPr sz="1400" spc="-5" dirty="0">
                <a:latin typeface="Noticia Text"/>
                <a:cs typeface="Noticia Text"/>
              </a:rPr>
              <a:t>pressure</a:t>
            </a:r>
            <a:r>
              <a:rPr sz="1400" spc="-5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ulcers.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Evidence of inadequate or inappropriate </a:t>
            </a:r>
            <a:r>
              <a:rPr sz="1400" dirty="0">
                <a:latin typeface="Noticia Text"/>
                <a:cs typeface="Noticia Text"/>
              </a:rPr>
              <a:t>use </a:t>
            </a:r>
            <a:r>
              <a:rPr sz="1400" spc="-5" dirty="0">
                <a:latin typeface="Noticia Text"/>
                <a:cs typeface="Noticia Text"/>
              </a:rPr>
              <a:t>of</a:t>
            </a:r>
            <a:r>
              <a:rPr sz="1400" spc="5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medication.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10" dirty="0">
                <a:latin typeface="Noticia Text"/>
                <a:cs typeface="Noticia Text"/>
              </a:rPr>
              <a:t>Personal </a:t>
            </a:r>
            <a:r>
              <a:rPr sz="1400" spc="-5" dirty="0">
                <a:latin typeface="Noticia Text"/>
                <a:cs typeface="Noticia Text"/>
              </a:rPr>
              <a:t>hygiene </a:t>
            </a:r>
            <a:r>
              <a:rPr sz="1400" dirty="0">
                <a:latin typeface="Noticia Text"/>
                <a:cs typeface="Noticia Text"/>
              </a:rPr>
              <a:t>is </a:t>
            </a:r>
            <a:r>
              <a:rPr sz="1400" spc="-5" dirty="0">
                <a:latin typeface="Noticia Text"/>
                <a:cs typeface="Noticia Text"/>
              </a:rPr>
              <a:t>neglected; emotionally</a:t>
            </a:r>
            <a:r>
              <a:rPr sz="1400" spc="9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withdrawn.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Lack of assistance </a:t>
            </a:r>
            <a:r>
              <a:rPr sz="1400" dirty="0">
                <a:latin typeface="Noticia Text"/>
                <a:cs typeface="Noticia Text"/>
              </a:rPr>
              <a:t>with </a:t>
            </a:r>
            <a:r>
              <a:rPr sz="1400" spc="-5" dirty="0">
                <a:latin typeface="Noticia Text"/>
                <a:cs typeface="Noticia Text"/>
              </a:rPr>
              <a:t>eating, drinking, walking, bathing </a:t>
            </a:r>
            <a:r>
              <a:rPr sz="1400" spc="-10" dirty="0">
                <a:latin typeface="Noticia Text"/>
                <a:cs typeface="Noticia Text"/>
              </a:rPr>
              <a:t>and </a:t>
            </a:r>
            <a:r>
              <a:rPr sz="1400" spc="-5" dirty="0">
                <a:latin typeface="Noticia Text"/>
                <a:cs typeface="Noticia Text"/>
              </a:rPr>
              <a:t>participating </a:t>
            </a:r>
            <a:r>
              <a:rPr sz="1400" dirty="0">
                <a:latin typeface="Noticia Text"/>
                <a:cs typeface="Noticia Text"/>
              </a:rPr>
              <a:t>in</a:t>
            </a:r>
            <a:r>
              <a:rPr sz="1400" spc="175" dirty="0">
                <a:latin typeface="Noticia Text"/>
                <a:cs typeface="Noticia Text"/>
              </a:rPr>
              <a:t> </a:t>
            </a:r>
            <a:r>
              <a:rPr sz="1400" dirty="0">
                <a:latin typeface="Noticia Text"/>
                <a:cs typeface="Noticia Text"/>
              </a:rPr>
              <a:t>activities.</a:t>
            </a: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Little or </a:t>
            </a:r>
            <a:r>
              <a:rPr sz="1400" spc="-10" dirty="0">
                <a:latin typeface="Noticia Text"/>
                <a:cs typeface="Noticia Text"/>
              </a:rPr>
              <a:t>no </a:t>
            </a:r>
            <a:r>
              <a:rPr sz="1400" spc="-5" dirty="0">
                <a:latin typeface="Noticia Text"/>
                <a:cs typeface="Noticia Text"/>
              </a:rPr>
              <a:t>response to requests for personal</a:t>
            </a:r>
            <a:r>
              <a:rPr sz="1400" spc="7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assistance.</a:t>
            </a:r>
            <a:endParaRPr sz="1400" dirty="0">
              <a:latin typeface="Noticia Text"/>
              <a:cs typeface="Noticia Text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1563" y="508000"/>
            <a:ext cx="7367037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Signs and Symptoms of</a:t>
            </a:r>
            <a:r>
              <a:rPr spc="-50" dirty="0"/>
              <a:t> </a:t>
            </a:r>
            <a:r>
              <a:rPr spc="-5" dirty="0"/>
              <a:t>Neglect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dirty="0"/>
              <a:t>13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81563" y="2057400"/>
            <a:ext cx="8068309" cy="2373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72136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Noticia Text"/>
                <a:cs typeface="Noticia Text"/>
              </a:rPr>
              <a:t>Exploitation </a:t>
            </a:r>
            <a:r>
              <a:rPr sz="1400" dirty="0">
                <a:latin typeface="Noticia Text"/>
                <a:cs typeface="Noticia Text"/>
              </a:rPr>
              <a:t>is </a:t>
            </a:r>
            <a:r>
              <a:rPr sz="1400" spc="-5" dirty="0">
                <a:latin typeface="Noticia Text"/>
                <a:cs typeface="Noticia Text"/>
              </a:rPr>
              <a:t>the </a:t>
            </a:r>
            <a:r>
              <a:rPr sz="1400" dirty="0">
                <a:latin typeface="Noticia Text"/>
                <a:cs typeface="Noticia Text"/>
              </a:rPr>
              <a:t>act </a:t>
            </a:r>
            <a:r>
              <a:rPr sz="1400" spc="-5" dirty="0">
                <a:latin typeface="Noticia Text"/>
                <a:cs typeface="Noticia Text"/>
              </a:rPr>
              <a:t>of </a:t>
            </a:r>
            <a:r>
              <a:rPr sz="1400" dirty="0">
                <a:latin typeface="Noticia Text"/>
                <a:cs typeface="Noticia Text"/>
              </a:rPr>
              <a:t>a </a:t>
            </a:r>
            <a:r>
              <a:rPr sz="1400" spc="-5" dirty="0">
                <a:latin typeface="Noticia Text"/>
                <a:cs typeface="Noticia Text"/>
              </a:rPr>
              <a:t>person who stands </a:t>
            </a:r>
            <a:r>
              <a:rPr sz="1400" dirty="0">
                <a:latin typeface="Noticia Text"/>
                <a:cs typeface="Noticia Text"/>
              </a:rPr>
              <a:t>in a </a:t>
            </a:r>
            <a:r>
              <a:rPr sz="1400" spc="-5" dirty="0">
                <a:latin typeface="Noticia Text"/>
                <a:cs typeface="Noticia Text"/>
              </a:rPr>
              <a:t>position of trust </a:t>
            </a:r>
            <a:r>
              <a:rPr sz="1400" spc="-10" dirty="0">
                <a:latin typeface="Noticia Text"/>
                <a:cs typeface="Noticia Text"/>
              </a:rPr>
              <a:t>and </a:t>
            </a:r>
            <a:r>
              <a:rPr sz="1400" spc="-5" dirty="0">
                <a:latin typeface="Noticia Text"/>
                <a:cs typeface="Noticia Text"/>
              </a:rPr>
              <a:t>confidence </a:t>
            </a:r>
            <a:r>
              <a:rPr sz="1400" dirty="0">
                <a:latin typeface="Noticia Text"/>
                <a:cs typeface="Noticia Text"/>
              </a:rPr>
              <a:t>with a </a:t>
            </a:r>
            <a:r>
              <a:rPr sz="1400" spc="-5" dirty="0">
                <a:latin typeface="Noticia Text"/>
                <a:cs typeface="Noticia Text"/>
              </a:rPr>
              <a:t>disabled adult or an elderly person </a:t>
            </a:r>
            <a:r>
              <a:rPr sz="1400" spc="-10" dirty="0">
                <a:latin typeface="Noticia Text"/>
                <a:cs typeface="Noticia Text"/>
              </a:rPr>
              <a:t>and </a:t>
            </a:r>
            <a:r>
              <a:rPr sz="1400" spc="-5" dirty="0">
                <a:latin typeface="Noticia Text"/>
                <a:cs typeface="Noticia Text"/>
              </a:rPr>
              <a:t>knowingly by deception, intimidation or</a:t>
            </a:r>
            <a:r>
              <a:rPr sz="1400" spc="17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force: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7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Obtains control over the person’s funds, </a:t>
            </a:r>
            <a:r>
              <a:rPr sz="1400" dirty="0">
                <a:latin typeface="Noticia Text"/>
                <a:cs typeface="Noticia Text"/>
              </a:rPr>
              <a:t>assets </a:t>
            </a:r>
            <a:r>
              <a:rPr sz="1400" spc="-5" dirty="0">
                <a:latin typeface="Noticia Text"/>
                <a:cs typeface="Noticia Text"/>
              </a:rPr>
              <a:t>or</a:t>
            </a:r>
            <a:r>
              <a:rPr sz="1400" spc="3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property.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Deprives the person of the </a:t>
            </a:r>
            <a:r>
              <a:rPr sz="1400" dirty="0">
                <a:latin typeface="Noticia Text"/>
                <a:cs typeface="Noticia Text"/>
              </a:rPr>
              <a:t>use, </a:t>
            </a:r>
            <a:r>
              <a:rPr sz="1400" spc="-5" dirty="0">
                <a:latin typeface="Noticia Text"/>
                <a:cs typeface="Noticia Text"/>
              </a:rPr>
              <a:t>benefit or </a:t>
            </a:r>
            <a:r>
              <a:rPr sz="1400" dirty="0">
                <a:latin typeface="Noticia Text"/>
                <a:cs typeface="Noticia Text"/>
              </a:rPr>
              <a:t>possession </a:t>
            </a:r>
            <a:r>
              <a:rPr sz="1400" spc="-5" dirty="0">
                <a:latin typeface="Noticia Text"/>
                <a:cs typeface="Noticia Text"/>
              </a:rPr>
              <a:t>of funds, </a:t>
            </a:r>
            <a:r>
              <a:rPr sz="1400" dirty="0">
                <a:latin typeface="Noticia Text"/>
                <a:cs typeface="Noticia Text"/>
              </a:rPr>
              <a:t>assets </a:t>
            </a:r>
            <a:r>
              <a:rPr sz="1400" spc="-5" dirty="0">
                <a:latin typeface="Noticia Text"/>
                <a:cs typeface="Noticia Text"/>
              </a:rPr>
              <a:t>or</a:t>
            </a:r>
            <a:r>
              <a:rPr sz="140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property.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This </a:t>
            </a:r>
            <a:r>
              <a:rPr sz="1400" spc="-10" dirty="0">
                <a:latin typeface="Noticia Text"/>
                <a:cs typeface="Noticia Text"/>
              </a:rPr>
              <a:t>intentional </a:t>
            </a:r>
            <a:r>
              <a:rPr sz="1400" spc="-5" dirty="0">
                <a:latin typeface="Noticia Text"/>
                <a:cs typeface="Noticia Text"/>
              </a:rPr>
              <a:t>action </a:t>
            </a:r>
            <a:r>
              <a:rPr sz="1400" dirty="0">
                <a:latin typeface="Noticia Text"/>
                <a:cs typeface="Noticia Text"/>
              </a:rPr>
              <a:t>can </a:t>
            </a:r>
            <a:r>
              <a:rPr sz="1400" spc="-5" dirty="0">
                <a:latin typeface="Noticia Text"/>
                <a:cs typeface="Noticia Text"/>
              </a:rPr>
              <a:t>be temporary or</a:t>
            </a:r>
            <a:r>
              <a:rPr sz="1400" spc="6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permanent.</a:t>
            </a:r>
            <a:endParaRPr sz="1400" dirty="0">
              <a:latin typeface="Noticia Text"/>
              <a:cs typeface="Noticia Text"/>
            </a:endParaRPr>
          </a:p>
          <a:p>
            <a:pPr marL="299085" marR="5080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Noticia Text"/>
                <a:cs typeface="Noticia Text"/>
              </a:rPr>
              <a:t>Uses </a:t>
            </a:r>
            <a:r>
              <a:rPr sz="1400" spc="-5" dirty="0">
                <a:latin typeface="Noticia Text"/>
                <a:cs typeface="Noticia Text"/>
              </a:rPr>
              <a:t>the person’s funds, </a:t>
            </a:r>
            <a:r>
              <a:rPr sz="1400" dirty="0">
                <a:latin typeface="Noticia Text"/>
                <a:cs typeface="Noticia Text"/>
              </a:rPr>
              <a:t>assets </a:t>
            </a:r>
            <a:r>
              <a:rPr sz="1400" spc="-5" dirty="0">
                <a:latin typeface="Noticia Text"/>
                <a:cs typeface="Noticia Text"/>
              </a:rPr>
              <a:t>or property for the benefit of someone other than the disabled  adult or elderly</a:t>
            </a:r>
            <a:r>
              <a:rPr sz="1400" spc="2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person.</a:t>
            </a:r>
            <a:endParaRPr sz="1400" dirty="0">
              <a:latin typeface="Noticia Text"/>
              <a:cs typeface="Noticia Text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1563" y="990600"/>
            <a:ext cx="212026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Exploitation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dirty="0"/>
              <a:t>14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81534" y="2137088"/>
            <a:ext cx="7994015" cy="213968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Lato"/>
                <a:cs typeface="Lato"/>
              </a:rPr>
              <a:t>Exploitation </a:t>
            </a:r>
            <a:r>
              <a:rPr sz="1400" b="1" dirty="0">
                <a:latin typeface="Lato"/>
                <a:cs typeface="Lato"/>
              </a:rPr>
              <a:t>of</a:t>
            </a:r>
            <a:r>
              <a:rPr sz="1400" b="1" spc="-35" dirty="0">
                <a:latin typeface="Lato"/>
                <a:cs typeface="Lato"/>
              </a:rPr>
              <a:t> </a:t>
            </a:r>
            <a:r>
              <a:rPr sz="1400" b="1" dirty="0">
                <a:latin typeface="Lato"/>
                <a:cs typeface="Lato"/>
              </a:rPr>
              <a:t>Customer:</a:t>
            </a:r>
            <a:endParaRPr sz="1400" dirty="0">
              <a:latin typeface="Lato"/>
              <a:cs typeface="Lato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00" dirty="0">
              <a:latin typeface="Lato"/>
              <a:cs typeface="Lato"/>
            </a:endParaRPr>
          </a:p>
          <a:p>
            <a:pPr marL="297180" marR="49530" indent="-285115">
              <a:lnSpc>
                <a:spcPct val="100000"/>
              </a:lnSpc>
              <a:spcBef>
                <a:spcPts val="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The illegal </a:t>
            </a:r>
            <a:r>
              <a:rPr sz="1400" dirty="0">
                <a:latin typeface="Noticia Text"/>
                <a:cs typeface="Noticia Text"/>
              </a:rPr>
              <a:t>use </a:t>
            </a:r>
            <a:r>
              <a:rPr sz="1400" spc="-5" dirty="0">
                <a:latin typeface="Noticia Text"/>
                <a:cs typeface="Noticia Text"/>
              </a:rPr>
              <a:t>of </a:t>
            </a:r>
            <a:r>
              <a:rPr sz="1400" dirty="0">
                <a:latin typeface="Noticia Text"/>
                <a:cs typeface="Noticia Text"/>
              </a:rPr>
              <a:t>assets </a:t>
            </a:r>
            <a:r>
              <a:rPr sz="1400" spc="-5" dirty="0">
                <a:latin typeface="Noticia Text"/>
                <a:cs typeface="Noticia Text"/>
              </a:rPr>
              <a:t>or resources of an adult </a:t>
            </a:r>
            <a:r>
              <a:rPr sz="1400" dirty="0">
                <a:latin typeface="Noticia Text"/>
                <a:cs typeface="Noticia Text"/>
              </a:rPr>
              <a:t>with </a:t>
            </a:r>
            <a:r>
              <a:rPr sz="1400" spc="-5" dirty="0">
                <a:latin typeface="Noticia Text"/>
                <a:cs typeface="Noticia Text"/>
              </a:rPr>
              <a:t>disabilities. It includes, but </a:t>
            </a:r>
            <a:r>
              <a:rPr sz="1400" dirty="0">
                <a:latin typeface="Noticia Text"/>
                <a:cs typeface="Noticia Text"/>
              </a:rPr>
              <a:t>is </a:t>
            </a:r>
            <a:r>
              <a:rPr sz="1400" spc="-10" dirty="0">
                <a:latin typeface="Noticia Text"/>
                <a:cs typeface="Noticia Text"/>
              </a:rPr>
              <a:t>not </a:t>
            </a:r>
            <a:r>
              <a:rPr sz="1400" spc="-5" dirty="0">
                <a:latin typeface="Noticia Text"/>
                <a:cs typeface="Noticia Text"/>
              </a:rPr>
              <a:t>limited to, misappropriation of </a:t>
            </a:r>
            <a:r>
              <a:rPr sz="1400" dirty="0">
                <a:latin typeface="Noticia Text"/>
                <a:cs typeface="Noticia Text"/>
              </a:rPr>
              <a:t>assets </a:t>
            </a:r>
            <a:r>
              <a:rPr sz="1400" spc="-5" dirty="0">
                <a:latin typeface="Noticia Text"/>
                <a:cs typeface="Noticia Text"/>
              </a:rPr>
              <a:t>or resources of the alleged </a:t>
            </a:r>
            <a:r>
              <a:rPr sz="1400" dirty="0">
                <a:latin typeface="Noticia Text"/>
                <a:cs typeface="Noticia Text"/>
              </a:rPr>
              <a:t>victim </a:t>
            </a:r>
            <a:r>
              <a:rPr sz="1400" spc="-5" dirty="0">
                <a:latin typeface="Noticia Text"/>
                <a:cs typeface="Noticia Text"/>
              </a:rPr>
              <a:t>by undue influence, by breach of fiduciary relationship, by fraud, deception, extortion or </a:t>
            </a:r>
            <a:r>
              <a:rPr sz="1400" dirty="0">
                <a:latin typeface="Noticia Text"/>
                <a:cs typeface="Noticia Text"/>
              </a:rPr>
              <a:t>in a </a:t>
            </a:r>
            <a:r>
              <a:rPr sz="1400" spc="-5" dirty="0">
                <a:latin typeface="Noticia Text"/>
                <a:cs typeface="Noticia Text"/>
              </a:rPr>
              <a:t>manner </a:t>
            </a:r>
            <a:r>
              <a:rPr sz="1400" spc="-10" dirty="0">
                <a:latin typeface="Noticia Text"/>
                <a:cs typeface="Noticia Text"/>
              </a:rPr>
              <a:t>contrary  </a:t>
            </a:r>
            <a:r>
              <a:rPr sz="1400" spc="-5" dirty="0">
                <a:latin typeface="Noticia Text"/>
                <a:cs typeface="Noticia Text"/>
              </a:rPr>
              <a:t>to</a:t>
            </a:r>
            <a:r>
              <a:rPr sz="1400" spc="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law.</a:t>
            </a:r>
            <a:endParaRPr sz="1400" dirty="0">
              <a:latin typeface="Noticia Text"/>
              <a:cs typeface="Noticia Text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B38300"/>
              </a:buClr>
              <a:buFont typeface="Arial"/>
              <a:buChar char="•"/>
            </a:pPr>
            <a:endParaRPr sz="1250" dirty="0">
              <a:latin typeface="Noticia Text"/>
              <a:cs typeface="Noticia Text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latin typeface="Lato"/>
                <a:cs typeface="Lato"/>
              </a:rPr>
              <a:t>Financial</a:t>
            </a:r>
            <a:r>
              <a:rPr sz="1400" b="1" spc="-35" dirty="0">
                <a:latin typeface="Lato"/>
                <a:cs typeface="Lato"/>
              </a:rPr>
              <a:t> </a:t>
            </a:r>
            <a:r>
              <a:rPr sz="1400" b="1" spc="-5" dirty="0">
                <a:latin typeface="Lato"/>
                <a:cs typeface="Lato"/>
              </a:rPr>
              <a:t>Exploitation:</a:t>
            </a:r>
            <a:endParaRPr sz="1400" dirty="0">
              <a:latin typeface="Lato"/>
              <a:cs typeface="Lato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00" dirty="0">
              <a:latin typeface="Lato"/>
              <a:cs typeface="Lato"/>
            </a:endParaRPr>
          </a:p>
          <a:p>
            <a:pPr marL="299085" marR="5080" indent="-287020">
              <a:lnSpc>
                <a:spcPct val="100000"/>
              </a:lnSpc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The </a:t>
            </a:r>
            <a:r>
              <a:rPr sz="1400" dirty="0">
                <a:latin typeface="Noticia Text"/>
                <a:cs typeface="Noticia Text"/>
              </a:rPr>
              <a:t>misuse </a:t>
            </a:r>
            <a:r>
              <a:rPr sz="1400" spc="-5" dirty="0">
                <a:latin typeface="Noticia Text"/>
                <a:cs typeface="Noticia Text"/>
              </a:rPr>
              <a:t>or withholding of an older person’s resources by </a:t>
            </a:r>
            <a:r>
              <a:rPr sz="1400" spc="-10" dirty="0">
                <a:latin typeface="Noticia Text"/>
                <a:cs typeface="Noticia Text"/>
              </a:rPr>
              <a:t>another </a:t>
            </a:r>
            <a:r>
              <a:rPr sz="1400" spc="-5" dirty="0">
                <a:latin typeface="Noticia Text"/>
                <a:cs typeface="Noticia Text"/>
              </a:rPr>
              <a:t>person to disadvantage of the older person or the profit or advantage of </a:t>
            </a:r>
            <a:r>
              <a:rPr sz="1400" dirty="0">
                <a:latin typeface="Noticia Text"/>
                <a:cs typeface="Noticia Text"/>
              </a:rPr>
              <a:t>a </a:t>
            </a:r>
            <a:r>
              <a:rPr sz="1400" spc="-5" dirty="0">
                <a:latin typeface="Noticia Text"/>
                <a:cs typeface="Noticia Text"/>
              </a:rPr>
              <a:t>person other than the older</a:t>
            </a:r>
            <a:r>
              <a:rPr sz="1400" spc="15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person.</a:t>
            </a:r>
            <a:endParaRPr sz="1400" dirty="0">
              <a:latin typeface="Noticia Text"/>
              <a:cs typeface="Noticia Text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1534" y="990600"/>
            <a:ext cx="363220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Types of</a:t>
            </a:r>
            <a:r>
              <a:rPr spc="-35" dirty="0"/>
              <a:t> </a:t>
            </a:r>
            <a:r>
              <a:rPr spc="-5" dirty="0"/>
              <a:t>Exploitation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dirty="0"/>
              <a:t>15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98266" y="2154468"/>
            <a:ext cx="7910830" cy="23936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Visitors </a:t>
            </a:r>
            <a:r>
              <a:rPr sz="1400" dirty="0">
                <a:latin typeface="Noticia Text"/>
                <a:cs typeface="Noticia Text"/>
              </a:rPr>
              <a:t>ask </a:t>
            </a:r>
            <a:r>
              <a:rPr sz="1400" spc="-5" dirty="0">
                <a:latin typeface="Noticia Text"/>
                <a:cs typeface="Noticia Text"/>
              </a:rPr>
              <a:t>the </a:t>
            </a:r>
            <a:r>
              <a:rPr sz="1400" dirty="0">
                <a:latin typeface="Noticia Text"/>
                <a:cs typeface="Noticia Text"/>
              </a:rPr>
              <a:t>member </a:t>
            </a:r>
            <a:r>
              <a:rPr sz="1400" spc="-5" dirty="0">
                <a:latin typeface="Noticia Text"/>
                <a:cs typeface="Noticia Text"/>
              </a:rPr>
              <a:t>to </a:t>
            </a:r>
            <a:r>
              <a:rPr sz="1400" dirty="0">
                <a:latin typeface="Noticia Text"/>
                <a:cs typeface="Noticia Text"/>
              </a:rPr>
              <a:t>sign </a:t>
            </a:r>
            <a:r>
              <a:rPr sz="1400" spc="-5" dirty="0">
                <a:latin typeface="Noticia Text"/>
                <a:cs typeface="Noticia Text"/>
              </a:rPr>
              <a:t>documents the </a:t>
            </a:r>
            <a:r>
              <a:rPr sz="1400" dirty="0">
                <a:latin typeface="Noticia Text"/>
                <a:cs typeface="Noticia Text"/>
              </a:rPr>
              <a:t>member </a:t>
            </a:r>
            <a:r>
              <a:rPr sz="1400" spc="-5" dirty="0">
                <a:latin typeface="Noticia Text"/>
                <a:cs typeface="Noticia Text"/>
              </a:rPr>
              <a:t>does </a:t>
            </a:r>
            <a:r>
              <a:rPr sz="1400" spc="-10" dirty="0">
                <a:latin typeface="Noticia Text"/>
                <a:cs typeface="Noticia Text"/>
              </a:rPr>
              <a:t>not</a:t>
            </a:r>
            <a:r>
              <a:rPr sz="1400" spc="-1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understand.</a:t>
            </a:r>
            <a:endParaRPr sz="1400" dirty="0">
              <a:latin typeface="Noticia Text"/>
              <a:cs typeface="Noticia Text"/>
            </a:endParaRPr>
          </a:p>
          <a:p>
            <a:pPr marL="299085" marR="14033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Unpaid bills, </a:t>
            </a:r>
            <a:r>
              <a:rPr lang="en-US" sz="1400" spc="-5" dirty="0">
                <a:latin typeface="Noticia Text"/>
                <a:cs typeface="Noticia Text"/>
              </a:rPr>
              <a:t>d</a:t>
            </a:r>
            <a:r>
              <a:rPr sz="1400" dirty="0">
                <a:latin typeface="Noticia Text"/>
                <a:cs typeface="Noticia Text"/>
              </a:rPr>
              <a:t>espite </a:t>
            </a:r>
            <a:r>
              <a:rPr sz="1400" spc="-5" dirty="0">
                <a:latin typeface="Noticia Text"/>
                <a:cs typeface="Noticia Text"/>
              </a:rPr>
              <a:t>adequate financial resources, bills remain unpaid by the caregiver or other</a:t>
            </a:r>
            <a:r>
              <a:rPr sz="1400" spc="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party.</a:t>
            </a:r>
            <a:endParaRPr sz="1400" dirty="0">
              <a:latin typeface="Noticia Text"/>
              <a:cs typeface="Noticia Text"/>
            </a:endParaRPr>
          </a:p>
          <a:p>
            <a:pPr marL="297180" marR="793750" indent="-285115">
              <a:lnSpc>
                <a:spcPct val="100000"/>
              </a:lnSpc>
              <a:spcBef>
                <a:spcPts val="167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Lack of affordable amenities for the </a:t>
            </a:r>
            <a:r>
              <a:rPr sz="1400" dirty="0">
                <a:latin typeface="Noticia Text"/>
                <a:cs typeface="Noticia Text"/>
              </a:rPr>
              <a:t>member, such </a:t>
            </a:r>
            <a:r>
              <a:rPr sz="1400" spc="-5" dirty="0">
                <a:latin typeface="Noticia Text"/>
                <a:cs typeface="Noticia Text"/>
              </a:rPr>
              <a:t>as personal grooming </a:t>
            </a:r>
            <a:r>
              <a:rPr sz="1400" dirty="0">
                <a:latin typeface="Noticia Text"/>
                <a:cs typeface="Noticia Text"/>
              </a:rPr>
              <a:t>items </a:t>
            </a:r>
            <a:r>
              <a:rPr sz="1400" spc="-5" dirty="0">
                <a:latin typeface="Noticia Text"/>
                <a:cs typeface="Noticia Text"/>
              </a:rPr>
              <a:t>or appropriate</a:t>
            </a:r>
            <a:r>
              <a:rPr sz="1400" spc="1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clothing.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Noticia Text"/>
                <a:cs typeface="Noticia Text"/>
              </a:rPr>
              <a:t>New “best </a:t>
            </a:r>
            <a:r>
              <a:rPr sz="1400" spc="-5" dirty="0">
                <a:latin typeface="Noticia Text"/>
                <a:cs typeface="Noticia Text"/>
              </a:rPr>
              <a:t>friends” who take an interest </a:t>
            </a:r>
            <a:r>
              <a:rPr sz="1400" dirty="0">
                <a:latin typeface="Noticia Text"/>
                <a:cs typeface="Noticia Text"/>
              </a:rPr>
              <a:t>in </a:t>
            </a:r>
            <a:r>
              <a:rPr sz="1400" spc="-5" dirty="0">
                <a:latin typeface="Noticia Text"/>
                <a:cs typeface="Noticia Text"/>
              </a:rPr>
              <a:t>the </a:t>
            </a:r>
            <a:r>
              <a:rPr sz="1400" dirty="0">
                <a:latin typeface="Noticia Text"/>
                <a:cs typeface="Noticia Text"/>
              </a:rPr>
              <a:t>member’s </a:t>
            </a:r>
            <a:r>
              <a:rPr sz="1400" spc="-5" dirty="0">
                <a:latin typeface="Noticia Text"/>
                <a:cs typeface="Noticia Text"/>
              </a:rPr>
              <a:t>finances.</a:t>
            </a:r>
            <a:endParaRPr sz="1400" dirty="0">
              <a:latin typeface="Noticia Text"/>
              <a:cs typeface="Noticia Text"/>
            </a:endParaRPr>
          </a:p>
          <a:p>
            <a:pPr marL="299085" marR="5080" indent="-287020">
              <a:lnSpc>
                <a:spcPct val="100000"/>
              </a:lnSpc>
              <a:spcBef>
                <a:spcPts val="167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Legal documents, </a:t>
            </a:r>
            <a:r>
              <a:rPr sz="1400" dirty="0">
                <a:latin typeface="Noticia Text"/>
                <a:cs typeface="Noticia Text"/>
              </a:rPr>
              <a:t>such </a:t>
            </a:r>
            <a:r>
              <a:rPr sz="1400" spc="-5" dirty="0">
                <a:latin typeface="Noticia Text"/>
                <a:cs typeface="Noticia Text"/>
              </a:rPr>
              <a:t>as powers of </a:t>
            </a:r>
            <a:r>
              <a:rPr sz="1400" spc="-10" dirty="0">
                <a:latin typeface="Noticia Text"/>
                <a:cs typeface="Noticia Text"/>
              </a:rPr>
              <a:t>attorney, </a:t>
            </a:r>
            <a:r>
              <a:rPr sz="1400" dirty="0">
                <a:latin typeface="Noticia Text"/>
                <a:cs typeface="Noticia Text"/>
              </a:rPr>
              <a:t>which </a:t>
            </a:r>
            <a:r>
              <a:rPr sz="1400" spc="-5" dirty="0">
                <a:latin typeface="Noticia Text"/>
                <a:cs typeface="Noticia Text"/>
              </a:rPr>
              <a:t>the </a:t>
            </a:r>
            <a:r>
              <a:rPr sz="1400" dirty="0">
                <a:latin typeface="Noticia Text"/>
                <a:cs typeface="Noticia Text"/>
              </a:rPr>
              <a:t>member did </a:t>
            </a:r>
            <a:r>
              <a:rPr sz="1400" spc="-10" dirty="0">
                <a:latin typeface="Noticia Text"/>
                <a:cs typeface="Noticia Text"/>
              </a:rPr>
              <a:t>not </a:t>
            </a:r>
            <a:r>
              <a:rPr sz="1400" spc="-5" dirty="0">
                <a:latin typeface="Noticia Text"/>
                <a:cs typeface="Noticia Text"/>
              </a:rPr>
              <a:t>understand at </a:t>
            </a:r>
            <a:r>
              <a:rPr sz="1400" spc="-10" dirty="0">
                <a:latin typeface="Noticia Text"/>
                <a:cs typeface="Noticia Text"/>
              </a:rPr>
              <a:t>the </a:t>
            </a:r>
            <a:r>
              <a:rPr sz="1400" dirty="0">
                <a:latin typeface="Noticia Text"/>
                <a:cs typeface="Noticia Text"/>
              </a:rPr>
              <a:t>time </a:t>
            </a:r>
            <a:r>
              <a:rPr sz="1400" spc="-5" dirty="0">
                <a:latin typeface="Noticia Text"/>
                <a:cs typeface="Noticia Text"/>
              </a:rPr>
              <a:t>he/she signed</a:t>
            </a:r>
            <a:r>
              <a:rPr sz="1400" spc="-20" dirty="0">
                <a:latin typeface="Noticia Text"/>
                <a:cs typeface="Noticia Text"/>
              </a:rPr>
              <a:t> </a:t>
            </a:r>
            <a:r>
              <a:rPr sz="1400" dirty="0">
                <a:latin typeface="Noticia Text"/>
                <a:cs typeface="Noticia Text"/>
              </a:rPr>
              <a:t>them.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8266" y="990600"/>
            <a:ext cx="433768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Indicators of</a:t>
            </a:r>
            <a:r>
              <a:rPr spc="-45" dirty="0"/>
              <a:t> </a:t>
            </a:r>
            <a:r>
              <a:rPr spc="-5" dirty="0"/>
              <a:t>Exploitation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dirty="0"/>
              <a:t>16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498266" y="2162765"/>
            <a:ext cx="7919084" cy="23729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marR="46990" indent="-287020">
              <a:lnSpc>
                <a:spcPct val="100000"/>
              </a:lnSpc>
              <a:spcBef>
                <a:spcPts val="10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Unusual activity </a:t>
            </a:r>
            <a:r>
              <a:rPr sz="1400" dirty="0">
                <a:latin typeface="Noticia Text"/>
                <a:cs typeface="Noticia Text"/>
              </a:rPr>
              <a:t>in </a:t>
            </a:r>
            <a:r>
              <a:rPr sz="1400" spc="-5" dirty="0">
                <a:latin typeface="Noticia Text"/>
                <a:cs typeface="Noticia Text"/>
              </a:rPr>
              <a:t>the member’s </a:t>
            </a:r>
            <a:r>
              <a:rPr sz="1400" spc="-10" dirty="0">
                <a:latin typeface="Noticia Text"/>
                <a:cs typeface="Noticia Text"/>
              </a:rPr>
              <a:t>bank </a:t>
            </a:r>
            <a:r>
              <a:rPr sz="1400" spc="-5" dirty="0">
                <a:latin typeface="Noticia Text"/>
                <a:cs typeface="Noticia Text"/>
              </a:rPr>
              <a:t>accounts. Includes </a:t>
            </a:r>
            <a:r>
              <a:rPr sz="1400" spc="-10" dirty="0">
                <a:latin typeface="Noticia Text"/>
                <a:cs typeface="Noticia Text"/>
              </a:rPr>
              <a:t>large, </a:t>
            </a:r>
            <a:r>
              <a:rPr sz="1400" spc="-5" dirty="0">
                <a:latin typeface="Noticia Text"/>
                <a:cs typeface="Noticia Text"/>
              </a:rPr>
              <a:t>unexplained withdrawals, frequent transfers between accounts or other activity that the </a:t>
            </a:r>
            <a:r>
              <a:rPr sz="1400" dirty="0">
                <a:latin typeface="Noticia Text"/>
                <a:cs typeface="Noticia Text"/>
              </a:rPr>
              <a:t>member </a:t>
            </a:r>
            <a:r>
              <a:rPr sz="1400" spc="-10" dirty="0">
                <a:latin typeface="Noticia Text"/>
                <a:cs typeface="Noticia Text"/>
              </a:rPr>
              <a:t>cannot</a:t>
            </a:r>
            <a:r>
              <a:rPr sz="1400" spc="15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explain.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Caregiver expresses </a:t>
            </a:r>
            <a:r>
              <a:rPr sz="1400" dirty="0">
                <a:latin typeface="Noticia Text"/>
                <a:cs typeface="Noticia Text"/>
              </a:rPr>
              <a:t>excessive </a:t>
            </a:r>
            <a:r>
              <a:rPr sz="1400" spc="-5" dirty="0">
                <a:latin typeface="Noticia Text"/>
                <a:cs typeface="Noticia Text"/>
              </a:rPr>
              <a:t>interest </a:t>
            </a:r>
            <a:r>
              <a:rPr sz="1400" dirty="0">
                <a:latin typeface="Noticia Text"/>
                <a:cs typeface="Noticia Text"/>
              </a:rPr>
              <a:t>in </a:t>
            </a:r>
            <a:r>
              <a:rPr sz="1400" spc="-5" dirty="0">
                <a:latin typeface="Noticia Text"/>
                <a:cs typeface="Noticia Text"/>
              </a:rPr>
              <a:t>the amount of money being spent on the</a:t>
            </a:r>
            <a:r>
              <a:rPr sz="1400" spc="110" dirty="0">
                <a:latin typeface="Noticia Text"/>
                <a:cs typeface="Noticia Text"/>
              </a:rPr>
              <a:t> </a:t>
            </a:r>
            <a:r>
              <a:rPr sz="1400" dirty="0">
                <a:latin typeface="Noticia Text"/>
                <a:cs typeface="Noticia Text"/>
              </a:rPr>
              <a:t>member.</a:t>
            </a:r>
          </a:p>
          <a:p>
            <a:pPr marL="299085" indent="-287020">
              <a:lnSpc>
                <a:spcPct val="100000"/>
              </a:lnSpc>
              <a:spcBef>
                <a:spcPts val="167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10" dirty="0">
                <a:latin typeface="Noticia Text"/>
                <a:cs typeface="Noticia Text"/>
              </a:rPr>
              <a:t>Belongings </a:t>
            </a:r>
            <a:r>
              <a:rPr sz="1400" spc="-5" dirty="0">
                <a:latin typeface="Noticia Text"/>
                <a:cs typeface="Noticia Text"/>
              </a:rPr>
              <a:t>or property are</a:t>
            </a:r>
            <a:r>
              <a:rPr sz="1400" spc="70" dirty="0">
                <a:latin typeface="Noticia Text"/>
                <a:cs typeface="Noticia Text"/>
              </a:rPr>
              <a:t> </a:t>
            </a:r>
            <a:r>
              <a:rPr sz="1400" dirty="0">
                <a:latin typeface="Noticia Text"/>
                <a:cs typeface="Noticia Text"/>
              </a:rPr>
              <a:t>missing.</a:t>
            </a:r>
          </a:p>
          <a:p>
            <a:pPr marL="299085" marR="36830" indent="-287020">
              <a:lnSpc>
                <a:spcPct val="100000"/>
              </a:lnSpc>
              <a:spcBef>
                <a:spcPts val="168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Suspicious signatures on </a:t>
            </a:r>
            <a:r>
              <a:rPr sz="1400" dirty="0">
                <a:latin typeface="Noticia Text"/>
                <a:cs typeface="Noticia Text"/>
              </a:rPr>
              <a:t>checks </a:t>
            </a:r>
            <a:r>
              <a:rPr sz="1400" spc="-5" dirty="0">
                <a:latin typeface="Noticia Text"/>
                <a:cs typeface="Noticia Text"/>
              </a:rPr>
              <a:t>or other documents. Includes signatures </a:t>
            </a:r>
            <a:r>
              <a:rPr sz="1400" spc="-10" dirty="0">
                <a:latin typeface="Noticia Text"/>
                <a:cs typeface="Noticia Text"/>
              </a:rPr>
              <a:t>not </a:t>
            </a:r>
            <a:r>
              <a:rPr sz="1400" spc="-5" dirty="0">
                <a:latin typeface="Noticia Text"/>
                <a:cs typeface="Noticia Text"/>
              </a:rPr>
              <a:t>matching </a:t>
            </a:r>
            <a:r>
              <a:rPr sz="1400" spc="-10" dirty="0">
                <a:latin typeface="Noticia Text"/>
                <a:cs typeface="Noticia Text"/>
              </a:rPr>
              <a:t>the </a:t>
            </a:r>
            <a:r>
              <a:rPr lang="en-US" sz="1400" dirty="0">
                <a:latin typeface="Noticia Text"/>
                <a:cs typeface="Noticia Text"/>
              </a:rPr>
              <a:t>member’s</a:t>
            </a:r>
            <a:r>
              <a:rPr sz="1400" dirty="0">
                <a:latin typeface="Noticia Text"/>
                <a:cs typeface="Noticia Text"/>
              </a:rPr>
              <a:t>. </a:t>
            </a:r>
            <a:r>
              <a:rPr sz="1400" spc="-5" dirty="0">
                <a:latin typeface="Noticia Text"/>
                <a:cs typeface="Noticia Text"/>
              </a:rPr>
              <a:t>Includes signatures </a:t>
            </a:r>
            <a:r>
              <a:rPr sz="1400" spc="-10" dirty="0">
                <a:latin typeface="Noticia Text"/>
                <a:cs typeface="Noticia Text"/>
              </a:rPr>
              <a:t>and </a:t>
            </a:r>
            <a:r>
              <a:rPr sz="1400" spc="-5" dirty="0">
                <a:latin typeface="Noticia Text"/>
                <a:cs typeface="Noticia Text"/>
              </a:rPr>
              <a:t>other writing by </a:t>
            </a:r>
            <a:r>
              <a:rPr sz="1400" dirty="0">
                <a:latin typeface="Noticia Text"/>
                <a:cs typeface="Noticia Text"/>
              </a:rPr>
              <a:t>a member </a:t>
            </a:r>
            <a:r>
              <a:rPr sz="1400" spc="-5" dirty="0">
                <a:latin typeface="Noticia Text"/>
                <a:cs typeface="Noticia Text"/>
              </a:rPr>
              <a:t>who </a:t>
            </a:r>
            <a:r>
              <a:rPr sz="1400" spc="-10" dirty="0">
                <a:latin typeface="Noticia Text"/>
                <a:cs typeface="Noticia Text"/>
              </a:rPr>
              <a:t>cannot</a:t>
            </a:r>
            <a:r>
              <a:rPr sz="1400" spc="3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write.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Absence of documentation about financial</a:t>
            </a:r>
            <a:r>
              <a:rPr sz="1400" spc="6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arrangements.</a:t>
            </a:r>
            <a:endParaRPr sz="1400" dirty="0">
              <a:latin typeface="Noticia Text"/>
              <a:cs typeface="Noticia Tex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75262" y="1066800"/>
            <a:ext cx="555815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Indicators of Exploitation</a:t>
            </a:r>
            <a:r>
              <a:rPr spc="-60" dirty="0"/>
              <a:t> </a:t>
            </a:r>
            <a:r>
              <a:rPr spc="-5" dirty="0"/>
              <a:t>(Cont.)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dirty="0"/>
              <a:t>17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98236" y="1407754"/>
            <a:ext cx="8055609" cy="365805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7180" marR="828040" indent="-285115">
              <a:lnSpc>
                <a:spcPct val="100000"/>
              </a:lnSpc>
              <a:spcBef>
                <a:spcPts val="10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Implausible </a:t>
            </a:r>
            <a:r>
              <a:rPr sz="1400" spc="-10" dirty="0">
                <a:latin typeface="Noticia Text"/>
                <a:cs typeface="Noticia Text"/>
              </a:rPr>
              <a:t>explanations </a:t>
            </a:r>
            <a:r>
              <a:rPr sz="1400" spc="-5" dirty="0">
                <a:latin typeface="Noticia Text"/>
                <a:cs typeface="Noticia Text"/>
              </a:rPr>
              <a:t>about the </a:t>
            </a:r>
            <a:r>
              <a:rPr sz="1400" dirty="0">
                <a:latin typeface="Noticia Text"/>
                <a:cs typeface="Noticia Text"/>
              </a:rPr>
              <a:t>member’s </a:t>
            </a:r>
            <a:r>
              <a:rPr sz="1400" spc="-5" dirty="0">
                <a:latin typeface="Noticia Text"/>
                <a:cs typeface="Noticia Text"/>
              </a:rPr>
              <a:t>finances are </a:t>
            </a:r>
            <a:r>
              <a:rPr sz="1400" dirty="0">
                <a:latin typeface="Noticia Text"/>
                <a:cs typeface="Noticia Text"/>
              </a:rPr>
              <a:t>given </a:t>
            </a:r>
            <a:r>
              <a:rPr sz="1400" spc="-5" dirty="0">
                <a:latin typeface="Noticia Text"/>
                <a:cs typeface="Noticia Text"/>
              </a:rPr>
              <a:t>by the </a:t>
            </a:r>
            <a:r>
              <a:rPr sz="1400" dirty="0">
                <a:latin typeface="Noticia Text"/>
                <a:cs typeface="Noticia Text"/>
              </a:rPr>
              <a:t>member </a:t>
            </a:r>
            <a:r>
              <a:rPr sz="1400" spc="-5" dirty="0">
                <a:latin typeface="Noticia Text"/>
                <a:cs typeface="Noticia Text"/>
              </a:rPr>
              <a:t>or  the</a:t>
            </a:r>
            <a:r>
              <a:rPr sz="1400" spc="1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caregiver.</a:t>
            </a:r>
            <a:endParaRPr sz="1400" dirty="0">
              <a:latin typeface="Noticia Text"/>
              <a:cs typeface="Noticia Text"/>
            </a:endParaRPr>
          </a:p>
          <a:p>
            <a:pPr marL="299085" marR="4127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Noticia Text"/>
                <a:cs typeface="Noticia Text"/>
              </a:rPr>
              <a:t>Member is </a:t>
            </a:r>
            <a:r>
              <a:rPr sz="1400" spc="-10" dirty="0">
                <a:latin typeface="Noticia Text"/>
                <a:cs typeface="Noticia Text"/>
              </a:rPr>
              <a:t>unaware </a:t>
            </a:r>
            <a:r>
              <a:rPr sz="1400" spc="-5" dirty="0">
                <a:latin typeface="Noticia Text"/>
                <a:cs typeface="Noticia Text"/>
              </a:rPr>
              <a:t>of or does </a:t>
            </a:r>
            <a:r>
              <a:rPr sz="1400" spc="-10" dirty="0">
                <a:latin typeface="Noticia Text"/>
                <a:cs typeface="Noticia Text"/>
              </a:rPr>
              <a:t>not </a:t>
            </a:r>
            <a:r>
              <a:rPr sz="1400" spc="-5" dirty="0">
                <a:latin typeface="Noticia Text"/>
                <a:cs typeface="Noticia Text"/>
              </a:rPr>
              <a:t>understand financial arrangements that have been </a:t>
            </a:r>
            <a:r>
              <a:rPr sz="1400" dirty="0">
                <a:latin typeface="Noticia Text"/>
                <a:cs typeface="Noticia Text"/>
              </a:rPr>
              <a:t>made </a:t>
            </a:r>
            <a:r>
              <a:rPr sz="1400" spc="-5" dirty="0">
                <a:latin typeface="Noticia Text"/>
                <a:cs typeface="Noticia Text"/>
              </a:rPr>
              <a:t>for</a:t>
            </a:r>
            <a:r>
              <a:rPr sz="1400" spc="-2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him/her.</a:t>
            </a:r>
            <a:endParaRPr sz="1400" dirty="0">
              <a:latin typeface="Noticia Text"/>
              <a:cs typeface="Noticia Text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B38300"/>
              </a:buClr>
              <a:buFont typeface="Arial"/>
              <a:buChar char="•"/>
            </a:pPr>
            <a:endParaRPr sz="1250" dirty="0">
              <a:latin typeface="Noticia Text"/>
              <a:cs typeface="Noticia Text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latin typeface="Lato"/>
                <a:cs typeface="Lato"/>
              </a:rPr>
              <a:t>Family and</a:t>
            </a:r>
            <a:r>
              <a:rPr sz="1400" b="1" spc="-20" dirty="0">
                <a:latin typeface="Lato"/>
                <a:cs typeface="Lato"/>
              </a:rPr>
              <a:t> </a:t>
            </a:r>
            <a:r>
              <a:rPr sz="1400" b="1" dirty="0">
                <a:latin typeface="Lato"/>
                <a:cs typeface="Lato"/>
              </a:rPr>
              <a:t>Caregivers:</a:t>
            </a:r>
            <a:endParaRPr sz="1400" dirty="0">
              <a:latin typeface="Lato"/>
              <a:cs typeface="Lato"/>
            </a:endParaRPr>
          </a:p>
          <a:p>
            <a:pPr>
              <a:lnSpc>
                <a:spcPct val="100000"/>
              </a:lnSpc>
            </a:pPr>
            <a:endParaRPr sz="1350" dirty="0">
              <a:latin typeface="Lato"/>
              <a:cs typeface="Lato"/>
            </a:endParaRPr>
          </a:p>
          <a:p>
            <a:pPr marL="299085" indent="-287020">
              <a:lnSpc>
                <a:spcPct val="100000"/>
              </a:lnSpc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Noticia Text"/>
                <a:cs typeface="Noticia Text"/>
              </a:rPr>
              <a:t>Do </a:t>
            </a:r>
            <a:r>
              <a:rPr sz="1400" spc="-10" dirty="0">
                <a:latin typeface="Noticia Text"/>
                <a:cs typeface="Noticia Text"/>
              </a:rPr>
              <a:t>not </a:t>
            </a:r>
            <a:r>
              <a:rPr sz="1400" spc="-5" dirty="0">
                <a:latin typeface="Noticia Text"/>
                <a:cs typeface="Noticia Text"/>
              </a:rPr>
              <a:t>provide an opportunity for the </a:t>
            </a:r>
            <a:r>
              <a:rPr sz="1400" dirty="0">
                <a:latin typeface="Noticia Text"/>
                <a:cs typeface="Noticia Text"/>
              </a:rPr>
              <a:t>member </a:t>
            </a:r>
            <a:r>
              <a:rPr sz="1400" spc="-5" dirty="0">
                <a:latin typeface="Noticia Text"/>
                <a:cs typeface="Noticia Text"/>
              </a:rPr>
              <a:t>to speak for</a:t>
            </a:r>
            <a:r>
              <a:rPr sz="1400" spc="2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himself/herself.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Noticia Text"/>
                <a:cs typeface="Noticia Text"/>
              </a:rPr>
              <a:t>See </a:t>
            </a:r>
            <a:r>
              <a:rPr sz="1400" spc="-5" dirty="0">
                <a:latin typeface="Noticia Text"/>
                <a:cs typeface="Noticia Text"/>
              </a:rPr>
              <a:t>others who could </a:t>
            </a:r>
            <a:r>
              <a:rPr sz="1400" dirty="0">
                <a:latin typeface="Noticia Text"/>
                <a:cs typeface="Noticia Text"/>
              </a:rPr>
              <a:t>impact a member’s </a:t>
            </a:r>
            <a:r>
              <a:rPr sz="1400" spc="-5" dirty="0">
                <a:latin typeface="Noticia Text"/>
                <a:cs typeface="Noticia Text"/>
              </a:rPr>
              <a:t>situation without the presence of the</a:t>
            </a:r>
            <a:r>
              <a:rPr sz="1400" spc="25" dirty="0">
                <a:latin typeface="Noticia Text"/>
                <a:cs typeface="Noticia Text"/>
              </a:rPr>
              <a:t> </a:t>
            </a:r>
            <a:r>
              <a:rPr sz="1400" dirty="0">
                <a:latin typeface="Noticia Text"/>
                <a:cs typeface="Noticia Text"/>
              </a:rPr>
              <a:t>member.</a:t>
            </a: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Have an attitude of indifference or anger toward the</a:t>
            </a:r>
            <a:r>
              <a:rPr sz="1400" spc="125" dirty="0">
                <a:latin typeface="Noticia Text"/>
                <a:cs typeface="Noticia Text"/>
              </a:rPr>
              <a:t> </a:t>
            </a:r>
            <a:r>
              <a:rPr sz="1400" dirty="0">
                <a:latin typeface="Noticia Text"/>
                <a:cs typeface="Noticia Text"/>
              </a:rPr>
              <a:t>member.</a:t>
            </a:r>
          </a:p>
          <a:p>
            <a:pPr marL="299085" marR="5080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Blame the </a:t>
            </a:r>
            <a:r>
              <a:rPr sz="1400" dirty="0">
                <a:latin typeface="Noticia Text"/>
                <a:cs typeface="Noticia Text"/>
              </a:rPr>
              <a:t>member </a:t>
            </a:r>
            <a:r>
              <a:rPr sz="1400" spc="-5" dirty="0">
                <a:latin typeface="Noticia Text"/>
                <a:cs typeface="Noticia Text"/>
              </a:rPr>
              <a:t>for the </a:t>
            </a:r>
            <a:r>
              <a:rPr sz="1400" dirty="0">
                <a:latin typeface="Noticia Text"/>
                <a:cs typeface="Noticia Text"/>
              </a:rPr>
              <a:t>member’s </a:t>
            </a:r>
            <a:r>
              <a:rPr sz="1400" spc="-5" dirty="0">
                <a:latin typeface="Noticia Text"/>
                <a:cs typeface="Noticia Text"/>
              </a:rPr>
              <a:t>condition. For example, accusation that incontinence </a:t>
            </a:r>
            <a:r>
              <a:rPr sz="1400" dirty="0">
                <a:latin typeface="Noticia Text"/>
                <a:cs typeface="Noticia Text"/>
              </a:rPr>
              <a:t>is a </a:t>
            </a:r>
            <a:r>
              <a:rPr sz="1400" spc="-5" dirty="0">
                <a:latin typeface="Noticia Text"/>
                <a:cs typeface="Noticia Text"/>
              </a:rPr>
              <a:t>deliberate</a:t>
            </a:r>
            <a:r>
              <a:rPr sz="1400" spc="1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act.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Noticia Text"/>
                <a:cs typeface="Noticia Text"/>
              </a:rPr>
              <a:t>Show </a:t>
            </a:r>
            <a:r>
              <a:rPr sz="1400" spc="-5" dirty="0">
                <a:latin typeface="Noticia Text"/>
                <a:cs typeface="Noticia Text"/>
              </a:rPr>
              <a:t>aggressive behavior toward the </a:t>
            </a:r>
            <a:r>
              <a:rPr sz="1400" dirty="0">
                <a:latin typeface="Noticia Text"/>
                <a:cs typeface="Noticia Text"/>
              </a:rPr>
              <a:t>member, </a:t>
            </a:r>
            <a:r>
              <a:rPr lang="en-US" sz="1400" spc="-10" dirty="0">
                <a:latin typeface="Noticia Text"/>
                <a:cs typeface="Noticia Text"/>
              </a:rPr>
              <a:t>t</a:t>
            </a:r>
            <a:r>
              <a:rPr sz="1400" spc="-10" dirty="0">
                <a:latin typeface="Noticia Text"/>
                <a:cs typeface="Noticia Text"/>
              </a:rPr>
              <a:t>hreaten, </a:t>
            </a:r>
            <a:r>
              <a:rPr lang="en-US" sz="1400" spc="-5" dirty="0">
                <a:latin typeface="Noticia Text"/>
                <a:cs typeface="Noticia Text"/>
              </a:rPr>
              <a:t>i</a:t>
            </a:r>
            <a:r>
              <a:rPr sz="1400" spc="-5" dirty="0">
                <a:latin typeface="Noticia Text"/>
                <a:cs typeface="Noticia Text"/>
              </a:rPr>
              <a:t>nsult, or</a:t>
            </a:r>
            <a:r>
              <a:rPr sz="1400" spc="45" dirty="0">
                <a:latin typeface="Noticia Text"/>
                <a:cs typeface="Noticia Text"/>
              </a:rPr>
              <a:t> </a:t>
            </a:r>
            <a:r>
              <a:rPr lang="en-US" sz="1400" spc="-5" dirty="0">
                <a:latin typeface="Noticia Text"/>
                <a:cs typeface="Noticia Text"/>
              </a:rPr>
              <a:t>h</a:t>
            </a:r>
            <a:r>
              <a:rPr sz="1400" spc="-5" dirty="0">
                <a:latin typeface="Noticia Text"/>
                <a:cs typeface="Noticia Text"/>
              </a:rPr>
              <a:t>arass.</a:t>
            </a:r>
            <a:endParaRPr sz="1400" dirty="0">
              <a:latin typeface="Noticia Text"/>
              <a:cs typeface="Noticia Text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1563" y="777501"/>
            <a:ext cx="555815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Indicators of Exploitation</a:t>
            </a:r>
            <a:r>
              <a:rPr spc="-60" dirty="0"/>
              <a:t> </a:t>
            </a:r>
            <a:r>
              <a:rPr spc="-5" dirty="0"/>
              <a:t>(Cont.)</a:t>
            </a:r>
            <a:r>
              <a:rPr lang="en-US" spc="-5" dirty="0"/>
              <a:t> </a:t>
            </a:r>
            <a:endParaRPr spc="-5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dirty="0"/>
              <a:t>18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81563" y="2362200"/>
            <a:ext cx="7382509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Noticia Text"/>
                <a:cs typeface="Noticia Text"/>
              </a:rPr>
              <a:t>Abandonment </a:t>
            </a:r>
            <a:r>
              <a:rPr sz="1400" dirty="0">
                <a:latin typeface="Noticia Text"/>
                <a:cs typeface="Noticia Text"/>
              </a:rPr>
              <a:t>is </a:t>
            </a:r>
            <a:r>
              <a:rPr sz="1400" spc="-5" dirty="0">
                <a:latin typeface="Noticia Text"/>
                <a:cs typeface="Noticia Text"/>
              </a:rPr>
              <a:t>defined as the desertion of </a:t>
            </a:r>
            <a:r>
              <a:rPr sz="1400" dirty="0">
                <a:latin typeface="Noticia Text"/>
                <a:cs typeface="Noticia Text"/>
              </a:rPr>
              <a:t>a </a:t>
            </a:r>
            <a:r>
              <a:rPr sz="1400" spc="-5" dirty="0">
                <a:latin typeface="Noticia Text"/>
                <a:cs typeface="Noticia Text"/>
              </a:rPr>
              <a:t>person by an individual who has </a:t>
            </a:r>
            <a:r>
              <a:rPr sz="1400" dirty="0">
                <a:latin typeface="Noticia Text"/>
                <a:cs typeface="Noticia Text"/>
              </a:rPr>
              <a:t>assumed </a:t>
            </a:r>
            <a:r>
              <a:rPr sz="1400" spc="-5" dirty="0">
                <a:latin typeface="Noticia Text"/>
                <a:cs typeface="Noticia Text"/>
              </a:rPr>
              <a:t>responsibility for providing care or has</a:t>
            </a:r>
            <a:r>
              <a:rPr sz="1400" spc="-25" dirty="0">
                <a:latin typeface="Noticia Text"/>
                <a:cs typeface="Noticia Text"/>
              </a:rPr>
              <a:t> </a:t>
            </a:r>
            <a:r>
              <a:rPr sz="1400" dirty="0">
                <a:latin typeface="Noticia Text"/>
                <a:cs typeface="Noticia Text"/>
              </a:rPr>
              <a:t>custody.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1563" y="1066800"/>
            <a:ext cx="247078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Ab</a:t>
            </a:r>
            <a:r>
              <a:rPr dirty="0"/>
              <a:t>a</a:t>
            </a:r>
            <a:r>
              <a:rPr spc="-5" dirty="0"/>
              <a:t>n</a:t>
            </a:r>
            <a:r>
              <a:rPr spc="5" dirty="0"/>
              <a:t>d</a:t>
            </a:r>
            <a:r>
              <a:rPr dirty="0"/>
              <a:t>o</a:t>
            </a:r>
            <a:r>
              <a:rPr spc="-5" dirty="0"/>
              <a:t>n</a:t>
            </a:r>
            <a:r>
              <a:rPr spc="5" dirty="0"/>
              <a:t>me</a:t>
            </a:r>
            <a:r>
              <a:rPr spc="-15" dirty="0"/>
              <a:t>n</a:t>
            </a:r>
            <a:r>
              <a:rPr dirty="0"/>
              <a:t>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dirty="0"/>
              <a:t>19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33400" y="2326101"/>
            <a:ext cx="7230745" cy="1092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The desertion of </a:t>
            </a:r>
            <a:r>
              <a:rPr sz="1400" dirty="0">
                <a:latin typeface="Noticia Text"/>
                <a:cs typeface="Noticia Text"/>
              </a:rPr>
              <a:t>a </a:t>
            </a:r>
            <a:r>
              <a:rPr sz="1400" spc="-5" dirty="0">
                <a:latin typeface="Noticia Text"/>
                <a:cs typeface="Noticia Text"/>
              </a:rPr>
              <a:t>person </a:t>
            </a:r>
            <a:r>
              <a:rPr sz="1400" dirty="0">
                <a:latin typeface="Noticia Text"/>
                <a:cs typeface="Noticia Text"/>
              </a:rPr>
              <a:t>in a </a:t>
            </a:r>
            <a:r>
              <a:rPr sz="1400" spc="-5" dirty="0">
                <a:latin typeface="Noticia Text"/>
                <a:cs typeface="Noticia Text"/>
              </a:rPr>
              <a:t>hospital, nursing facility or other </a:t>
            </a:r>
            <a:r>
              <a:rPr sz="1400" dirty="0">
                <a:latin typeface="Noticia Text"/>
                <a:cs typeface="Noticia Text"/>
              </a:rPr>
              <a:t>similar</a:t>
            </a:r>
            <a:r>
              <a:rPr sz="1400" spc="4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institution.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The desertion of </a:t>
            </a:r>
            <a:r>
              <a:rPr sz="1400" dirty="0">
                <a:latin typeface="Noticia Text"/>
                <a:cs typeface="Noticia Text"/>
              </a:rPr>
              <a:t>a </a:t>
            </a:r>
            <a:r>
              <a:rPr sz="1400" spc="-5" dirty="0">
                <a:latin typeface="Noticia Text"/>
                <a:cs typeface="Noticia Text"/>
              </a:rPr>
              <a:t>person at </a:t>
            </a:r>
            <a:r>
              <a:rPr sz="1400" dirty="0">
                <a:latin typeface="Noticia Text"/>
                <a:cs typeface="Noticia Text"/>
              </a:rPr>
              <a:t>a </a:t>
            </a:r>
            <a:r>
              <a:rPr sz="1400" spc="-5" dirty="0">
                <a:latin typeface="Noticia Text"/>
                <a:cs typeface="Noticia Text"/>
              </a:rPr>
              <a:t>shopping center or other public</a:t>
            </a:r>
            <a:r>
              <a:rPr sz="1400" spc="3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location.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Report of being</a:t>
            </a:r>
            <a:r>
              <a:rPr sz="1400" spc="1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abandoned.</a:t>
            </a:r>
            <a:endParaRPr sz="1400" dirty="0">
              <a:latin typeface="Noticia Text"/>
              <a:cs typeface="Noticia Text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6004" y="1066800"/>
            <a:ext cx="673299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Signs and Symptoms of</a:t>
            </a:r>
            <a:r>
              <a:rPr spc="-40" dirty="0"/>
              <a:t> </a:t>
            </a:r>
            <a:r>
              <a:rPr spc="-5" dirty="0"/>
              <a:t>Abandonment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45591" y="3552444"/>
            <a:ext cx="401320" cy="401320"/>
          </a:xfrm>
          <a:custGeom>
            <a:avLst/>
            <a:gdLst/>
            <a:ahLst/>
            <a:cxnLst/>
            <a:rect l="l" t="t" r="r" b="b"/>
            <a:pathLst>
              <a:path w="401319" h="401320">
                <a:moveTo>
                  <a:pt x="200406" y="0"/>
                </a:moveTo>
                <a:lnTo>
                  <a:pt x="154454" y="5292"/>
                </a:lnTo>
                <a:lnTo>
                  <a:pt x="112272" y="20369"/>
                </a:lnTo>
                <a:lnTo>
                  <a:pt x="75062" y="44027"/>
                </a:lnTo>
                <a:lnTo>
                  <a:pt x="44027" y="75062"/>
                </a:lnTo>
                <a:lnTo>
                  <a:pt x="20369" y="112272"/>
                </a:lnTo>
                <a:lnTo>
                  <a:pt x="5292" y="154454"/>
                </a:lnTo>
                <a:lnTo>
                  <a:pt x="0" y="200405"/>
                </a:lnTo>
                <a:lnTo>
                  <a:pt x="5292" y="246357"/>
                </a:lnTo>
                <a:lnTo>
                  <a:pt x="20369" y="288539"/>
                </a:lnTo>
                <a:lnTo>
                  <a:pt x="44027" y="325749"/>
                </a:lnTo>
                <a:lnTo>
                  <a:pt x="75062" y="356784"/>
                </a:lnTo>
                <a:lnTo>
                  <a:pt x="112272" y="380442"/>
                </a:lnTo>
                <a:lnTo>
                  <a:pt x="154454" y="395519"/>
                </a:lnTo>
                <a:lnTo>
                  <a:pt x="200406" y="400811"/>
                </a:lnTo>
                <a:lnTo>
                  <a:pt x="246357" y="395519"/>
                </a:lnTo>
                <a:lnTo>
                  <a:pt x="288539" y="380442"/>
                </a:lnTo>
                <a:lnTo>
                  <a:pt x="325749" y="356784"/>
                </a:lnTo>
                <a:lnTo>
                  <a:pt x="356784" y="325749"/>
                </a:lnTo>
                <a:lnTo>
                  <a:pt x="380442" y="288539"/>
                </a:lnTo>
                <a:lnTo>
                  <a:pt x="395519" y="246357"/>
                </a:lnTo>
                <a:lnTo>
                  <a:pt x="400812" y="200405"/>
                </a:lnTo>
                <a:lnTo>
                  <a:pt x="395519" y="154454"/>
                </a:lnTo>
                <a:lnTo>
                  <a:pt x="380442" y="112272"/>
                </a:lnTo>
                <a:lnTo>
                  <a:pt x="356784" y="75062"/>
                </a:lnTo>
                <a:lnTo>
                  <a:pt x="325749" y="44027"/>
                </a:lnTo>
                <a:lnTo>
                  <a:pt x="288539" y="20369"/>
                </a:lnTo>
                <a:lnTo>
                  <a:pt x="246357" y="5292"/>
                </a:lnTo>
                <a:lnTo>
                  <a:pt x="200406" y="0"/>
                </a:lnTo>
                <a:close/>
              </a:path>
            </a:pathLst>
          </a:custGeom>
          <a:solidFill>
            <a:srgbClr val="0548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6129" y="3637261"/>
            <a:ext cx="234329" cy="2345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81563" y="2632809"/>
            <a:ext cx="8008620" cy="12573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Noticia Text"/>
                <a:cs typeface="Noticia Text"/>
              </a:rPr>
              <a:t>The fraudulent or otherwise illegal, unauthorized, or improper act, that </a:t>
            </a:r>
            <a:r>
              <a:rPr sz="1400" dirty="0">
                <a:latin typeface="Noticia Text"/>
                <a:cs typeface="Noticia Text"/>
              </a:rPr>
              <a:t>uses </a:t>
            </a:r>
            <a:r>
              <a:rPr sz="1400" spc="-5" dirty="0">
                <a:latin typeface="Noticia Text"/>
                <a:cs typeface="Noticia Text"/>
              </a:rPr>
              <a:t>the resources of an  elder for monetary or personal benefit, profit, or gain, or that results </a:t>
            </a:r>
            <a:r>
              <a:rPr sz="1400" dirty="0">
                <a:latin typeface="Noticia Text"/>
                <a:cs typeface="Noticia Text"/>
              </a:rPr>
              <a:t>in </a:t>
            </a:r>
            <a:r>
              <a:rPr sz="1400" spc="-5" dirty="0">
                <a:latin typeface="Noticia Text"/>
                <a:cs typeface="Noticia Text"/>
              </a:rPr>
              <a:t>depriving an elder </a:t>
            </a:r>
            <a:r>
              <a:rPr sz="1400" spc="-10" dirty="0">
                <a:latin typeface="Noticia Text"/>
                <a:cs typeface="Noticia Text"/>
              </a:rPr>
              <a:t>the  </a:t>
            </a:r>
            <a:r>
              <a:rPr sz="1400" spc="-5" dirty="0">
                <a:latin typeface="Noticia Text"/>
                <a:cs typeface="Noticia Text"/>
              </a:rPr>
              <a:t>rightful </a:t>
            </a:r>
            <a:r>
              <a:rPr sz="1400" dirty="0">
                <a:latin typeface="Noticia Text"/>
                <a:cs typeface="Noticia Text"/>
              </a:rPr>
              <a:t>access </a:t>
            </a:r>
            <a:r>
              <a:rPr sz="1400" spc="-5" dirty="0">
                <a:latin typeface="Noticia Text"/>
                <a:cs typeface="Noticia Text"/>
              </a:rPr>
              <a:t>to, or </a:t>
            </a:r>
            <a:r>
              <a:rPr sz="1400" dirty="0">
                <a:latin typeface="Noticia Text"/>
                <a:cs typeface="Noticia Text"/>
              </a:rPr>
              <a:t>use </a:t>
            </a:r>
            <a:r>
              <a:rPr sz="1400" spc="-5" dirty="0">
                <a:latin typeface="Noticia Text"/>
                <a:cs typeface="Noticia Text"/>
              </a:rPr>
              <a:t>of, benefits, resources, belongings, or</a:t>
            </a:r>
            <a:r>
              <a:rPr sz="1400" spc="5" dirty="0">
                <a:latin typeface="Noticia Text"/>
                <a:cs typeface="Noticia Text"/>
              </a:rPr>
              <a:t> </a:t>
            </a:r>
            <a:r>
              <a:rPr sz="1400" dirty="0">
                <a:latin typeface="Noticia Text"/>
                <a:cs typeface="Noticia Text"/>
              </a:rPr>
              <a:t>assets.</a:t>
            </a: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150" dirty="0">
              <a:latin typeface="Noticia Text"/>
              <a:cs typeface="Noticia Text"/>
            </a:endParaRPr>
          </a:p>
          <a:p>
            <a:pPr marL="601980">
              <a:lnSpc>
                <a:spcPct val="100000"/>
              </a:lnSpc>
            </a:pPr>
            <a:r>
              <a:rPr sz="1400" u="sng" spc="-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Noticia Text"/>
                <a:cs typeface="Noticia Text"/>
                <a:hlinkClick r:id="rId3"/>
              </a:rPr>
              <a:t>https://elder.findlaw.com/elder-abuse/elder-financial-abuse-and-exploitation.html</a:t>
            </a:r>
            <a:endParaRPr sz="1400" dirty="0">
              <a:latin typeface="Noticia Text"/>
              <a:cs typeface="Noticia Tex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90189" y="1143000"/>
            <a:ext cx="526732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What </a:t>
            </a:r>
            <a:r>
              <a:rPr dirty="0"/>
              <a:t>is </a:t>
            </a:r>
            <a:r>
              <a:rPr spc="-5" dirty="0"/>
              <a:t>Financial</a:t>
            </a:r>
            <a:r>
              <a:rPr spc="-40" dirty="0"/>
              <a:t> </a:t>
            </a:r>
            <a:r>
              <a:rPr spc="-5" dirty="0"/>
              <a:t>Exploitation?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dirty="0"/>
              <a:t>20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81563" y="1433182"/>
            <a:ext cx="7988300" cy="391196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Likelihood of abuse, neglect or exploitation occurring increases for </a:t>
            </a:r>
            <a:r>
              <a:rPr sz="1400" dirty="0">
                <a:latin typeface="Noticia Text"/>
                <a:cs typeface="Noticia Text"/>
              </a:rPr>
              <a:t>members in </a:t>
            </a:r>
            <a:r>
              <a:rPr sz="1400" spc="-5" dirty="0">
                <a:latin typeface="Noticia Text"/>
                <a:cs typeface="Noticia Text"/>
              </a:rPr>
              <a:t>the presence of </a:t>
            </a:r>
            <a:r>
              <a:rPr sz="1400" spc="-10" dirty="0">
                <a:latin typeface="Noticia Text"/>
                <a:cs typeface="Noticia Text"/>
              </a:rPr>
              <a:t>one </a:t>
            </a:r>
            <a:r>
              <a:rPr sz="1400" spc="-5" dirty="0">
                <a:latin typeface="Noticia Text"/>
                <a:cs typeface="Noticia Text"/>
              </a:rPr>
              <a:t>or more </a:t>
            </a:r>
            <a:r>
              <a:rPr sz="1400" dirty="0">
                <a:latin typeface="Noticia Text"/>
                <a:cs typeface="Noticia Text"/>
              </a:rPr>
              <a:t>risk </a:t>
            </a:r>
            <a:r>
              <a:rPr sz="1400" spc="-5" dirty="0">
                <a:latin typeface="Noticia Text"/>
                <a:cs typeface="Noticia Text"/>
              </a:rPr>
              <a:t>factors. These</a:t>
            </a:r>
            <a:r>
              <a:rPr sz="140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include: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7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Dependency on others for personal</a:t>
            </a:r>
            <a:r>
              <a:rPr sz="1400" spc="3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care.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Dependency on others for financial</a:t>
            </a:r>
            <a:r>
              <a:rPr sz="1400" spc="3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management.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Isolation from information about own rights </a:t>
            </a:r>
            <a:r>
              <a:rPr sz="1400" spc="-10" dirty="0">
                <a:latin typeface="Noticia Text"/>
                <a:cs typeface="Noticia Text"/>
              </a:rPr>
              <a:t>and</a:t>
            </a:r>
            <a:r>
              <a:rPr sz="1400" spc="85" dirty="0">
                <a:latin typeface="Noticia Text"/>
                <a:cs typeface="Noticia Text"/>
              </a:rPr>
              <a:t> </a:t>
            </a:r>
            <a:r>
              <a:rPr sz="1400" spc="-10" dirty="0">
                <a:latin typeface="Noticia Text"/>
                <a:cs typeface="Noticia Text"/>
              </a:rPr>
              <a:t>health.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7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Diminished mental</a:t>
            </a:r>
            <a:r>
              <a:rPr sz="1400" spc="-1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capacity.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Serious health problems.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Taking medications that </a:t>
            </a:r>
            <a:r>
              <a:rPr sz="1400" dirty="0">
                <a:latin typeface="Noticia Text"/>
                <a:cs typeface="Noticia Text"/>
              </a:rPr>
              <a:t>affect </a:t>
            </a:r>
            <a:r>
              <a:rPr sz="1400" spc="-5" dirty="0">
                <a:latin typeface="Noticia Text"/>
                <a:cs typeface="Noticia Text"/>
              </a:rPr>
              <a:t>cognitive</a:t>
            </a:r>
            <a:r>
              <a:rPr sz="1400" spc="2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status.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Depression, anxiety or fearfulness.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Recent </a:t>
            </a:r>
            <a:r>
              <a:rPr sz="1400" dirty="0">
                <a:latin typeface="Noticia Text"/>
                <a:cs typeface="Noticia Text"/>
              </a:rPr>
              <a:t>losses, </a:t>
            </a:r>
            <a:r>
              <a:rPr sz="1400" spc="-5" dirty="0">
                <a:latin typeface="Noticia Text"/>
                <a:cs typeface="Noticia Text"/>
              </a:rPr>
              <a:t>including the loss of </a:t>
            </a:r>
            <a:r>
              <a:rPr sz="1400" dirty="0">
                <a:latin typeface="Noticia Text"/>
                <a:cs typeface="Noticia Text"/>
              </a:rPr>
              <a:t>a </a:t>
            </a:r>
            <a:r>
              <a:rPr sz="1400" spc="-5" dirty="0">
                <a:latin typeface="Noticia Text"/>
                <a:cs typeface="Noticia Text"/>
              </a:rPr>
              <a:t>spouse, home or</a:t>
            </a:r>
            <a:r>
              <a:rPr sz="1400" spc="1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friend.</a:t>
            </a:r>
            <a:endParaRPr sz="1400" dirty="0">
              <a:latin typeface="Noticia Text"/>
              <a:cs typeface="Noticia Text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1563" y="785890"/>
            <a:ext cx="693102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Increased Risk Factors or </a:t>
            </a:r>
            <a:r>
              <a:rPr dirty="0"/>
              <a:t>Traits </a:t>
            </a:r>
            <a:r>
              <a:rPr spc="-5" dirty="0"/>
              <a:t>of</a:t>
            </a:r>
            <a:r>
              <a:rPr spc="-85" dirty="0"/>
              <a:t> </a:t>
            </a:r>
            <a:r>
              <a:rPr dirty="0"/>
              <a:t>Abuse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dirty="0"/>
              <a:t>21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81563" y="955008"/>
            <a:ext cx="7772400" cy="4719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Noticia Text"/>
                <a:cs typeface="Noticia Text"/>
              </a:rPr>
              <a:t>Problems </a:t>
            </a:r>
            <a:r>
              <a:rPr sz="1400" spc="-10" dirty="0">
                <a:latin typeface="Noticia Text"/>
                <a:cs typeface="Noticia Text"/>
              </a:rPr>
              <a:t>and </a:t>
            </a:r>
            <a:r>
              <a:rPr sz="1400" spc="-5" dirty="0">
                <a:latin typeface="Noticia Text"/>
                <a:cs typeface="Noticia Text"/>
              </a:rPr>
              <a:t>contributing factors exhibited by caregivers who are at </a:t>
            </a:r>
            <a:r>
              <a:rPr sz="1400" dirty="0">
                <a:latin typeface="Noticia Text"/>
                <a:cs typeface="Noticia Text"/>
              </a:rPr>
              <a:t>risk </a:t>
            </a:r>
            <a:r>
              <a:rPr sz="1400" spc="-5" dirty="0">
                <a:latin typeface="Noticia Text"/>
                <a:cs typeface="Noticia Text"/>
              </a:rPr>
              <a:t>to abuse, neglect or  exploit include:</a:t>
            </a:r>
            <a:endParaRPr sz="140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Alcoholism</a:t>
            </a:r>
            <a:endParaRPr sz="140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7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Mental</a:t>
            </a:r>
            <a:r>
              <a:rPr sz="1400" spc="1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illness</a:t>
            </a:r>
            <a:endParaRPr sz="140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Noticia Text"/>
                <a:cs typeface="Noticia Text"/>
              </a:rPr>
              <a:t>Stress</a:t>
            </a:r>
            <a:endParaRPr sz="140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10" dirty="0">
                <a:latin typeface="Noticia Text"/>
                <a:cs typeface="Noticia Text"/>
              </a:rPr>
              <a:t>Chronic</a:t>
            </a:r>
            <a:r>
              <a:rPr sz="1400" spc="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fatigue</a:t>
            </a:r>
            <a:endParaRPr sz="140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Frequent </a:t>
            </a:r>
            <a:r>
              <a:rPr sz="1400" dirty="0">
                <a:latin typeface="Noticia Text"/>
                <a:cs typeface="Noticia Text"/>
              </a:rPr>
              <a:t>medical</a:t>
            </a:r>
            <a:r>
              <a:rPr sz="1400" spc="-1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consultation.</a:t>
            </a:r>
            <a:endParaRPr sz="140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History of marital violence and/or child</a:t>
            </a:r>
            <a:r>
              <a:rPr sz="1400" spc="2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abuse.</a:t>
            </a:r>
            <a:endParaRPr sz="140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Previous relationship</a:t>
            </a:r>
            <a:r>
              <a:rPr sz="1400" spc="15" dirty="0">
                <a:latin typeface="Noticia Text"/>
                <a:cs typeface="Noticia Text"/>
              </a:rPr>
              <a:t> </a:t>
            </a:r>
            <a:r>
              <a:rPr sz="1400" dirty="0">
                <a:latin typeface="Noticia Text"/>
                <a:cs typeface="Noticia Text"/>
              </a:rPr>
              <a:t>difficulties.</a:t>
            </a:r>
            <a:endParaRPr sz="140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Conflicting demands of other family</a:t>
            </a:r>
            <a:r>
              <a:rPr sz="1400" spc="25" dirty="0">
                <a:latin typeface="Noticia Text"/>
                <a:cs typeface="Noticia Text"/>
              </a:rPr>
              <a:t> </a:t>
            </a:r>
            <a:r>
              <a:rPr sz="1400" dirty="0">
                <a:latin typeface="Noticia Text"/>
                <a:cs typeface="Noticia Text"/>
              </a:rPr>
              <a:t>members.</a:t>
            </a:r>
            <a:endParaRPr sz="140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Problems </a:t>
            </a:r>
            <a:r>
              <a:rPr sz="1400" dirty="0">
                <a:latin typeface="Noticia Text"/>
                <a:cs typeface="Noticia Text"/>
              </a:rPr>
              <a:t>with </a:t>
            </a:r>
            <a:r>
              <a:rPr sz="1400" spc="-5" dirty="0">
                <a:latin typeface="Noticia Text"/>
                <a:cs typeface="Noticia Text"/>
              </a:rPr>
              <a:t>housing, finances and/or</a:t>
            </a:r>
            <a:r>
              <a:rPr sz="1400" spc="2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employment.</a:t>
            </a:r>
            <a:endParaRPr sz="140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Lack of support; lack of</a:t>
            </a:r>
            <a:r>
              <a:rPr sz="1400" spc="1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respite.</a:t>
            </a:r>
            <a:endParaRPr sz="1400">
              <a:latin typeface="Noticia Text"/>
              <a:cs typeface="Noticia Text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1562" y="358051"/>
            <a:ext cx="815213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Increased Risk Factors or Traits of </a:t>
            </a:r>
            <a:r>
              <a:rPr dirty="0"/>
              <a:t>Abuse</a:t>
            </a:r>
            <a:r>
              <a:rPr spc="-65" dirty="0"/>
              <a:t> </a:t>
            </a:r>
            <a:r>
              <a:rPr spc="-5" dirty="0"/>
              <a:t>(Cont.)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dirty="0"/>
              <a:t>22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10858" y="1828800"/>
            <a:ext cx="8122284" cy="15201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marR="100965" indent="-287020">
              <a:lnSpc>
                <a:spcPct val="100000"/>
              </a:lnSpc>
              <a:spcBef>
                <a:spcPts val="10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The presence of </a:t>
            </a:r>
            <a:r>
              <a:rPr sz="1400" dirty="0">
                <a:latin typeface="Noticia Text"/>
                <a:cs typeface="Noticia Text"/>
              </a:rPr>
              <a:t>a </a:t>
            </a:r>
            <a:r>
              <a:rPr sz="1400" spc="-5" dirty="0">
                <a:latin typeface="Noticia Text"/>
                <a:cs typeface="Noticia Text"/>
              </a:rPr>
              <a:t>single </a:t>
            </a:r>
            <a:r>
              <a:rPr sz="1400" dirty="0">
                <a:latin typeface="Noticia Text"/>
                <a:cs typeface="Noticia Text"/>
              </a:rPr>
              <a:t>risk </a:t>
            </a:r>
            <a:r>
              <a:rPr sz="1400" spc="-5" dirty="0">
                <a:latin typeface="Noticia Text"/>
                <a:cs typeface="Noticia Text"/>
              </a:rPr>
              <a:t>factor or caregiver contributing factor does </a:t>
            </a:r>
            <a:r>
              <a:rPr sz="1400" spc="-10" dirty="0">
                <a:latin typeface="Noticia Text"/>
                <a:cs typeface="Noticia Text"/>
              </a:rPr>
              <a:t>not </a:t>
            </a:r>
            <a:r>
              <a:rPr sz="1400" spc="-5" dirty="0">
                <a:latin typeface="Noticia Text"/>
                <a:cs typeface="Noticia Text"/>
              </a:rPr>
              <a:t>by itself indicate  that abuse or neglect </a:t>
            </a:r>
            <a:r>
              <a:rPr sz="1400" dirty="0">
                <a:latin typeface="Noticia Text"/>
                <a:cs typeface="Noticia Text"/>
              </a:rPr>
              <a:t>is </a:t>
            </a:r>
            <a:r>
              <a:rPr sz="1400" spc="-5" dirty="0">
                <a:latin typeface="Noticia Text"/>
                <a:cs typeface="Noticia Text"/>
              </a:rPr>
              <a:t>occurring or </a:t>
            </a:r>
            <a:r>
              <a:rPr sz="1400" dirty="0">
                <a:latin typeface="Noticia Text"/>
                <a:cs typeface="Noticia Text"/>
              </a:rPr>
              <a:t>is </a:t>
            </a:r>
            <a:r>
              <a:rPr sz="1400" spc="-5" dirty="0">
                <a:latin typeface="Noticia Text"/>
                <a:cs typeface="Noticia Text"/>
              </a:rPr>
              <a:t>likely to occur. It may, however, indicate the need for  measures to be taken to reduce the potential for abuse or neglect </a:t>
            </a:r>
            <a:r>
              <a:rPr sz="1400" dirty="0">
                <a:latin typeface="Noticia Text"/>
                <a:cs typeface="Noticia Text"/>
              </a:rPr>
              <a:t>in </a:t>
            </a:r>
            <a:r>
              <a:rPr sz="1400" spc="-5" dirty="0">
                <a:latin typeface="Noticia Text"/>
                <a:cs typeface="Noticia Text"/>
              </a:rPr>
              <a:t>the</a:t>
            </a:r>
            <a:r>
              <a:rPr sz="1400" spc="14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future.</a:t>
            </a:r>
            <a:endParaRPr sz="1400" dirty="0">
              <a:latin typeface="Noticia Text"/>
              <a:cs typeface="Noticia Text"/>
            </a:endParaRPr>
          </a:p>
          <a:p>
            <a:pPr marL="299085" marR="5080" indent="-287020">
              <a:lnSpc>
                <a:spcPct val="100000"/>
              </a:lnSpc>
              <a:spcBef>
                <a:spcPts val="167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10" dirty="0">
                <a:latin typeface="Noticia Text"/>
                <a:cs typeface="Noticia Text"/>
              </a:rPr>
              <a:t>Plan </a:t>
            </a:r>
            <a:r>
              <a:rPr sz="1400" spc="-5" dirty="0">
                <a:latin typeface="Noticia Text"/>
                <a:cs typeface="Noticia Text"/>
              </a:rPr>
              <a:t>care managers, providers (including participant </a:t>
            </a:r>
            <a:r>
              <a:rPr sz="1400" dirty="0">
                <a:latin typeface="Noticia Text"/>
                <a:cs typeface="Noticia Text"/>
              </a:rPr>
              <a:t>direct </a:t>
            </a:r>
            <a:r>
              <a:rPr sz="1400" spc="-5" dirty="0">
                <a:latin typeface="Noticia Text"/>
                <a:cs typeface="Noticia Text"/>
              </a:rPr>
              <a:t>employees) and other staff having contact </a:t>
            </a:r>
            <a:r>
              <a:rPr sz="1400" dirty="0">
                <a:latin typeface="Noticia Text"/>
                <a:cs typeface="Noticia Text"/>
              </a:rPr>
              <a:t>with members </a:t>
            </a:r>
            <a:r>
              <a:rPr sz="1400" spc="-5" dirty="0">
                <a:latin typeface="Noticia Text"/>
                <a:cs typeface="Noticia Text"/>
              </a:rPr>
              <a:t>or caregivers should be trained to recognize the </a:t>
            </a:r>
            <a:r>
              <a:rPr sz="1400" dirty="0">
                <a:latin typeface="Noticia Text"/>
                <a:cs typeface="Noticia Text"/>
              </a:rPr>
              <a:t>risk </a:t>
            </a:r>
            <a:r>
              <a:rPr sz="1400" spc="-5" dirty="0">
                <a:latin typeface="Noticia Text"/>
                <a:cs typeface="Noticia Text"/>
              </a:rPr>
              <a:t>factors for abuse  </a:t>
            </a:r>
            <a:r>
              <a:rPr sz="1400" spc="-10" dirty="0">
                <a:latin typeface="Noticia Text"/>
                <a:cs typeface="Noticia Text"/>
              </a:rPr>
              <a:t>and </a:t>
            </a:r>
            <a:r>
              <a:rPr sz="1400" spc="-5" dirty="0">
                <a:latin typeface="Noticia Text"/>
                <a:cs typeface="Noticia Text"/>
              </a:rPr>
              <a:t>neglect, including how </a:t>
            </a:r>
            <a:r>
              <a:rPr sz="1400" spc="-10" dirty="0">
                <a:latin typeface="Noticia Text"/>
                <a:cs typeface="Noticia Text"/>
              </a:rPr>
              <a:t>and </a:t>
            </a:r>
            <a:r>
              <a:rPr sz="1400" spc="-5" dirty="0">
                <a:latin typeface="Noticia Text"/>
                <a:cs typeface="Noticia Text"/>
              </a:rPr>
              <a:t>when to contact Adult Protective</a:t>
            </a:r>
            <a:r>
              <a:rPr sz="1400" spc="175" dirty="0">
                <a:latin typeface="Noticia Text"/>
                <a:cs typeface="Noticia Text"/>
              </a:rPr>
              <a:t> </a:t>
            </a:r>
            <a:r>
              <a:rPr sz="1400" dirty="0">
                <a:latin typeface="Noticia Text"/>
                <a:cs typeface="Noticia Text"/>
              </a:rPr>
              <a:t>Services.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5935" y="762000"/>
            <a:ext cx="815213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Increased Risk Factors or Traits of </a:t>
            </a:r>
            <a:r>
              <a:rPr dirty="0"/>
              <a:t>Abuse</a:t>
            </a:r>
            <a:r>
              <a:rPr spc="-65" dirty="0"/>
              <a:t> </a:t>
            </a:r>
            <a:r>
              <a:rPr spc="-5" dirty="0"/>
              <a:t>(Cont.)</a:t>
            </a:r>
            <a:r>
              <a:rPr lang="en-US" spc="-5" dirty="0"/>
              <a:t> </a:t>
            </a:r>
            <a:endParaRPr spc="-5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dirty="0"/>
              <a:t>23</a:t>
            </a:fld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4821510" y="2721259"/>
            <a:ext cx="3093720" cy="2219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785" indent="-172720">
              <a:lnSpc>
                <a:spcPct val="100000"/>
              </a:lnSpc>
              <a:spcBef>
                <a:spcPts val="100"/>
              </a:spcBef>
              <a:buClr>
                <a:srgbClr val="B38300"/>
              </a:buClr>
              <a:buFont typeface="Arial"/>
              <a:buChar char="•"/>
              <a:tabLst>
                <a:tab pos="185420" algn="l"/>
              </a:tabLst>
            </a:pPr>
            <a:r>
              <a:rPr sz="1200" spc="-5" dirty="0">
                <a:latin typeface="Noticia Text"/>
                <a:cs typeface="Noticia Text"/>
              </a:rPr>
              <a:t>Depressed </a:t>
            </a:r>
            <a:r>
              <a:rPr sz="1200" dirty="0">
                <a:latin typeface="Noticia Text"/>
                <a:cs typeface="Noticia Text"/>
              </a:rPr>
              <a:t>mood/flat</a:t>
            </a:r>
            <a:r>
              <a:rPr sz="1200" spc="-50" dirty="0">
                <a:latin typeface="Noticia Text"/>
                <a:cs typeface="Noticia Text"/>
              </a:rPr>
              <a:t> </a:t>
            </a:r>
            <a:r>
              <a:rPr sz="1200" dirty="0">
                <a:latin typeface="Noticia Text"/>
                <a:cs typeface="Noticia Text"/>
              </a:rPr>
              <a:t>affect</a:t>
            </a:r>
            <a:endParaRPr sz="1200">
              <a:latin typeface="Noticia Text"/>
              <a:cs typeface="Noticia Text"/>
            </a:endParaRPr>
          </a:p>
          <a:p>
            <a:pPr marL="184785" indent="-172720">
              <a:lnSpc>
                <a:spcPct val="100000"/>
              </a:lnSpc>
              <a:spcBef>
                <a:spcPts val="1440"/>
              </a:spcBef>
              <a:buClr>
                <a:srgbClr val="B38300"/>
              </a:buClr>
              <a:buFont typeface="Arial"/>
              <a:buChar char="•"/>
              <a:tabLst>
                <a:tab pos="185420" algn="l"/>
              </a:tabLst>
            </a:pPr>
            <a:r>
              <a:rPr sz="1200" spc="-5" dirty="0">
                <a:latin typeface="Noticia Text"/>
                <a:cs typeface="Noticia Text"/>
              </a:rPr>
              <a:t>Anxiety/hypervigilance/panic</a:t>
            </a:r>
            <a:r>
              <a:rPr sz="1200" spc="-35" dirty="0">
                <a:latin typeface="Noticia Text"/>
                <a:cs typeface="Noticia Text"/>
              </a:rPr>
              <a:t> </a:t>
            </a:r>
            <a:r>
              <a:rPr sz="1200" spc="-5" dirty="0">
                <a:latin typeface="Noticia Text"/>
                <a:cs typeface="Noticia Text"/>
              </a:rPr>
              <a:t>attacks</a:t>
            </a:r>
            <a:endParaRPr sz="1200">
              <a:latin typeface="Noticia Text"/>
              <a:cs typeface="Noticia Text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B38300"/>
              </a:buClr>
              <a:buFont typeface="Arial"/>
              <a:buChar char="•"/>
            </a:pPr>
            <a:endParaRPr sz="1050">
              <a:latin typeface="Noticia Text"/>
              <a:cs typeface="Noticia Text"/>
            </a:endParaRPr>
          </a:p>
          <a:p>
            <a:pPr marL="184785" marR="5080" indent="-172720">
              <a:lnSpc>
                <a:spcPct val="100000"/>
              </a:lnSpc>
              <a:buClr>
                <a:srgbClr val="B38300"/>
              </a:buClr>
              <a:buFont typeface="Arial"/>
              <a:buChar char="•"/>
              <a:tabLst>
                <a:tab pos="185420" algn="l"/>
              </a:tabLst>
            </a:pPr>
            <a:r>
              <a:rPr sz="1200" spc="-5" dirty="0">
                <a:latin typeface="Noticia Text"/>
                <a:cs typeface="Noticia Text"/>
              </a:rPr>
              <a:t>Affect dysregulation/irritability Frequent  emergency </a:t>
            </a:r>
            <a:r>
              <a:rPr sz="1200" dirty="0">
                <a:latin typeface="Noticia Text"/>
                <a:cs typeface="Noticia Text"/>
              </a:rPr>
              <a:t>care</a:t>
            </a:r>
            <a:r>
              <a:rPr sz="1200" spc="-45" dirty="0">
                <a:latin typeface="Noticia Text"/>
                <a:cs typeface="Noticia Text"/>
              </a:rPr>
              <a:t> </a:t>
            </a:r>
            <a:r>
              <a:rPr sz="1200" dirty="0">
                <a:latin typeface="Noticia Text"/>
                <a:cs typeface="Noticia Text"/>
              </a:rPr>
              <a:t>visits</a:t>
            </a:r>
            <a:endParaRPr sz="1200">
              <a:latin typeface="Noticia Text"/>
              <a:cs typeface="Noticia Text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B38300"/>
              </a:buClr>
              <a:buFont typeface="Arial"/>
              <a:buChar char="•"/>
            </a:pPr>
            <a:endParaRPr sz="1050">
              <a:latin typeface="Noticia Text"/>
              <a:cs typeface="Noticia Text"/>
            </a:endParaRPr>
          </a:p>
          <a:p>
            <a:pPr marL="184785" indent="-172720">
              <a:lnSpc>
                <a:spcPct val="100000"/>
              </a:lnSpc>
              <a:spcBef>
                <a:spcPts val="5"/>
              </a:spcBef>
              <a:buClr>
                <a:srgbClr val="B38300"/>
              </a:buClr>
              <a:buFont typeface="Arial"/>
              <a:buChar char="•"/>
              <a:tabLst>
                <a:tab pos="185420" algn="l"/>
              </a:tabLst>
            </a:pPr>
            <a:r>
              <a:rPr sz="1200" spc="-5" dirty="0">
                <a:latin typeface="Noticia Text"/>
                <a:cs typeface="Noticia Text"/>
              </a:rPr>
              <a:t>Unexplained/conflicting</a:t>
            </a:r>
            <a:r>
              <a:rPr sz="1200" spc="-40" dirty="0">
                <a:latin typeface="Noticia Text"/>
                <a:cs typeface="Noticia Text"/>
              </a:rPr>
              <a:t> </a:t>
            </a:r>
            <a:r>
              <a:rPr sz="1200" spc="-5" dirty="0">
                <a:latin typeface="Noticia Text"/>
                <a:cs typeface="Noticia Text"/>
              </a:rPr>
              <a:t>stories</a:t>
            </a:r>
            <a:endParaRPr sz="1200">
              <a:latin typeface="Noticia Text"/>
              <a:cs typeface="Noticia Text"/>
            </a:endParaRPr>
          </a:p>
          <a:p>
            <a:pPr marL="184785" indent="-172720">
              <a:lnSpc>
                <a:spcPct val="100000"/>
              </a:lnSpc>
              <a:spcBef>
                <a:spcPts val="1440"/>
              </a:spcBef>
              <a:buClr>
                <a:srgbClr val="B38300"/>
              </a:buClr>
              <a:buFont typeface="Arial"/>
              <a:buChar char="•"/>
              <a:tabLst>
                <a:tab pos="185420" algn="l"/>
              </a:tabLst>
            </a:pPr>
            <a:r>
              <a:rPr sz="1200" dirty="0">
                <a:latin typeface="Noticia Text"/>
                <a:cs typeface="Noticia Text"/>
              </a:rPr>
              <a:t>Using </a:t>
            </a:r>
            <a:r>
              <a:rPr sz="1200" spc="-5" dirty="0">
                <a:latin typeface="Noticia Text"/>
                <a:cs typeface="Noticia Text"/>
              </a:rPr>
              <a:t>language </a:t>
            </a:r>
            <a:r>
              <a:rPr sz="1200" dirty="0">
                <a:latin typeface="Noticia Text"/>
                <a:cs typeface="Noticia Text"/>
              </a:rPr>
              <a:t>from </a:t>
            </a:r>
            <a:r>
              <a:rPr sz="1200" spc="-5" dirty="0">
                <a:latin typeface="Noticia Text"/>
                <a:cs typeface="Noticia Text"/>
              </a:rPr>
              <a:t>“the</a:t>
            </a:r>
            <a:r>
              <a:rPr sz="1200" spc="-100" dirty="0">
                <a:latin typeface="Noticia Text"/>
                <a:cs typeface="Noticia Text"/>
              </a:rPr>
              <a:t> </a:t>
            </a:r>
            <a:r>
              <a:rPr sz="1200" spc="-5" dirty="0">
                <a:latin typeface="Noticia Text"/>
                <a:cs typeface="Noticia Text"/>
              </a:rPr>
              <a:t>life”</a:t>
            </a:r>
            <a:endParaRPr sz="1200">
              <a:latin typeface="Noticia Text"/>
              <a:cs typeface="Noticia Text"/>
            </a:endParaRPr>
          </a:p>
          <a:p>
            <a:pPr marL="184785" indent="-172720">
              <a:lnSpc>
                <a:spcPct val="100000"/>
              </a:lnSpc>
              <a:spcBef>
                <a:spcPts val="1440"/>
              </a:spcBef>
              <a:buClr>
                <a:srgbClr val="B38300"/>
              </a:buClr>
              <a:buFont typeface="Arial"/>
              <a:buChar char="•"/>
              <a:tabLst>
                <a:tab pos="185420" algn="l"/>
              </a:tabLst>
            </a:pPr>
            <a:r>
              <a:rPr sz="1200" spc="-5" dirty="0">
                <a:latin typeface="Noticia Text"/>
                <a:cs typeface="Noticia Text"/>
              </a:rPr>
              <a:t>Signs </a:t>
            </a:r>
            <a:r>
              <a:rPr sz="1200" dirty="0">
                <a:latin typeface="Noticia Text"/>
                <a:cs typeface="Noticia Text"/>
              </a:rPr>
              <a:t>of drug or alcohol</a:t>
            </a:r>
            <a:r>
              <a:rPr sz="1200" spc="-135" dirty="0">
                <a:latin typeface="Noticia Text"/>
                <a:cs typeface="Noticia Text"/>
              </a:rPr>
              <a:t> </a:t>
            </a:r>
            <a:r>
              <a:rPr sz="1200" dirty="0">
                <a:latin typeface="Noticia Text"/>
                <a:cs typeface="Noticia Text"/>
              </a:rPr>
              <a:t>abuse</a:t>
            </a:r>
            <a:endParaRPr sz="1200">
              <a:latin typeface="Noticia Text"/>
              <a:cs typeface="Noticia Tex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21510" y="2344896"/>
            <a:ext cx="375221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054871"/>
                </a:solidFill>
                <a:latin typeface="Lato"/>
                <a:cs typeface="Lato"/>
              </a:rPr>
              <a:t>Behavioral Signs of Adult </a:t>
            </a:r>
            <a:r>
              <a:rPr sz="1600" b="1" spc="-10" dirty="0">
                <a:solidFill>
                  <a:srgbClr val="054871"/>
                </a:solidFill>
                <a:latin typeface="Lato"/>
                <a:cs typeface="Lato"/>
              </a:rPr>
              <a:t>Sex</a:t>
            </a:r>
            <a:r>
              <a:rPr sz="1600" b="1" spc="20" dirty="0">
                <a:solidFill>
                  <a:srgbClr val="054871"/>
                </a:solidFill>
                <a:latin typeface="Lato"/>
                <a:cs typeface="Lato"/>
              </a:rPr>
              <a:t> </a:t>
            </a:r>
            <a:r>
              <a:rPr sz="1600" b="1" spc="-5" dirty="0">
                <a:solidFill>
                  <a:srgbClr val="054871"/>
                </a:solidFill>
                <a:latin typeface="Lato"/>
                <a:cs typeface="Lato"/>
              </a:rPr>
              <a:t>Trafficking:</a:t>
            </a:r>
            <a:endParaRPr sz="1600">
              <a:latin typeface="Lato"/>
              <a:cs typeface="Lato"/>
            </a:endParaRPr>
          </a:p>
        </p:txBody>
      </p:sp>
      <p:sp>
        <p:nvSpPr>
          <p:cNvPr id="6" name="object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572000" y="2322576"/>
            <a:ext cx="0" cy="2744470"/>
          </a:xfrm>
          <a:custGeom>
            <a:avLst/>
            <a:gdLst/>
            <a:ahLst/>
            <a:cxnLst/>
            <a:rect l="l" t="t" r="r" b="b"/>
            <a:pathLst>
              <a:path h="2744470">
                <a:moveTo>
                  <a:pt x="0" y="0"/>
                </a:moveTo>
                <a:lnTo>
                  <a:pt x="0" y="2744406"/>
                </a:lnTo>
              </a:path>
            </a:pathLst>
          </a:custGeom>
          <a:ln w="6096">
            <a:solidFill>
              <a:srgbClr val="05487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73175" y="2362277"/>
            <a:ext cx="3648075" cy="25793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955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054871"/>
                </a:solidFill>
                <a:latin typeface="Lato"/>
                <a:cs typeface="Lato"/>
              </a:rPr>
              <a:t>Physical Signs of Adult </a:t>
            </a:r>
            <a:r>
              <a:rPr sz="1600" b="1" spc="-10" dirty="0">
                <a:solidFill>
                  <a:srgbClr val="054871"/>
                </a:solidFill>
                <a:latin typeface="Lato"/>
                <a:cs typeface="Lato"/>
              </a:rPr>
              <a:t>Sex</a:t>
            </a:r>
            <a:r>
              <a:rPr sz="1600" b="1" spc="50" dirty="0">
                <a:solidFill>
                  <a:srgbClr val="054871"/>
                </a:solidFill>
                <a:latin typeface="Lato"/>
                <a:cs typeface="Lato"/>
              </a:rPr>
              <a:t> </a:t>
            </a:r>
            <a:r>
              <a:rPr sz="1600" b="1" spc="-5" dirty="0">
                <a:solidFill>
                  <a:srgbClr val="054871"/>
                </a:solidFill>
                <a:latin typeface="Lato"/>
                <a:cs typeface="Lato"/>
              </a:rPr>
              <a:t>Trafficking:</a:t>
            </a:r>
            <a:endParaRPr sz="1600">
              <a:latin typeface="Lato"/>
              <a:cs typeface="Lato"/>
            </a:endParaRPr>
          </a:p>
          <a:p>
            <a:pPr marL="299085" indent="-287020">
              <a:lnSpc>
                <a:spcPct val="100000"/>
              </a:lnSpc>
              <a:spcBef>
                <a:spcPts val="91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200" dirty="0">
                <a:latin typeface="Noticia Text"/>
                <a:cs typeface="Noticia Text"/>
              </a:rPr>
              <a:t>Multiple or </a:t>
            </a:r>
            <a:r>
              <a:rPr sz="1200" spc="-5" dirty="0">
                <a:latin typeface="Noticia Text"/>
                <a:cs typeface="Noticia Text"/>
              </a:rPr>
              <a:t>recurrent</a:t>
            </a:r>
            <a:r>
              <a:rPr sz="1200" spc="-105" dirty="0">
                <a:latin typeface="Noticia Text"/>
                <a:cs typeface="Noticia Text"/>
              </a:rPr>
              <a:t> </a:t>
            </a:r>
            <a:r>
              <a:rPr sz="1200" spc="-10" dirty="0">
                <a:latin typeface="Noticia Text"/>
                <a:cs typeface="Noticia Text"/>
              </a:rPr>
              <a:t>STIs</a:t>
            </a:r>
            <a:endParaRPr sz="1200">
              <a:latin typeface="Noticia Text"/>
              <a:cs typeface="Noticia Text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B38300"/>
              </a:buClr>
              <a:buFont typeface="Arial"/>
              <a:buChar char="•"/>
            </a:pPr>
            <a:endParaRPr sz="105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200" dirty="0">
                <a:latin typeface="Noticia Text"/>
                <a:cs typeface="Noticia Text"/>
              </a:rPr>
              <a:t>Abnormally </a:t>
            </a:r>
            <a:r>
              <a:rPr sz="1200" spc="-5" dirty="0">
                <a:latin typeface="Noticia Text"/>
                <a:cs typeface="Noticia Text"/>
              </a:rPr>
              <a:t>high number </a:t>
            </a:r>
            <a:r>
              <a:rPr sz="1200" dirty="0">
                <a:latin typeface="Noticia Text"/>
                <a:cs typeface="Noticia Text"/>
              </a:rPr>
              <a:t>of </a:t>
            </a:r>
            <a:r>
              <a:rPr sz="1200" spc="-5" dirty="0">
                <a:latin typeface="Noticia Text"/>
                <a:cs typeface="Noticia Text"/>
              </a:rPr>
              <a:t>sexual</a:t>
            </a:r>
            <a:r>
              <a:rPr sz="1200" spc="-95" dirty="0">
                <a:latin typeface="Noticia Text"/>
                <a:cs typeface="Noticia Text"/>
              </a:rPr>
              <a:t> </a:t>
            </a:r>
            <a:r>
              <a:rPr sz="1200" spc="-5" dirty="0">
                <a:latin typeface="Noticia Text"/>
                <a:cs typeface="Noticia Text"/>
              </a:rPr>
              <a:t>partners</a:t>
            </a:r>
            <a:endParaRPr sz="1200">
              <a:latin typeface="Noticia Text"/>
              <a:cs typeface="Noticia Text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B38300"/>
              </a:buClr>
              <a:buFont typeface="Arial"/>
              <a:buChar char="•"/>
            </a:pPr>
            <a:endParaRPr sz="105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200" spc="-5" dirty="0">
                <a:latin typeface="Noticia Text"/>
                <a:cs typeface="Noticia Text"/>
              </a:rPr>
              <a:t>Trauma to vagina </a:t>
            </a:r>
            <a:r>
              <a:rPr sz="1200" dirty="0">
                <a:latin typeface="Noticia Text"/>
                <a:cs typeface="Noticia Text"/>
              </a:rPr>
              <a:t>and/or</a:t>
            </a:r>
            <a:r>
              <a:rPr sz="1200" spc="-30" dirty="0">
                <a:latin typeface="Noticia Text"/>
                <a:cs typeface="Noticia Text"/>
              </a:rPr>
              <a:t> </a:t>
            </a:r>
            <a:r>
              <a:rPr sz="1200" spc="-5" dirty="0">
                <a:latin typeface="Noticia Text"/>
                <a:cs typeface="Noticia Text"/>
              </a:rPr>
              <a:t>rectum</a:t>
            </a:r>
            <a:endParaRPr sz="1200">
              <a:latin typeface="Noticia Text"/>
              <a:cs typeface="Noticia Text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B38300"/>
              </a:buClr>
              <a:buFont typeface="Arial"/>
              <a:buChar char="•"/>
            </a:pPr>
            <a:endParaRPr sz="105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200" spc="-5" dirty="0">
                <a:latin typeface="Noticia Text"/>
                <a:cs typeface="Noticia Text"/>
              </a:rPr>
              <a:t>Signs </a:t>
            </a:r>
            <a:r>
              <a:rPr sz="1200" dirty="0">
                <a:latin typeface="Noticia Text"/>
                <a:cs typeface="Noticia Text"/>
              </a:rPr>
              <a:t>of physical</a:t>
            </a:r>
            <a:r>
              <a:rPr sz="1200" spc="-50" dirty="0">
                <a:latin typeface="Noticia Text"/>
                <a:cs typeface="Noticia Text"/>
              </a:rPr>
              <a:t> </a:t>
            </a:r>
            <a:r>
              <a:rPr sz="1200" spc="-5" dirty="0">
                <a:latin typeface="Noticia Text"/>
                <a:cs typeface="Noticia Text"/>
              </a:rPr>
              <a:t>trauma</a:t>
            </a:r>
            <a:endParaRPr sz="1200">
              <a:latin typeface="Noticia Text"/>
              <a:cs typeface="Noticia Text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B38300"/>
              </a:buClr>
              <a:buFont typeface="Arial"/>
              <a:buChar char="•"/>
            </a:pPr>
            <a:endParaRPr sz="1050">
              <a:latin typeface="Noticia Text"/>
              <a:cs typeface="Noticia Text"/>
            </a:endParaRPr>
          </a:p>
          <a:p>
            <a:pPr marL="299085" marR="5080" indent="-287020">
              <a:lnSpc>
                <a:spcPct val="100000"/>
              </a:lnSpc>
              <a:spcBef>
                <a:spcPts val="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200" spc="-5" dirty="0">
                <a:latin typeface="Noticia Text"/>
                <a:cs typeface="Noticia Text"/>
              </a:rPr>
              <a:t>Somatization symptoms (recurring headaches,  abdominal </a:t>
            </a:r>
            <a:r>
              <a:rPr sz="1200" dirty="0">
                <a:latin typeface="Noticia Text"/>
                <a:cs typeface="Noticia Text"/>
              </a:rPr>
              <a:t>pain,</a:t>
            </a:r>
            <a:r>
              <a:rPr sz="1200" spc="-25" dirty="0">
                <a:latin typeface="Noticia Text"/>
                <a:cs typeface="Noticia Text"/>
              </a:rPr>
              <a:t> </a:t>
            </a:r>
            <a:r>
              <a:rPr sz="1200" spc="-5" dirty="0">
                <a:latin typeface="Noticia Text"/>
                <a:cs typeface="Noticia Text"/>
              </a:rPr>
              <a:t>etc.)</a:t>
            </a:r>
            <a:endParaRPr sz="120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44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200" dirty="0">
                <a:latin typeface="Noticia Text"/>
                <a:cs typeface="Noticia Text"/>
              </a:rPr>
              <a:t>Suspicious </a:t>
            </a:r>
            <a:r>
              <a:rPr sz="1200" spc="-5" dirty="0">
                <a:latin typeface="Noticia Text"/>
                <a:cs typeface="Noticia Text"/>
              </a:rPr>
              <a:t>tattoos </a:t>
            </a:r>
            <a:r>
              <a:rPr sz="1200" dirty="0">
                <a:latin typeface="Noticia Text"/>
                <a:cs typeface="Noticia Text"/>
              </a:rPr>
              <a:t>or</a:t>
            </a:r>
            <a:r>
              <a:rPr sz="1200" spc="-65" dirty="0">
                <a:latin typeface="Noticia Text"/>
                <a:cs typeface="Noticia Text"/>
              </a:rPr>
              <a:t> </a:t>
            </a:r>
            <a:r>
              <a:rPr sz="1200" dirty="0">
                <a:latin typeface="Noticia Text"/>
                <a:cs typeface="Noticia Text"/>
              </a:rPr>
              <a:t>branding</a:t>
            </a:r>
            <a:endParaRPr sz="1200">
              <a:latin typeface="Noticia Text"/>
              <a:cs typeface="Noticia Text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81563" y="1554368"/>
            <a:ext cx="8015605" cy="666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Noticia Text"/>
                <a:cs typeface="Noticia Text"/>
              </a:rPr>
              <a:t>The recruitment, </a:t>
            </a:r>
            <a:r>
              <a:rPr sz="1400" spc="-10" dirty="0">
                <a:latin typeface="Noticia Text"/>
                <a:cs typeface="Noticia Text"/>
              </a:rPr>
              <a:t>harboring, </a:t>
            </a:r>
            <a:r>
              <a:rPr sz="1400" spc="-5" dirty="0">
                <a:latin typeface="Noticia Text"/>
                <a:cs typeface="Noticia Text"/>
              </a:rPr>
              <a:t>transportation, provision or obtaining of </a:t>
            </a:r>
            <a:r>
              <a:rPr sz="1400" dirty="0">
                <a:latin typeface="Noticia Text"/>
                <a:cs typeface="Noticia Text"/>
              </a:rPr>
              <a:t>a </a:t>
            </a:r>
            <a:r>
              <a:rPr sz="1400" spc="-5" dirty="0">
                <a:latin typeface="Noticia Text"/>
                <a:cs typeface="Noticia Text"/>
              </a:rPr>
              <a:t>person for </a:t>
            </a:r>
            <a:r>
              <a:rPr sz="1400" dirty="0">
                <a:latin typeface="Noticia Text"/>
                <a:cs typeface="Noticia Text"/>
              </a:rPr>
              <a:t>a commercial sex act in which a </a:t>
            </a:r>
            <a:r>
              <a:rPr sz="1400" spc="-5" dirty="0">
                <a:latin typeface="Noticia Text"/>
                <a:cs typeface="Noticia Text"/>
              </a:rPr>
              <a:t>commercial </a:t>
            </a:r>
            <a:r>
              <a:rPr sz="1400" dirty="0">
                <a:latin typeface="Noticia Text"/>
                <a:cs typeface="Noticia Text"/>
              </a:rPr>
              <a:t>sex act is </a:t>
            </a:r>
            <a:r>
              <a:rPr sz="1400" spc="-5" dirty="0">
                <a:latin typeface="Noticia Text"/>
                <a:cs typeface="Noticia Text"/>
              </a:rPr>
              <a:t>induced by force, fraud or coercion, or </a:t>
            </a:r>
            <a:r>
              <a:rPr sz="1400" dirty="0">
                <a:latin typeface="Noticia Text"/>
                <a:cs typeface="Noticia Text"/>
              </a:rPr>
              <a:t>in which </a:t>
            </a:r>
            <a:r>
              <a:rPr sz="1400" spc="-10" dirty="0">
                <a:latin typeface="Noticia Text"/>
                <a:cs typeface="Noticia Text"/>
              </a:rPr>
              <a:t>the </a:t>
            </a:r>
            <a:r>
              <a:rPr sz="1400" spc="-5" dirty="0">
                <a:latin typeface="Noticia Text"/>
                <a:cs typeface="Noticia Text"/>
              </a:rPr>
              <a:t>person induced to perform </a:t>
            </a:r>
            <a:r>
              <a:rPr sz="1400" dirty="0">
                <a:latin typeface="Noticia Text"/>
                <a:cs typeface="Noticia Text"/>
              </a:rPr>
              <a:t>such </a:t>
            </a:r>
            <a:r>
              <a:rPr sz="1400" spc="-5" dirty="0">
                <a:latin typeface="Noticia Text"/>
                <a:cs typeface="Noticia Text"/>
              </a:rPr>
              <a:t>an </a:t>
            </a:r>
            <a:r>
              <a:rPr sz="1400" dirty="0">
                <a:latin typeface="Noticia Text"/>
                <a:cs typeface="Noticia Text"/>
              </a:rPr>
              <a:t>act </a:t>
            </a:r>
            <a:r>
              <a:rPr sz="1400" spc="-5" dirty="0">
                <a:latin typeface="Noticia Text"/>
                <a:cs typeface="Noticia Text"/>
              </a:rPr>
              <a:t>has </a:t>
            </a:r>
            <a:r>
              <a:rPr sz="1400" spc="-10" dirty="0">
                <a:latin typeface="Noticia Text"/>
                <a:cs typeface="Noticia Text"/>
              </a:rPr>
              <a:t>not </a:t>
            </a:r>
            <a:r>
              <a:rPr sz="1400" spc="-5" dirty="0">
                <a:latin typeface="Noticia Text"/>
                <a:cs typeface="Noticia Text"/>
              </a:rPr>
              <a:t>attained 18 years of</a:t>
            </a:r>
            <a:r>
              <a:rPr sz="1400" spc="9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age.</a:t>
            </a:r>
            <a:endParaRPr sz="1400" dirty="0">
              <a:latin typeface="Noticia Text"/>
              <a:cs typeface="Noticia Tex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81563" y="965887"/>
            <a:ext cx="388937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Human </a:t>
            </a:r>
            <a:r>
              <a:rPr spc="-5" dirty="0"/>
              <a:t>Sex</a:t>
            </a:r>
            <a:r>
              <a:rPr spc="-70" dirty="0"/>
              <a:t> </a:t>
            </a:r>
            <a:r>
              <a:rPr spc="-5" dirty="0"/>
              <a:t>Trafficking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dirty="0"/>
              <a:t>24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4822790" y="2704317"/>
            <a:ext cx="3578860" cy="2585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200" spc="-5" dirty="0">
                <a:latin typeface="Noticia Text"/>
                <a:cs typeface="Noticia Text"/>
              </a:rPr>
              <a:t>Anxiety/panic attacks </a:t>
            </a:r>
            <a:r>
              <a:rPr sz="1200" dirty="0">
                <a:latin typeface="Noticia Text"/>
                <a:cs typeface="Noticia Text"/>
              </a:rPr>
              <a:t>(for </a:t>
            </a:r>
            <a:r>
              <a:rPr sz="1200" spc="-5" dirty="0">
                <a:latin typeface="Noticia Text"/>
                <a:cs typeface="Noticia Text"/>
              </a:rPr>
              <a:t>example, shortness  </a:t>
            </a:r>
            <a:r>
              <a:rPr sz="1200" dirty="0">
                <a:latin typeface="Noticia Text"/>
                <a:cs typeface="Noticia Text"/>
              </a:rPr>
              <a:t>of </a:t>
            </a:r>
            <a:r>
              <a:rPr sz="1200" spc="-5" dirty="0">
                <a:latin typeface="Noticia Text"/>
                <a:cs typeface="Noticia Text"/>
              </a:rPr>
              <a:t>breath, </a:t>
            </a:r>
            <a:r>
              <a:rPr sz="1200" dirty="0">
                <a:latin typeface="Noticia Text"/>
                <a:cs typeface="Noticia Text"/>
              </a:rPr>
              <a:t>chest</a:t>
            </a:r>
            <a:r>
              <a:rPr sz="1200" spc="-30" dirty="0">
                <a:latin typeface="Noticia Text"/>
                <a:cs typeface="Noticia Text"/>
              </a:rPr>
              <a:t> </a:t>
            </a:r>
            <a:r>
              <a:rPr sz="1200" spc="-5" dirty="0">
                <a:latin typeface="Noticia Text"/>
                <a:cs typeface="Noticia Text"/>
              </a:rPr>
              <a:t>pain).</a:t>
            </a:r>
            <a:endParaRPr sz="1200">
              <a:latin typeface="Noticia Text"/>
              <a:cs typeface="Noticia Text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B38300"/>
              </a:buClr>
              <a:buFont typeface="Arial"/>
              <a:buChar char="•"/>
            </a:pPr>
            <a:endParaRPr sz="105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200" spc="-5" dirty="0">
                <a:latin typeface="Noticia Text"/>
                <a:cs typeface="Noticia Text"/>
              </a:rPr>
              <a:t>Unexplained/conflicting</a:t>
            </a:r>
            <a:r>
              <a:rPr sz="1200" spc="-45" dirty="0">
                <a:latin typeface="Noticia Text"/>
                <a:cs typeface="Noticia Text"/>
              </a:rPr>
              <a:t> </a:t>
            </a:r>
            <a:r>
              <a:rPr sz="1200" dirty="0">
                <a:latin typeface="Noticia Text"/>
                <a:cs typeface="Noticia Text"/>
              </a:rPr>
              <a:t>stories.</a:t>
            </a:r>
            <a:endParaRPr sz="1200">
              <a:latin typeface="Noticia Text"/>
              <a:cs typeface="Noticia Text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B38300"/>
              </a:buClr>
              <a:buFont typeface="Arial"/>
              <a:buChar char="•"/>
            </a:pPr>
            <a:endParaRPr sz="105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200" dirty="0">
                <a:latin typeface="Noticia Text"/>
                <a:cs typeface="Noticia Text"/>
              </a:rPr>
              <a:t>Overly vigilant or paranoid</a:t>
            </a:r>
            <a:r>
              <a:rPr sz="1200" spc="-120" dirty="0">
                <a:latin typeface="Noticia Text"/>
                <a:cs typeface="Noticia Text"/>
              </a:rPr>
              <a:t> </a:t>
            </a:r>
            <a:r>
              <a:rPr sz="1200" dirty="0">
                <a:latin typeface="Noticia Text"/>
                <a:cs typeface="Noticia Text"/>
              </a:rPr>
              <a:t>behavior.</a:t>
            </a:r>
            <a:endParaRPr sz="1200">
              <a:latin typeface="Noticia Text"/>
              <a:cs typeface="Noticia Text"/>
            </a:endParaRPr>
          </a:p>
          <a:p>
            <a:pPr marL="299085" marR="668020" indent="-287020">
              <a:lnSpc>
                <a:spcPct val="100000"/>
              </a:lnSpc>
              <a:spcBef>
                <a:spcPts val="144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200" spc="-5" dirty="0">
                <a:latin typeface="Noticia Text"/>
                <a:cs typeface="Noticia Text"/>
              </a:rPr>
              <a:t>Inability/aversion to make </a:t>
            </a:r>
            <a:r>
              <a:rPr sz="1200" dirty="0">
                <a:latin typeface="Noticia Text"/>
                <a:cs typeface="Noticia Text"/>
              </a:rPr>
              <a:t>decisions  </a:t>
            </a:r>
            <a:r>
              <a:rPr sz="1200" spc="-5" dirty="0">
                <a:latin typeface="Noticia Text"/>
                <a:cs typeface="Noticia Text"/>
              </a:rPr>
              <a:t>independent </a:t>
            </a:r>
            <a:r>
              <a:rPr sz="1200" dirty="0">
                <a:latin typeface="Noticia Text"/>
                <a:cs typeface="Noticia Text"/>
              </a:rPr>
              <a:t>of</a:t>
            </a:r>
            <a:r>
              <a:rPr sz="1200" spc="-35" dirty="0">
                <a:latin typeface="Noticia Text"/>
                <a:cs typeface="Noticia Text"/>
              </a:rPr>
              <a:t> </a:t>
            </a:r>
            <a:r>
              <a:rPr sz="1200" spc="-5" dirty="0">
                <a:latin typeface="Noticia Text"/>
                <a:cs typeface="Noticia Text"/>
              </a:rPr>
              <a:t>employer.</a:t>
            </a:r>
            <a:endParaRPr sz="1200">
              <a:latin typeface="Noticia Text"/>
              <a:cs typeface="Noticia Text"/>
            </a:endParaRPr>
          </a:p>
          <a:p>
            <a:pPr marL="299085" marR="496570" indent="-287020">
              <a:lnSpc>
                <a:spcPct val="100000"/>
              </a:lnSpc>
              <a:spcBef>
                <a:spcPts val="144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200" spc="-5" dirty="0">
                <a:latin typeface="Noticia Text"/>
                <a:cs typeface="Noticia Text"/>
              </a:rPr>
              <a:t>Inability/aversion to speak </a:t>
            </a:r>
            <a:r>
              <a:rPr sz="1200" dirty="0">
                <a:latin typeface="Noticia Text"/>
                <a:cs typeface="Noticia Text"/>
              </a:rPr>
              <a:t>with out </a:t>
            </a:r>
            <a:r>
              <a:rPr sz="1200" spc="-5" dirty="0">
                <a:latin typeface="Noticia Text"/>
                <a:cs typeface="Noticia Text"/>
              </a:rPr>
              <a:t>an  interpreter.</a:t>
            </a:r>
            <a:endParaRPr sz="120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44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200" spc="-5" dirty="0">
                <a:latin typeface="Noticia Text"/>
                <a:cs typeface="Noticia Text"/>
              </a:rPr>
              <a:t>Affect dysregulation/irritability.</a:t>
            </a:r>
            <a:endParaRPr sz="1200">
              <a:latin typeface="Noticia Text"/>
              <a:cs typeface="Noticia Tex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22790" y="2333713"/>
            <a:ext cx="339979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054871"/>
                </a:solidFill>
                <a:latin typeface="Lato"/>
                <a:cs typeface="Lato"/>
              </a:rPr>
              <a:t>Behavioral Signs of Labor</a:t>
            </a:r>
            <a:r>
              <a:rPr sz="1600" b="1" spc="-25" dirty="0">
                <a:solidFill>
                  <a:srgbClr val="054871"/>
                </a:solidFill>
                <a:latin typeface="Lato"/>
                <a:cs typeface="Lato"/>
              </a:rPr>
              <a:t> </a:t>
            </a:r>
            <a:r>
              <a:rPr sz="1600" b="1" spc="-5" dirty="0">
                <a:solidFill>
                  <a:srgbClr val="054871"/>
                </a:solidFill>
                <a:latin typeface="Lato"/>
                <a:cs typeface="Lato"/>
              </a:rPr>
              <a:t>Trafficking:</a:t>
            </a:r>
            <a:endParaRPr sz="1600">
              <a:latin typeface="Lato"/>
              <a:cs typeface="Lato"/>
            </a:endParaRPr>
          </a:p>
        </p:txBody>
      </p:sp>
      <p:sp>
        <p:nvSpPr>
          <p:cNvPr id="7" name="object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572000" y="2313432"/>
            <a:ext cx="0" cy="3034665"/>
          </a:xfrm>
          <a:custGeom>
            <a:avLst/>
            <a:gdLst/>
            <a:ahLst/>
            <a:cxnLst/>
            <a:rect l="l" t="t" r="r" b="b"/>
            <a:pathLst>
              <a:path h="3034665">
                <a:moveTo>
                  <a:pt x="0" y="0"/>
                </a:moveTo>
                <a:lnTo>
                  <a:pt x="0" y="3034144"/>
                </a:lnTo>
              </a:path>
            </a:pathLst>
          </a:custGeom>
          <a:ln w="6096">
            <a:solidFill>
              <a:srgbClr val="05487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478863" y="2348545"/>
            <a:ext cx="3907790" cy="27730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24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054871"/>
                </a:solidFill>
                <a:latin typeface="Lato"/>
                <a:cs typeface="Lato"/>
              </a:rPr>
              <a:t>Physical Signs of Labor</a:t>
            </a:r>
            <a:r>
              <a:rPr sz="1600" b="1" spc="35" dirty="0">
                <a:solidFill>
                  <a:srgbClr val="054871"/>
                </a:solidFill>
                <a:latin typeface="Lato"/>
                <a:cs typeface="Lato"/>
              </a:rPr>
              <a:t> </a:t>
            </a:r>
            <a:r>
              <a:rPr sz="1600" b="1" spc="-5" dirty="0">
                <a:solidFill>
                  <a:srgbClr val="054871"/>
                </a:solidFill>
                <a:latin typeface="Lato"/>
                <a:cs typeface="Lato"/>
              </a:rPr>
              <a:t>Trafficking:</a:t>
            </a:r>
            <a:endParaRPr sz="1600">
              <a:latin typeface="Lato"/>
              <a:cs typeface="Lato"/>
            </a:endParaRPr>
          </a:p>
          <a:p>
            <a:pPr marL="299085" indent="-287020">
              <a:lnSpc>
                <a:spcPct val="100000"/>
              </a:lnSpc>
              <a:spcBef>
                <a:spcPts val="994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200" spc="-5" dirty="0">
                <a:latin typeface="Noticia Text"/>
                <a:cs typeface="Noticia Text"/>
              </a:rPr>
              <a:t>Malnutrition/dehydration</a:t>
            </a:r>
            <a:endParaRPr sz="1200">
              <a:latin typeface="Noticia Text"/>
              <a:cs typeface="Noticia Text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B38300"/>
              </a:buClr>
              <a:buFont typeface="Arial"/>
              <a:buChar char="•"/>
            </a:pPr>
            <a:endParaRPr sz="1050">
              <a:latin typeface="Noticia Text"/>
              <a:cs typeface="Noticia Text"/>
            </a:endParaRPr>
          </a:p>
          <a:p>
            <a:pPr marL="299085" marR="5080" indent="-287020">
              <a:lnSpc>
                <a:spcPct val="100000"/>
              </a:lnSpc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200" dirty="0">
                <a:latin typeface="Noticia Text"/>
                <a:cs typeface="Noticia Text"/>
              </a:rPr>
              <a:t>Lack of routine </a:t>
            </a:r>
            <a:r>
              <a:rPr sz="1200" spc="-5" dirty="0">
                <a:latin typeface="Noticia Text"/>
                <a:cs typeface="Noticia Text"/>
              </a:rPr>
              <a:t>screening and preventive </a:t>
            </a:r>
            <a:r>
              <a:rPr sz="1200" dirty="0">
                <a:latin typeface="Noticia Text"/>
                <a:cs typeface="Noticia Text"/>
              </a:rPr>
              <a:t>care Poor  </a:t>
            </a:r>
            <a:r>
              <a:rPr sz="1200" spc="-5" dirty="0">
                <a:latin typeface="Noticia Text"/>
                <a:cs typeface="Noticia Text"/>
              </a:rPr>
              <a:t>dental</a:t>
            </a:r>
            <a:r>
              <a:rPr sz="1200" dirty="0">
                <a:latin typeface="Noticia Text"/>
                <a:cs typeface="Noticia Text"/>
              </a:rPr>
              <a:t> </a:t>
            </a:r>
            <a:r>
              <a:rPr sz="1200" spc="-5" dirty="0">
                <a:latin typeface="Noticia Text"/>
                <a:cs typeface="Noticia Text"/>
              </a:rPr>
              <a:t>hygiene.</a:t>
            </a:r>
            <a:endParaRPr sz="1200">
              <a:latin typeface="Noticia Text"/>
              <a:cs typeface="Noticia Text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B38300"/>
              </a:buClr>
              <a:buFont typeface="Arial"/>
              <a:buChar char="•"/>
            </a:pPr>
            <a:endParaRPr sz="105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200" spc="-5" dirty="0">
                <a:latin typeface="Noticia Text"/>
                <a:cs typeface="Noticia Text"/>
              </a:rPr>
              <a:t>Untreated </a:t>
            </a:r>
            <a:r>
              <a:rPr sz="1200" dirty="0">
                <a:latin typeface="Noticia Text"/>
                <a:cs typeface="Noticia Text"/>
              </a:rPr>
              <a:t>skin</a:t>
            </a:r>
            <a:r>
              <a:rPr sz="1200" spc="-5" dirty="0">
                <a:latin typeface="Noticia Text"/>
                <a:cs typeface="Noticia Text"/>
              </a:rPr>
              <a:t> infections/inflammations</a:t>
            </a:r>
            <a:endParaRPr sz="1200">
              <a:latin typeface="Noticia Text"/>
              <a:cs typeface="Noticia Text"/>
            </a:endParaRPr>
          </a:p>
          <a:p>
            <a:pPr marL="299085" marR="471170" indent="-287020">
              <a:lnSpc>
                <a:spcPct val="100000"/>
              </a:lnSpc>
              <a:spcBef>
                <a:spcPts val="144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200" spc="-5" dirty="0">
                <a:latin typeface="Noticia Text"/>
                <a:cs typeface="Noticia Text"/>
              </a:rPr>
              <a:t>Injuries </a:t>
            </a:r>
            <a:r>
              <a:rPr sz="1200" dirty="0">
                <a:latin typeface="Noticia Text"/>
                <a:cs typeface="Noticia Text"/>
              </a:rPr>
              <a:t>or illness from </a:t>
            </a:r>
            <a:r>
              <a:rPr sz="1200" spc="-5" dirty="0">
                <a:latin typeface="Noticia Text"/>
                <a:cs typeface="Noticia Text"/>
              </a:rPr>
              <a:t>exposure to</a:t>
            </a:r>
            <a:r>
              <a:rPr sz="1200" spc="-175" dirty="0">
                <a:latin typeface="Noticia Text"/>
                <a:cs typeface="Noticia Text"/>
              </a:rPr>
              <a:t> </a:t>
            </a:r>
            <a:r>
              <a:rPr sz="1200" dirty="0">
                <a:latin typeface="Noticia Text"/>
                <a:cs typeface="Noticia Text"/>
              </a:rPr>
              <a:t>harmful  </a:t>
            </a:r>
            <a:r>
              <a:rPr sz="1200" spc="-5" dirty="0">
                <a:latin typeface="Noticia Text"/>
                <a:cs typeface="Noticia Text"/>
              </a:rPr>
              <a:t>chemicals/unsafe</a:t>
            </a:r>
            <a:r>
              <a:rPr sz="1200" spc="-45" dirty="0">
                <a:latin typeface="Noticia Text"/>
                <a:cs typeface="Noticia Text"/>
              </a:rPr>
              <a:t> </a:t>
            </a:r>
            <a:r>
              <a:rPr sz="1200" spc="-5" dirty="0">
                <a:latin typeface="Noticia Text"/>
                <a:cs typeface="Noticia Text"/>
              </a:rPr>
              <a:t>water.</a:t>
            </a:r>
            <a:endParaRPr sz="120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44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200" spc="-5" dirty="0">
                <a:latin typeface="Noticia Text"/>
                <a:cs typeface="Noticia Text"/>
              </a:rPr>
              <a:t>Ophthalmology issues </a:t>
            </a:r>
            <a:r>
              <a:rPr sz="1200" dirty="0">
                <a:latin typeface="Noticia Text"/>
                <a:cs typeface="Noticia Text"/>
              </a:rPr>
              <a:t>or vision</a:t>
            </a:r>
            <a:r>
              <a:rPr sz="1200" spc="-114" dirty="0">
                <a:latin typeface="Noticia Text"/>
                <a:cs typeface="Noticia Text"/>
              </a:rPr>
              <a:t> </a:t>
            </a:r>
            <a:r>
              <a:rPr sz="1200" dirty="0">
                <a:latin typeface="Noticia Text"/>
                <a:cs typeface="Noticia Text"/>
              </a:rPr>
              <a:t>complaints.</a:t>
            </a:r>
            <a:endParaRPr sz="120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44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200" spc="-5" dirty="0">
                <a:latin typeface="Noticia Text"/>
                <a:cs typeface="Noticia Text"/>
              </a:rPr>
              <a:t>Somatization</a:t>
            </a:r>
            <a:endParaRPr sz="1200">
              <a:latin typeface="Noticia Text"/>
              <a:cs typeface="Noticia Tex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1563" y="1546067"/>
            <a:ext cx="7891780" cy="666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Noticia Text"/>
                <a:cs typeface="Noticia Text"/>
              </a:rPr>
              <a:t>The recruitment, </a:t>
            </a:r>
            <a:r>
              <a:rPr sz="1400" spc="-10" dirty="0">
                <a:latin typeface="Noticia Text"/>
                <a:cs typeface="Noticia Text"/>
              </a:rPr>
              <a:t>harboring, </a:t>
            </a:r>
            <a:r>
              <a:rPr sz="1400" spc="-5" dirty="0">
                <a:latin typeface="Noticia Text"/>
                <a:cs typeface="Noticia Text"/>
              </a:rPr>
              <a:t>transportation, provision or obtaining of </a:t>
            </a:r>
            <a:r>
              <a:rPr sz="1400" dirty="0">
                <a:latin typeface="Noticia Text"/>
                <a:cs typeface="Noticia Text"/>
              </a:rPr>
              <a:t>a </a:t>
            </a:r>
            <a:r>
              <a:rPr sz="1400" spc="-5" dirty="0">
                <a:latin typeface="Noticia Text"/>
                <a:cs typeface="Noticia Text"/>
              </a:rPr>
              <a:t>person for </a:t>
            </a:r>
            <a:r>
              <a:rPr sz="1400" spc="-10" dirty="0">
                <a:latin typeface="Noticia Text"/>
                <a:cs typeface="Noticia Text"/>
              </a:rPr>
              <a:t>labor </a:t>
            </a:r>
            <a:r>
              <a:rPr sz="1400" spc="-5" dirty="0">
                <a:latin typeface="Noticia Text"/>
                <a:cs typeface="Noticia Text"/>
              </a:rPr>
              <a:t>or </a:t>
            </a:r>
            <a:r>
              <a:rPr sz="1400" dirty="0">
                <a:latin typeface="Noticia Text"/>
                <a:cs typeface="Noticia Text"/>
              </a:rPr>
              <a:t>services </a:t>
            </a:r>
            <a:r>
              <a:rPr sz="1400" spc="-5" dirty="0">
                <a:latin typeface="Noticia Text"/>
                <a:cs typeface="Noticia Text"/>
              </a:rPr>
              <a:t>through the </a:t>
            </a:r>
            <a:r>
              <a:rPr sz="1400" dirty="0">
                <a:latin typeface="Noticia Text"/>
                <a:cs typeface="Noticia Text"/>
              </a:rPr>
              <a:t>use </a:t>
            </a:r>
            <a:r>
              <a:rPr sz="1400" spc="-5" dirty="0">
                <a:latin typeface="Noticia Text"/>
                <a:cs typeface="Noticia Text"/>
              </a:rPr>
              <a:t>of force, fraud or coercion for the purpose of subjection to </a:t>
            </a:r>
            <a:r>
              <a:rPr sz="1400" spc="-10" dirty="0">
                <a:latin typeface="Noticia Text"/>
                <a:cs typeface="Noticia Text"/>
              </a:rPr>
              <a:t>involuntary  </a:t>
            </a:r>
            <a:r>
              <a:rPr sz="1400" spc="-5" dirty="0">
                <a:latin typeface="Noticia Text"/>
                <a:cs typeface="Noticia Text"/>
              </a:rPr>
              <a:t>servitude, peonage, debt bondage or</a:t>
            </a:r>
            <a:r>
              <a:rPr sz="1400" spc="4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slavery.</a:t>
            </a:r>
            <a:endParaRPr sz="1400" dirty="0">
              <a:latin typeface="Noticia Text"/>
              <a:cs typeface="Noticia Tex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81563" y="965887"/>
            <a:ext cx="294767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Labor</a:t>
            </a:r>
            <a:r>
              <a:rPr spc="-40" dirty="0"/>
              <a:t> </a:t>
            </a:r>
            <a:r>
              <a:rPr spc="-5" dirty="0"/>
              <a:t>Trafficking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dirty="0"/>
              <a:t>25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83001" y="1936762"/>
            <a:ext cx="7007859" cy="15195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Noticia Text"/>
                <a:cs typeface="Noticia Text"/>
              </a:rPr>
              <a:t>Mandated reporting </a:t>
            </a:r>
            <a:r>
              <a:rPr sz="1400" spc="-10" dirty="0">
                <a:latin typeface="Noticia Text"/>
                <a:cs typeface="Noticia Text"/>
              </a:rPr>
              <a:t>warranted </a:t>
            </a:r>
            <a:r>
              <a:rPr sz="1400" spc="-5" dirty="0">
                <a:latin typeface="Noticia Text"/>
                <a:cs typeface="Noticia Text"/>
              </a:rPr>
              <a:t>or the patient </a:t>
            </a:r>
            <a:r>
              <a:rPr sz="1400" dirty="0">
                <a:latin typeface="Noticia Text"/>
                <a:cs typeface="Noticia Text"/>
              </a:rPr>
              <a:t>wishes </a:t>
            </a:r>
            <a:r>
              <a:rPr sz="1400" spc="-5" dirty="0">
                <a:latin typeface="Noticia Text"/>
                <a:cs typeface="Noticia Text"/>
              </a:rPr>
              <a:t>to</a:t>
            </a:r>
            <a:r>
              <a:rPr sz="1400" spc="135" dirty="0">
                <a:latin typeface="Noticia Text"/>
                <a:cs typeface="Noticia Text"/>
              </a:rPr>
              <a:t> </a:t>
            </a:r>
            <a:r>
              <a:rPr sz="1400" spc="-10" dirty="0">
                <a:latin typeface="Noticia Text"/>
                <a:cs typeface="Noticia Text"/>
              </a:rPr>
              <a:t>report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Report to designated contacts and/or contact the </a:t>
            </a:r>
            <a:r>
              <a:rPr sz="1400" dirty="0">
                <a:latin typeface="Noticia Text"/>
                <a:cs typeface="Noticia Text"/>
              </a:rPr>
              <a:t>NHTRC </a:t>
            </a:r>
            <a:r>
              <a:rPr sz="1400" spc="-5" dirty="0">
                <a:latin typeface="Noticia Text"/>
                <a:cs typeface="Noticia Text"/>
              </a:rPr>
              <a:t>Hotline:</a:t>
            </a:r>
            <a:r>
              <a:rPr sz="1400" spc="155" dirty="0">
                <a:latin typeface="Noticia Text"/>
                <a:cs typeface="Noticia Text"/>
              </a:rPr>
              <a:t> </a:t>
            </a:r>
            <a:r>
              <a:rPr sz="1400" b="1" spc="-5" dirty="0">
                <a:latin typeface="Noticia Text"/>
                <a:cs typeface="Noticia Text"/>
              </a:rPr>
              <a:t>1-888-373-7888.</a:t>
            </a:r>
            <a:endParaRPr sz="1400" dirty="0">
              <a:latin typeface="Noticia Text"/>
              <a:cs typeface="Noticia Text"/>
            </a:endParaRPr>
          </a:p>
          <a:p>
            <a:pPr marL="12700">
              <a:lnSpc>
                <a:spcPct val="100000"/>
              </a:lnSpc>
              <a:spcBef>
                <a:spcPts val="1675"/>
              </a:spcBef>
            </a:pPr>
            <a:r>
              <a:rPr sz="1400" spc="-5" dirty="0">
                <a:latin typeface="Noticia Text"/>
                <a:cs typeface="Noticia Text"/>
              </a:rPr>
              <a:t>Reporting </a:t>
            </a:r>
            <a:r>
              <a:rPr sz="1400" spc="-10" dirty="0">
                <a:latin typeface="Noticia Text"/>
                <a:cs typeface="Noticia Text"/>
              </a:rPr>
              <a:t>not warranted and </a:t>
            </a:r>
            <a:r>
              <a:rPr sz="1400" spc="-5" dirty="0">
                <a:latin typeface="Noticia Text"/>
                <a:cs typeface="Noticia Text"/>
              </a:rPr>
              <a:t>the patient does </a:t>
            </a:r>
            <a:r>
              <a:rPr sz="1400" spc="-10" dirty="0">
                <a:latin typeface="Noticia Text"/>
                <a:cs typeface="Noticia Text"/>
              </a:rPr>
              <a:t>not </a:t>
            </a:r>
            <a:r>
              <a:rPr sz="1400" dirty="0">
                <a:latin typeface="Noticia Text"/>
                <a:cs typeface="Noticia Text"/>
              </a:rPr>
              <a:t>wish </a:t>
            </a:r>
            <a:r>
              <a:rPr sz="1400" spc="-5" dirty="0">
                <a:latin typeface="Noticia Text"/>
                <a:cs typeface="Noticia Text"/>
              </a:rPr>
              <a:t>to</a:t>
            </a:r>
            <a:r>
              <a:rPr sz="1400" spc="195" dirty="0">
                <a:latin typeface="Noticia Text"/>
                <a:cs typeface="Noticia Text"/>
              </a:rPr>
              <a:t> </a:t>
            </a:r>
            <a:r>
              <a:rPr sz="1400" spc="-10" dirty="0">
                <a:latin typeface="Noticia Text"/>
                <a:cs typeface="Noticia Text"/>
              </a:rPr>
              <a:t>report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Provide referrals </a:t>
            </a:r>
            <a:r>
              <a:rPr sz="1400" spc="-10" dirty="0">
                <a:latin typeface="Noticia Text"/>
                <a:cs typeface="Noticia Text"/>
              </a:rPr>
              <a:t>and </a:t>
            </a:r>
            <a:r>
              <a:rPr sz="1400" spc="-5" dirty="0">
                <a:latin typeface="Noticia Text"/>
                <a:cs typeface="Noticia Text"/>
              </a:rPr>
              <a:t>contact the </a:t>
            </a:r>
            <a:r>
              <a:rPr sz="1400" dirty="0">
                <a:latin typeface="Noticia Text"/>
                <a:cs typeface="Noticia Text"/>
              </a:rPr>
              <a:t>NHTRC </a:t>
            </a:r>
            <a:r>
              <a:rPr sz="1400" spc="-5" dirty="0">
                <a:latin typeface="Noticia Text"/>
                <a:cs typeface="Noticia Text"/>
              </a:rPr>
              <a:t>Hotline</a:t>
            </a:r>
            <a:r>
              <a:rPr sz="1400" spc="90" dirty="0">
                <a:latin typeface="Noticia Text"/>
                <a:cs typeface="Noticia Text"/>
              </a:rPr>
              <a:t> </a:t>
            </a:r>
            <a:r>
              <a:rPr sz="1400" b="1" spc="-5" dirty="0">
                <a:latin typeface="Noticia Text"/>
                <a:cs typeface="Noticia Text"/>
              </a:rPr>
              <a:t>1-888-373-7888.</a:t>
            </a:r>
            <a:endParaRPr sz="1400" dirty="0">
              <a:latin typeface="Noticia Text"/>
              <a:cs typeface="Noticia Text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3001" y="838200"/>
            <a:ext cx="497776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Reporting </a:t>
            </a:r>
            <a:r>
              <a:rPr dirty="0"/>
              <a:t>Human</a:t>
            </a:r>
            <a:r>
              <a:rPr spc="-70" dirty="0"/>
              <a:t> </a:t>
            </a:r>
            <a:r>
              <a:rPr spc="-5" dirty="0"/>
              <a:t>Trafficking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dirty="0"/>
              <a:t>26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81534" y="1676463"/>
            <a:ext cx="8147050" cy="347082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marR="78740" indent="-287020">
              <a:lnSpc>
                <a:spcPct val="100000"/>
              </a:lnSpc>
              <a:spcBef>
                <a:spcPts val="10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When </a:t>
            </a:r>
            <a:r>
              <a:rPr sz="1400" dirty="0">
                <a:latin typeface="Noticia Text"/>
                <a:cs typeface="Noticia Text"/>
              </a:rPr>
              <a:t>a </a:t>
            </a:r>
            <a:r>
              <a:rPr sz="1400" spc="-5" dirty="0">
                <a:latin typeface="Noticia Text"/>
                <a:cs typeface="Noticia Text"/>
              </a:rPr>
              <a:t>provider </a:t>
            </a:r>
            <a:r>
              <a:rPr sz="1400" dirty="0">
                <a:latin typeface="Noticia Text"/>
                <a:cs typeface="Noticia Text"/>
              </a:rPr>
              <a:t>suspects </a:t>
            </a:r>
            <a:r>
              <a:rPr sz="1400" spc="-5" dirty="0">
                <a:latin typeface="Noticia Text"/>
                <a:cs typeface="Noticia Text"/>
              </a:rPr>
              <a:t>there </a:t>
            </a:r>
            <a:r>
              <a:rPr sz="1400" dirty="0">
                <a:latin typeface="Noticia Text"/>
                <a:cs typeface="Noticia Text"/>
              </a:rPr>
              <a:t>is a risk </a:t>
            </a:r>
            <a:r>
              <a:rPr sz="1400" spc="-5" dirty="0">
                <a:latin typeface="Noticia Text"/>
                <a:cs typeface="Noticia Text"/>
              </a:rPr>
              <a:t>of abuse, neglect or exploitation, he/she should </a:t>
            </a:r>
            <a:r>
              <a:rPr sz="1400" spc="-10" dirty="0">
                <a:latin typeface="Noticia Text"/>
                <a:cs typeface="Noticia Text"/>
              </a:rPr>
              <a:t>work </a:t>
            </a:r>
            <a:r>
              <a:rPr sz="1400" spc="-5" dirty="0">
                <a:latin typeface="Noticia Text"/>
                <a:cs typeface="Noticia Text"/>
              </a:rPr>
              <a:t>with the Health</a:t>
            </a:r>
            <a:r>
              <a:rPr sz="1400" spc="15" dirty="0">
                <a:latin typeface="Noticia Text"/>
                <a:cs typeface="Noticia Text"/>
              </a:rPr>
              <a:t> </a:t>
            </a:r>
            <a:r>
              <a:rPr sz="1400" spc="-10" dirty="0">
                <a:latin typeface="Noticia Text"/>
                <a:cs typeface="Noticia Text"/>
              </a:rPr>
              <a:t>Plan.</a:t>
            </a:r>
            <a:endParaRPr sz="1400" dirty="0">
              <a:latin typeface="Noticia Text"/>
              <a:cs typeface="Noticia Text"/>
            </a:endParaRPr>
          </a:p>
          <a:p>
            <a:pPr marL="299085" marR="62865" indent="-287020">
              <a:lnSpc>
                <a:spcPct val="100000"/>
              </a:lnSpc>
              <a:spcBef>
                <a:spcPts val="167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The health plan determines </a:t>
            </a:r>
            <a:r>
              <a:rPr sz="1400" dirty="0">
                <a:latin typeface="Noticia Text"/>
                <a:cs typeface="Noticia Text"/>
              </a:rPr>
              <a:t>if a member is </a:t>
            </a:r>
            <a:r>
              <a:rPr sz="1400" spc="-5" dirty="0">
                <a:latin typeface="Noticia Text"/>
                <a:cs typeface="Noticia Text"/>
              </a:rPr>
              <a:t>at-risk for abuse or neglect, </a:t>
            </a:r>
            <a:r>
              <a:rPr sz="1400" dirty="0">
                <a:latin typeface="Noticia Text"/>
                <a:cs typeface="Noticia Text"/>
              </a:rPr>
              <a:t>if </a:t>
            </a:r>
            <a:r>
              <a:rPr sz="1400" spc="-5" dirty="0">
                <a:latin typeface="Noticia Text"/>
                <a:cs typeface="Noticia Text"/>
              </a:rPr>
              <a:t>the patient does </a:t>
            </a:r>
            <a:r>
              <a:rPr sz="1400" spc="-10" dirty="0">
                <a:latin typeface="Noticia Text"/>
                <a:cs typeface="Noticia Text"/>
              </a:rPr>
              <a:t>not </a:t>
            </a:r>
            <a:r>
              <a:rPr sz="1400" spc="-5" dirty="0">
                <a:latin typeface="Noticia Text"/>
                <a:cs typeface="Noticia Text"/>
              </a:rPr>
              <a:t>display signs or </a:t>
            </a:r>
            <a:r>
              <a:rPr sz="1400" dirty="0">
                <a:latin typeface="Noticia Text"/>
                <a:cs typeface="Noticia Text"/>
              </a:rPr>
              <a:t>symptoms, </a:t>
            </a:r>
            <a:r>
              <a:rPr sz="1400" spc="-5" dirty="0">
                <a:latin typeface="Noticia Text"/>
                <a:cs typeface="Noticia Text"/>
              </a:rPr>
              <a:t>the health plan will include </a:t>
            </a:r>
            <a:r>
              <a:rPr sz="1400" dirty="0">
                <a:latin typeface="Noticia Text"/>
                <a:cs typeface="Noticia Text"/>
              </a:rPr>
              <a:t>in </a:t>
            </a:r>
            <a:r>
              <a:rPr sz="1400" spc="-5" dirty="0">
                <a:latin typeface="Noticia Text"/>
                <a:cs typeface="Noticia Text"/>
              </a:rPr>
              <a:t>the plan-of-care </a:t>
            </a:r>
            <a:r>
              <a:rPr sz="1400" dirty="0">
                <a:latin typeface="Noticia Text"/>
                <a:cs typeface="Noticia Text"/>
              </a:rPr>
              <a:t>specific  </a:t>
            </a:r>
            <a:r>
              <a:rPr sz="1400" spc="-5" dirty="0">
                <a:latin typeface="Noticia Text"/>
                <a:cs typeface="Noticia Text"/>
              </a:rPr>
              <a:t>interventions to reduce the </a:t>
            </a:r>
            <a:r>
              <a:rPr sz="1400" dirty="0">
                <a:latin typeface="Noticia Text"/>
                <a:cs typeface="Noticia Text"/>
              </a:rPr>
              <a:t>member’s</a:t>
            </a:r>
            <a:r>
              <a:rPr sz="1400" spc="25" dirty="0">
                <a:latin typeface="Noticia Text"/>
                <a:cs typeface="Noticia Text"/>
              </a:rPr>
              <a:t> </a:t>
            </a:r>
            <a:r>
              <a:rPr sz="1400" dirty="0">
                <a:latin typeface="Noticia Text"/>
                <a:cs typeface="Noticia Text"/>
              </a:rPr>
              <a:t>risk.</a:t>
            </a:r>
          </a:p>
          <a:p>
            <a:pPr marL="12700" marR="1494155">
              <a:lnSpc>
                <a:spcPct val="100000"/>
              </a:lnSpc>
              <a:spcBef>
                <a:spcPts val="1685"/>
              </a:spcBef>
            </a:pPr>
            <a:r>
              <a:rPr sz="1400" spc="-10" dirty="0">
                <a:latin typeface="Noticia Text"/>
                <a:cs typeface="Noticia Text"/>
              </a:rPr>
              <a:t>Interventions </a:t>
            </a:r>
            <a:r>
              <a:rPr sz="1400" dirty="0">
                <a:latin typeface="Noticia Text"/>
                <a:cs typeface="Noticia Text"/>
              </a:rPr>
              <a:t>may </a:t>
            </a:r>
            <a:r>
              <a:rPr sz="1400" spc="-5" dirty="0">
                <a:latin typeface="Noticia Text"/>
                <a:cs typeface="Noticia Text"/>
              </a:rPr>
              <a:t>be tailored to the </a:t>
            </a:r>
            <a:r>
              <a:rPr sz="1400" dirty="0">
                <a:latin typeface="Noticia Text"/>
                <a:cs typeface="Noticia Text"/>
              </a:rPr>
              <a:t>member’s </a:t>
            </a:r>
            <a:r>
              <a:rPr sz="1400" spc="-5" dirty="0">
                <a:latin typeface="Noticia Text"/>
                <a:cs typeface="Noticia Text"/>
              </a:rPr>
              <a:t>particular </a:t>
            </a:r>
            <a:r>
              <a:rPr sz="1400" dirty="0">
                <a:latin typeface="Noticia Text"/>
                <a:cs typeface="Noticia Text"/>
              </a:rPr>
              <a:t>risk </a:t>
            </a:r>
            <a:r>
              <a:rPr sz="1400" spc="-5" dirty="0">
                <a:latin typeface="Noticia Text"/>
                <a:cs typeface="Noticia Text"/>
              </a:rPr>
              <a:t>factor(s) </a:t>
            </a:r>
            <a:r>
              <a:rPr sz="1400" spc="-10" dirty="0">
                <a:latin typeface="Noticia Text"/>
                <a:cs typeface="Noticia Text"/>
              </a:rPr>
              <a:t>and </a:t>
            </a:r>
            <a:r>
              <a:rPr sz="1400" dirty="0">
                <a:latin typeface="Noticia Text"/>
                <a:cs typeface="Noticia Text"/>
              </a:rPr>
              <a:t>may </a:t>
            </a:r>
            <a:r>
              <a:rPr sz="1400" spc="-5" dirty="0">
                <a:latin typeface="Noticia Text"/>
                <a:cs typeface="Noticia Text"/>
              </a:rPr>
              <a:t>include, </a:t>
            </a:r>
            <a:r>
              <a:rPr sz="1400" spc="-10" dirty="0">
                <a:latin typeface="Noticia Text"/>
                <a:cs typeface="Noticia Text"/>
              </a:rPr>
              <a:t>one</a:t>
            </a:r>
            <a:r>
              <a:rPr lang="en-US" sz="1400" spc="-1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or more of the</a:t>
            </a:r>
            <a:r>
              <a:rPr sz="1400" spc="3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following:</a:t>
            </a:r>
            <a:endParaRPr sz="1400" dirty="0">
              <a:latin typeface="Noticia Text"/>
              <a:cs typeface="Noticia Text"/>
            </a:endParaRPr>
          </a:p>
          <a:p>
            <a:pPr marL="299085" marR="327660" indent="-287020">
              <a:lnSpc>
                <a:spcPct val="100000"/>
              </a:lnSpc>
              <a:spcBef>
                <a:spcPts val="167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Increased frequency of care coordination face-to-face </a:t>
            </a:r>
            <a:r>
              <a:rPr sz="1400" dirty="0">
                <a:latin typeface="Noticia Text"/>
                <a:cs typeface="Noticia Text"/>
              </a:rPr>
              <a:t>visits </a:t>
            </a:r>
            <a:r>
              <a:rPr sz="1400" spc="-5" dirty="0">
                <a:latin typeface="Noticia Text"/>
                <a:cs typeface="Noticia Text"/>
              </a:rPr>
              <a:t>to monitor for potential abuse, neglect or</a:t>
            </a:r>
            <a:r>
              <a:rPr sz="1400" spc="2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exploitation.</a:t>
            </a:r>
            <a:endParaRPr sz="1400" dirty="0">
              <a:latin typeface="Noticia Text"/>
              <a:cs typeface="Noticia Text"/>
            </a:endParaRPr>
          </a:p>
          <a:p>
            <a:pPr marL="299085" marR="5080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Education of the </a:t>
            </a:r>
            <a:r>
              <a:rPr sz="1400" dirty="0">
                <a:latin typeface="Noticia Text"/>
                <a:cs typeface="Noticia Text"/>
              </a:rPr>
              <a:t>member </a:t>
            </a:r>
            <a:r>
              <a:rPr sz="1400" spc="-5" dirty="0">
                <a:latin typeface="Noticia Text"/>
                <a:cs typeface="Noticia Text"/>
              </a:rPr>
              <a:t>on the types, </a:t>
            </a:r>
            <a:r>
              <a:rPr sz="1400" dirty="0">
                <a:latin typeface="Noticia Text"/>
                <a:cs typeface="Noticia Text"/>
              </a:rPr>
              <a:t>risks </a:t>
            </a:r>
            <a:r>
              <a:rPr sz="1400" spc="-5" dirty="0">
                <a:latin typeface="Noticia Text"/>
                <a:cs typeface="Noticia Text"/>
              </a:rPr>
              <a:t>factors, associated traits </a:t>
            </a:r>
            <a:r>
              <a:rPr sz="1400" spc="-10" dirty="0">
                <a:latin typeface="Noticia Text"/>
                <a:cs typeface="Noticia Text"/>
              </a:rPr>
              <a:t>and </a:t>
            </a:r>
            <a:r>
              <a:rPr sz="1400" dirty="0">
                <a:latin typeface="Noticia Text"/>
                <a:cs typeface="Noticia Text"/>
              </a:rPr>
              <a:t>symptoms </a:t>
            </a:r>
            <a:r>
              <a:rPr sz="1400" spc="-5" dirty="0">
                <a:latin typeface="Noticia Text"/>
                <a:cs typeface="Noticia Text"/>
              </a:rPr>
              <a:t>of abuse, neglect </a:t>
            </a:r>
            <a:r>
              <a:rPr sz="1400" spc="-10" dirty="0">
                <a:latin typeface="Noticia Text"/>
                <a:cs typeface="Noticia Text"/>
              </a:rPr>
              <a:t>and </a:t>
            </a:r>
            <a:r>
              <a:rPr sz="1400" spc="-5" dirty="0">
                <a:latin typeface="Noticia Text"/>
                <a:cs typeface="Noticia Text"/>
              </a:rPr>
              <a:t>exploitation, as well as options for reporting abuse and neglect, including  through the care manager or through support agencies, </a:t>
            </a:r>
            <a:r>
              <a:rPr sz="1400" dirty="0">
                <a:latin typeface="Noticia Text"/>
                <a:cs typeface="Noticia Text"/>
              </a:rPr>
              <a:t>such </a:t>
            </a:r>
            <a:r>
              <a:rPr sz="1400" spc="-5" dirty="0">
                <a:latin typeface="Noticia Text"/>
                <a:cs typeface="Noticia Text"/>
              </a:rPr>
              <a:t>as Adult Protective</a:t>
            </a:r>
            <a:r>
              <a:rPr sz="1400" spc="95" dirty="0">
                <a:latin typeface="Noticia Text"/>
                <a:cs typeface="Noticia Text"/>
              </a:rPr>
              <a:t> </a:t>
            </a:r>
            <a:r>
              <a:rPr sz="1400" dirty="0">
                <a:latin typeface="Noticia Text"/>
                <a:cs typeface="Noticia Text"/>
              </a:rPr>
              <a:t>Services.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1563" y="1029171"/>
            <a:ext cx="293751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Prevention</a:t>
            </a:r>
            <a:r>
              <a:rPr spc="-80" dirty="0"/>
              <a:t> </a:t>
            </a:r>
            <a:r>
              <a:rPr spc="-5" dirty="0"/>
              <a:t>Steps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dirty="0"/>
              <a:t>27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81563" y="2053968"/>
            <a:ext cx="8127365" cy="25863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10" dirty="0">
                <a:latin typeface="Noticia Text"/>
                <a:cs typeface="Noticia Text"/>
              </a:rPr>
              <a:t>Alert </a:t>
            </a:r>
            <a:r>
              <a:rPr sz="1400" spc="-5" dirty="0">
                <a:latin typeface="Noticia Text"/>
                <a:cs typeface="Noticia Text"/>
              </a:rPr>
              <a:t>the member’s providers, including home </a:t>
            </a:r>
            <a:r>
              <a:rPr sz="1400" spc="-10" dirty="0">
                <a:latin typeface="Noticia Text"/>
                <a:cs typeface="Noticia Text"/>
              </a:rPr>
              <a:t>and </a:t>
            </a:r>
            <a:r>
              <a:rPr sz="1400" spc="-5" dirty="0">
                <a:latin typeface="Noticia Text"/>
                <a:cs typeface="Noticia Text"/>
              </a:rPr>
              <a:t>community-based </a:t>
            </a:r>
            <a:r>
              <a:rPr sz="1400" dirty="0">
                <a:latin typeface="Noticia Text"/>
                <a:cs typeface="Noticia Text"/>
              </a:rPr>
              <a:t>services </a:t>
            </a:r>
            <a:r>
              <a:rPr sz="1400" spc="-5" dirty="0">
                <a:latin typeface="Noticia Text"/>
                <a:cs typeface="Noticia Text"/>
              </a:rPr>
              <a:t>providers, of the need for heightened vigilance </a:t>
            </a:r>
            <a:r>
              <a:rPr sz="1400" spc="-10" dirty="0">
                <a:latin typeface="Noticia Text"/>
                <a:cs typeface="Noticia Text"/>
              </a:rPr>
              <a:t>and </a:t>
            </a:r>
            <a:r>
              <a:rPr sz="1400" spc="-5" dirty="0">
                <a:latin typeface="Noticia Text"/>
                <a:cs typeface="Noticia Text"/>
              </a:rPr>
              <a:t>surveillance, </a:t>
            </a:r>
            <a:r>
              <a:rPr sz="1400" spc="-10" dirty="0">
                <a:latin typeface="Noticia Text"/>
                <a:cs typeface="Noticia Text"/>
              </a:rPr>
              <a:t>and </a:t>
            </a:r>
            <a:r>
              <a:rPr sz="1400" spc="-5" dirty="0">
                <a:latin typeface="Noticia Text"/>
                <a:cs typeface="Noticia Text"/>
              </a:rPr>
              <a:t>review of the procedures for notifying the care manager of </a:t>
            </a:r>
            <a:r>
              <a:rPr sz="1400" dirty="0">
                <a:latin typeface="Noticia Text"/>
                <a:cs typeface="Noticia Text"/>
              </a:rPr>
              <a:t>suspected </a:t>
            </a:r>
            <a:r>
              <a:rPr sz="1400" spc="-5" dirty="0">
                <a:latin typeface="Noticia Text"/>
                <a:cs typeface="Noticia Text"/>
              </a:rPr>
              <a:t>abuse or</a:t>
            </a:r>
            <a:r>
              <a:rPr sz="1400" spc="1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neglect.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7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Noticia Text"/>
                <a:cs typeface="Noticia Text"/>
              </a:rPr>
              <a:t>Seek </a:t>
            </a:r>
            <a:r>
              <a:rPr sz="1400" spc="-5" dirty="0">
                <a:latin typeface="Noticia Text"/>
                <a:cs typeface="Noticia Text"/>
              </a:rPr>
              <a:t>arrangements for respite for unpaid caregivers, to be provided for </a:t>
            </a:r>
            <a:r>
              <a:rPr sz="1400" dirty="0">
                <a:latin typeface="Noticia Text"/>
                <a:cs typeface="Noticia Text"/>
              </a:rPr>
              <a:t>in </a:t>
            </a:r>
            <a:r>
              <a:rPr sz="1400" spc="-5" dirty="0">
                <a:latin typeface="Noticia Text"/>
                <a:cs typeface="Noticia Text"/>
              </a:rPr>
              <a:t>the plan-of</a:t>
            </a:r>
            <a:r>
              <a:rPr sz="1400" spc="12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care.</a:t>
            </a:r>
            <a:endParaRPr sz="1400" dirty="0">
              <a:latin typeface="Noticia Text"/>
              <a:cs typeface="Noticia Text"/>
            </a:endParaRPr>
          </a:p>
          <a:p>
            <a:pPr marL="299085" marR="78041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Increase informal </a:t>
            </a:r>
            <a:r>
              <a:rPr sz="1400" dirty="0">
                <a:latin typeface="Noticia Text"/>
                <a:cs typeface="Noticia Text"/>
              </a:rPr>
              <a:t>social </a:t>
            </a:r>
            <a:r>
              <a:rPr sz="1400" spc="-5" dirty="0">
                <a:latin typeface="Noticia Text"/>
                <a:cs typeface="Noticia Text"/>
              </a:rPr>
              <a:t>support for </a:t>
            </a:r>
            <a:r>
              <a:rPr sz="1400" dirty="0">
                <a:latin typeface="Noticia Text"/>
                <a:cs typeface="Noticia Text"/>
              </a:rPr>
              <a:t>member </a:t>
            </a:r>
            <a:r>
              <a:rPr sz="1400" spc="-5" dirty="0">
                <a:latin typeface="Noticia Text"/>
                <a:cs typeface="Noticia Text"/>
              </a:rPr>
              <a:t>through </a:t>
            </a:r>
            <a:r>
              <a:rPr sz="1400" dirty="0">
                <a:latin typeface="Noticia Text"/>
                <a:cs typeface="Noticia Text"/>
              </a:rPr>
              <a:t>use </a:t>
            </a:r>
            <a:r>
              <a:rPr sz="1400" spc="-5" dirty="0">
                <a:latin typeface="Noticia Text"/>
                <a:cs typeface="Noticia Text"/>
              </a:rPr>
              <a:t>of </a:t>
            </a:r>
            <a:r>
              <a:rPr sz="1400" dirty="0">
                <a:latin typeface="Noticia Text"/>
                <a:cs typeface="Noticia Text"/>
              </a:rPr>
              <a:t>community </a:t>
            </a:r>
            <a:r>
              <a:rPr sz="1400" spc="-5" dirty="0">
                <a:latin typeface="Noticia Text"/>
                <a:cs typeface="Noticia Text"/>
              </a:rPr>
              <a:t>activities or resources, e.g., senior centers, support group or worship</a:t>
            </a:r>
            <a:r>
              <a:rPr sz="140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attendance.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Refer </a:t>
            </a:r>
            <a:r>
              <a:rPr sz="1400" dirty="0">
                <a:latin typeface="Noticia Text"/>
                <a:cs typeface="Noticia Text"/>
              </a:rPr>
              <a:t>member, </a:t>
            </a:r>
            <a:r>
              <a:rPr sz="1400" spc="-5" dirty="0">
                <a:latin typeface="Noticia Text"/>
                <a:cs typeface="Noticia Text"/>
              </a:rPr>
              <a:t>family or caregiver to mental health/substance abuse</a:t>
            </a:r>
            <a:r>
              <a:rPr sz="140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treatment.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Refer </a:t>
            </a:r>
            <a:r>
              <a:rPr sz="1400" dirty="0">
                <a:latin typeface="Noticia Text"/>
                <a:cs typeface="Noticia Text"/>
              </a:rPr>
              <a:t>member </a:t>
            </a:r>
            <a:r>
              <a:rPr sz="1400" spc="-5" dirty="0">
                <a:latin typeface="Noticia Text"/>
                <a:cs typeface="Noticia Text"/>
              </a:rPr>
              <a:t>to </a:t>
            </a:r>
            <a:r>
              <a:rPr sz="1400" dirty="0">
                <a:latin typeface="Noticia Text"/>
                <a:cs typeface="Noticia Text"/>
              </a:rPr>
              <a:t>social service </a:t>
            </a:r>
            <a:r>
              <a:rPr sz="1400" spc="-5" dirty="0">
                <a:latin typeface="Noticia Text"/>
                <a:cs typeface="Noticia Text"/>
              </a:rPr>
              <a:t>agency </a:t>
            </a:r>
            <a:r>
              <a:rPr sz="1400" dirty="0">
                <a:latin typeface="Noticia Text"/>
                <a:cs typeface="Noticia Text"/>
              </a:rPr>
              <a:t>if </a:t>
            </a:r>
            <a:r>
              <a:rPr sz="1400" spc="-5" dirty="0">
                <a:latin typeface="Noticia Text"/>
                <a:cs typeface="Noticia Text"/>
              </a:rPr>
              <a:t>family resources are severely</a:t>
            </a:r>
            <a:r>
              <a:rPr sz="1400" spc="-70" dirty="0">
                <a:latin typeface="Noticia Text"/>
                <a:cs typeface="Noticia Text"/>
              </a:rPr>
              <a:t> </a:t>
            </a:r>
            <a:r>
              <a:rPr sz="1400" dirty="0">
                <a:latin typeface="Noticia Text"/>
                <a:cs typeface="Noticia Text"/>
              </a:rPr>
              <a:t>limited.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1563" y="1406676"/>
            <a:ext cx="4161154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Prevention Steps</a:t>
            </a:r>
            <a:r>
              <a:rPr spc="-70" dirty="0"/>
              <a:t> </a:t>
            </a:r>
            <a:r>
              <a:rPr spc="-5" dirty="0"/>
              <a:t>(Cont.)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dirty="0"/>
              <a:t>28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81533" y="1547906"/>
            <a:ext cx="6867525" cy="40722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latin typeface="Lato"/>
                <a:cs typeface="Lato"/>
              </a:rPr>
              <a:t>Recognize risk factors of abuse, neglect and</a:t>
            </a:r>
            <a:r>
              <a:rPr sz="1400" b="1" spc="-130" dirty="0">
                <a:latin typeface="Lato"/>
                <a:cs typeface="Lato"/>
              </a:rPr>
              <a:t> </a:t>
            </a:r>
            <a:r>
              <a:rPr sz="1400" b="1" dirty="0">
                <a:latin typeface="Lato"/>
                <a:cs typeface="Lato"/>
              </a:rPr>
              <a:t>exploitation:</a:t>
            </a:r>
            <a:endParaRPr sz="1400">
              <a:latin typeface="Lato"/>
              <a:cs typeface="Lato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00">
              <a:latin typeface="Lato"/>
              <a:cs typeface="Lato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10" dirty="0">
                <a:latin typeface="Noticia Text"/>
                <a:cs typeface="Noticia Text"/>
              </a:rPr>
              <a:t>Potential</a:t>
            </a:r>
            <a:r>
              <a:rPr sz="1400" spc="40" dirty="0">
                <a:latin typeface="Noticia Text"/>
                <a:cs typeface="Noticia Text"/>
              </a:rPr>
              <a:t> </a:t>
            </a:r>
            <a:r>
              <a:rPr sz="1400" dirty="0">
                <a:latin typeface="Noticia Text"/>
                <a:cs typeface="Noticia Text"/>
              </a:rPr>
              <a:t>risk</a:t>
            </a:r>
            <a:endParaRPr sz="140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7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Noticia Text"/>
                <a:cs typeface="Noticia Text"/>
              </a:rPr>
              <a:t>Signs </a:t>
            </a:r>
            <a:r>
              <a:rPr sz="1400" spc="-10" dirty="0">
                <a:latin typeface="Noticia Text"/>
                <a:cs typeface="Noticia Text"/>
              </a:rPr>
              <a:t>and</a:t>
            </a:r>
            <a:r>
              <a:rPr sz="1400" spc="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symptoms</a:t>
            </a:r>
            <a:endParaRPr sz="1400">
              <a:latin typeface="Noticia Text"/>
              <a:cs typeface="Noticia Text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B38300"/>
              </a:buClr>
              <a:buFont typeface="Arial"/>
              <a:buChar char="•"/>
            </a:pPr>
            <a:endParaRPr sz="1250">
              <a:latin typeface="Noticia Text"/>
              <a:cs typeface="Noticia Text"/>
            </a:endParaRPr>
          </a:p>
          <a:p>
            <a:pPr marL="12700">
              <a:lnSpc>
                <a:spcPct val="100000"/>
              </a:lnSpc>
            </a:pPr>
            <a:r>
              <a:rPr sz="1400" b="1" spc="-5" dirty="0">
                <a:latin typeface="Lato"/>
                <a:cs typeface="Lato"/>
              </a:rPr>
              <a:t>Assess </a:t>
            </a:r>
            <a:r>
              <a:rPr sz="1400" b="1" dirty="0">
                <a:latin typeface="Lato"/>
                <a:cs typeface="Lato"/>
              </a:rPr>
              <a:t>each</a:t>
            </a:r>
            <a:r>
              <a:rPr sz="1400" b="1" spc="-5" dirty="0">
                <a:latin typeface="Lato"/>
                <a:cs typeface="Lato"/>
              </a:rPr>
              <a:t> </a:t>
            </a:r>
            <a:r>
              <a:rPr sz="1400" b="1" dirty="0">
                <a:latin typeface="Lato"/>
                <a:cs typeface="Lato"/>
              </a:rPr>
              <a:t>situation:</a:t>
            </a:r>
            <a:endParaRPr sz="1400">
              <a:latin typeface="Lato"/>
              <a:cs typeface="Lato"/>
            </a:endParaRPr>
          </a:p>
          <a:p>
            <a:pPr>
              <a:lnSpc>
                <a:spcPct val="100000"/>
              </a:lnSpc>
            </a:pPr>
            <a:endParaRPr sz="1350">
              <a:latin typeface="Lato"/>
              <a:cs typeface="Lato"/>
            </a:endParaRPr>
          </a:p>
          <a:p>
            <a:pPr marL="299085" indent="-287020">
              <a:lnSpc>
                <a:spcPct val="100000"/>
              </a:lnSpc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Presence of possible problems or factors that </a:t>
            </a:r>
            <a:r>
              <a:rPr sz="1400" dirty="0">
                <a:latin typeface="Noticia Text"/>
                <a:cs typeface="Noticia Text"/>
              </a:rPr>
              <a:t>might </a:t>
            </a:r>
            <a:r>
              <a:rPr sz="1400" spc="-5" dirty="0">
                <a:latin typeface="Noticia Text"/>
                <a:cs typeface="Noticia Text"/>
              </a:rPr>
              <a:t>contribute to</a:t>
            </a:r>
            <a:r>
              <a:rPr sz="1400" spc="6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tendencies.</a:t>
            </a:r>
            <a:endParaRPr sz="140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Observation </a:t>
            </a:r>
            <a:r>
              <a:rPr sz="1400" spc="-10" dirty="0">
                <a:latin typeface="Noticia Text"/>
                <a:cs typeface="Noticia Text"/>
              </a:rPr>
              <a:t>and </a:t>
            </a:r>
            <a:r>
              <a:rPr sz="1400" spc="-5" dirty="0">
                <a:latin typeface="Noticia Text"/>
                <a:cs typeface="Noticia Text"/>
              </a:rPr>
              <a:t>inquiry (subject to privacy rights </a:t>
            </a:r>
            <a:r>
              <a:rPr sz="1400" spc="-10" dirty="0">
                <a:latin typeface="Noticia Text"/>
                <a:cs typeface="Noticia Text"/>
              </a:rPr>
              <a:t>and </a:t>
            </a:r>
            <a:r>
              <a:rPr sz="1400" spc="-5" dirty="0">
                <a:latin typeface="Noticia Text"/>
                <a:cs typeface="Noticia Text"/>
              </a:rPr>
              <a:t>level of</a:t>
            </a:r>
            <a:r>
              <a:rPr sz="1400" spc="6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cooperation).</a:t>
            </a:r>
            <a:endParaRPr sz="1400">
              <a:latin typeface="Noticia Text"/>
              <a:cs typeface="Noticia Text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B38300"/>
              </a:buClr>
              <a:buFont typeface="Arial"/>
              <a:buChar char="•"/>
            </a:pPr>
            <a:endParaRPr sz="1250">
              <a:latin typeface="Noticia Text"/>
              <a:cs typeface="Noticia Text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latin typeface="Lato"/>
                <a:cs typeface="Lato"/>
              </a:rPr>
              <a:t>Prevention:</a:t>
            </a:r>
            <a:endParaRPr sz="1400">
              <a:latin typeface="Lato"/>
              <a:cs typeface="Lato"/>
            </a:endParaRPr>
          </a:p>
          <a:p>
            <a:pPr>
              <a:lnSpc>
                <a:spcPct val="100000"/>
              </a:lnSpc>
            </a:pPr>
            <a:endParaRPr sz="1350">
              <a:latin typeface="Lato"/>
              <a:cs typeface="Lato"/>
            </a:endParaRPr>
          </a:p>
          <a:p>
            <a:pPr marL="299085" indent="-287020">
              <a:lnSpc>
                <a:spcPct val="100000"/>
              </a:lnSpc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If </a:t>
            </a:r>
            <a:r>
              <a:rPr sz="1400" dirty="0">
                <a:latin typeface="Noticia Text"/>
                <a:cs typeface="Noticia Text"/>
              </a:rPr>
              <a:t>risk is </a:t>
            </a:r>
            <a:r>
              <a:rPr sz="1400" spc="-5" dirty="0">
                <a:latin typeface="Noticia Text"/>
                <a:cs typeface="Noticia Text"/>
              </a:rPr>
              <a:t>determined, include </a:t>
            </a:r>
            <a:r>
              <a:rPr sz="1400" dirty="0">
                <a:latin typeface="Noticia Text"/>
                <a:cs typeface="Noticia Text"/>
              </a:rPr>
              <a:t>specific </a:t>
            </a:r>
            <a:r>
              <a:rPr sz="1400" spc="-5" dirty="0">
                <a:latin typeface="Noticia Text"/>
                <a:cs typeface="Noticia Text"/>
              </a:rPr>
              <a:t>plan-of-care interventions to reduce</a:t>
            </a:r>
            <a:r>
              <a:rPr sz="1400" spc="55" dirty="0">
                <a:latin typeface="Noticia Text"/>
                <a:cs typeface="Noticia Text"/>
              </a:rPr>
              <a:t> </a:t>
            </a:r>
            <a:r>
              <a:rPr sz="1400" dirty="0">
                <a:latin typeface="Noticia Text"/>
                <a:cs typeface="Noticia Text"/>
              </a:rPr>
              <a:t>risk.</a:t>
            </a:r>
            <a:endParaRPr sz="140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Intervention</a:t>
            </a:r>
            <a:endParaRPr sz="140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Reporting</a:t>
            </a:r>
            <a:endParaRPr sz="1400">
              <a:latin typeface="Noticia Text"/>
              <a:cs typeface="Noticia Text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1562" y="415235"/>
            <a:ext cx="8180875" cy="938077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>
              <a:lnSpc>
                <a:spcPts val="3479"/>
              </a:lnSpc>
              <a:spcBef>
                <a:spcPts val="315"/>
              </a:spcBef>
            </a:pPr>
            <a:r>
              <a:rPr spc="-5" dirty="0"/>
              <a:t>When </a:t>
            </a:r>
            <a:r>
              <a:rPr dirty="0"/>
              <a:t>identifying </a:t>
            </a:r>
            <a:r>
              <a:rPr spc="-5" dirty="0"/>
              <a:t>abuse situations, utilize these  </a:t>
            </a:r>
            <a:r>
              <a:rPr dirty="0"/>
              <a:t>Handle with </a:t>
            </a:r>
            <a:r>
              <a:rPr lang="en-US" spc="-5" dirty="0"/>
              <a:t>C</a:t>
            </a:r>
            <a:r>
              <a:rPr spc="-5" dirty="0"/>
              <a:t>are</a:t>
            </a:r>
            <a:r>
              <a:rPr spc="-45" dirty="0"/>
              <a:t> </a:t>
            </a:r>
            <a:r>
              <a:rPr spc="-5" dirty="0"/>
              <a:t>measures: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dirty="0"/>
              <a:t>29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81562" y="1416143"/>
            <a:ext cx="7985759" cy="371191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0" dirty="0">
                <a:latin typeface="Noticia Text"/>
                <a:cs typeface="Noticia Text"/>
              </a:rPr>
              <a:t>Although </a:t>
            </a:r>
            <a:r>
              <a:rPr sz="1400" spc="-5" dirty="0">
                <a:latin typeface="Noticia Text"/>
                <a:cs typeface="Noticia Text"/>
              </a:rPr>
              <a:t>the law requires </a:t>
            </a:r>
            <a:r>
              <a:rPr sz="1400" spc="-10" dirty="0">
                <a:latin typeface="Noticia Text"/>
                <a:cs typeface="Noticia Text"/>
              </a:rPr>
              <a:t>all </a:t>
            </a:r>
            <a:r>
              <a:rPr sz="1400" spc="-5" dirty="0">
                <a:latin typeface="Noticia Text"/>
                <a:cs typeface="Noticia Text"/>
              </a:rPr>
              <a:t>persons to report </a:t>
            </a:r>
            <a:r>
              <a:rPr sz="1400" dirty="0">
                <a:latin typeface="Noticia Text"/>
                <a:cs typeface="Noticia Text"/>
              </a:rPr>
              <a:t>suspected </a:t>
            </a:r>
            <a:r>
              <a:rPr sz="1400" spc="-5" dirty="0">
                <a:latin typeface="Noticia Text"/>
                <a:cs typeface="Noticia Text"/>
              </a:rPr>
              <a:t>abuse, neglect</a:t>
            </a:r>
            <a:r>
              <a:rPr sz="1400" spc="114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and/or</a:t>
            </a:r>
            <a:r>
              <a:rPr lang="en-US" sz="140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exploitation, certain professionals have </a:t>
            </a:r>
            <a:r>
              <a:rPr sz="1400" dirty="0">
                <a:latin typeface="Noticia Text"/>
                <a:cs typeface="Noticia Text"/>
              </a:rPr>
              <a:t>a specific </a:t>
            </a:r>
            <a:r>
              <a:rPr sz="1400" spc="-5" dirty="0">
                <a:latin typeface="Noticia Text"/>
                <a:cs typeface="Noticia Text"/>
              </a:rPr>
              <a:t>responsibility to report. These include, but are </a:t>
            </a:r>
            <a:r>
              <a:rPr sz="1400" spc="-10" dirty="0">
                <a:latin typeface="Noticia Text"/>
                <a:cs typeface="Noticia Text"/>
              </a:rPr>
              <a:t>not </a:t>
            </a:r>
            <a:r>
              <a:rPr sz="1400" spc="-5" dirty="0">
                <a:latin typeface="Noticia Text"/>
                <a:cs typeface="Noticia Text"/>
              </a:rPr>
              <a:t>limited</a:t>
            </a:r>
            <a:r>
              <a:rPr sz="1400" spc="1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to:</a:t>
            </a:r>
            <a:endParaRPr sz="1400" dirty="0">
              <a:latin typeface="Noticia Text"/>
              <a:cs typeface="Noticia Tex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50" dirty="0">
              <a:latin typeface="Noticia Text"/>
              <a:cs typeface="Noticia Text"/>
            </a:endParaRPr>
          </a:p>
          <a:p>
            <a:pPr marL="299085" marR="80645" indent="-287020">
              <a:lnSpc>
                <a:spcPct val="100000"/>
              </a:lnSpc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Physicians, osteopaths, </a:t>
            </a:r>
            <a:r>
              <a:rPr sz="1400" dirty="0">
                <a:latin typeface="Noticia Text"/>
                <a:cs typeface="Noticia Text"/>
              </a:rPr>
              <a:t>medical </a:t>
            </a:r>
            <a:r>
              <a:rPr sz="1400" spc="-5" dirty="0">
                <a:latin typeface="Noticia Text"/>
                <a:cs typeface="Noticia Text"/>
              </a:rPr>
              <a:t>examiners, chiropractors, nurses or hospital personnel engaged </a:t>
            </a:r>
            <a:r>
              <a:rPr sz="1400" dirty="0">
                <a:latin typeface="Noticia Text"/>
                <a:cs typeface="Noticia Text"/>
              </a:rPr>
              <a:t>in </a:t>
            </a:r>
            <a:r>
              <a:rPr sz="1400" spc="-5" dirty="0">
                <a:latin typeface="Noticia Text"/>
                <a:cs typeface="Noticia Text"/>
              </a:rPr>
              <a:t>the </a:t>
            </a:r>
            <a:r>
              <a:rPr sz="1400" dirty="0">
                <a:latin typeface="Noticia Text"/>
                <a:cs typeface="Noticia Text"/>
              </a:rPr>
              <a:t>admission, </a:t>
            </a:r>
            <a:r>
              <a:rPr sz="1400" spc="-5" dirty="0">
                <a:latin typeface="Noticia Text"/>
                <a:cs typeface="Noticia Text"/>
              </a:rPr>
              <a:t>examination or care and treatment of elderly or disabled</a:t>
            </a:r>
            <a:r>
              <a:rPr sz="1400" spc="15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adults.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Health and mental health professionals </a:t>
            </a:r>
            <a:r>
              <a:rPr sz="1400" spc="-10" dirty="0">
                <a:latin typeface="Noticia Text"/>
                <a:cs typeface="Noticia Text"/>
              </a:rPr>
              <a:t>not </a:t>
            </a:r>
            <a:r>
              <a:rPr sz="1400" spc="-5" dirty="0">
                <a:latin typeface="Noticia Text"/>
                <a:cs typeface="Noticia Text"/>
              </a:rPr>
              <a:t>listed</a:t>
            </a:r>
            <a:r>
              <a:rPr sz="1400" spc="114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above.</a:t>
            </a:r>
            <a:endParaRPr sz="1400" dirty="0">
              <a:latin typeface="Noticia Text"/>
              <a:cs typeface="Noticia Text"/>
            </a:endParaRPr>
          </a:p>
          <a:p>
            <a:pPr marL="299085" marR="129539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Nursing home staff, adult-living facility staff, adult day-care-center staff, </a:t>
            </a:r>
            <a:r>
              <a:rPr sz="1400" dirty="0">
                <a:latin typeface="Noticia Text"/>
                <a:cs typeface="Noticia Text"/>
              </a:rPr>
              <a:t>social </a:t>
            </a:r>
            <a:r>
              <a:rPr sz="1400" spc="-5" dirty="0">
                <a:latin typeface="Noticia Text"/>
                <a:cs typeface="Noticia Text"/>
              </a:rPr>
              <a:t>worker, or other professional adult-care, residential or institutional</a:t>
            </a:r>
            <a:r>
              <a:rPr sz="1400" spc="8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staff.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State, county or municipal criminal </a:t>
            </a:r>
            <a:r>
              <a:rPr sz="1400" dirty="0">
                <a:latin typeface="Noticia Text"/>
                <a:cs typeface="Noticia Text"/>
              </a:rPr>
              <a:t>justice </a:t>
            </a:r>
            <a:r>
              <a:rPr sz="1400" spc="-5" dirty="0">
                <a:latin typeface="Noticia Text"/>
                <a:cs typeface="Noticia Text"/>
              </a:rPr>
              <a:t>employees or law enforcement</a:t>
            </a:r>
            <a:r>
              <a:rPr sz="1400" spc="20" dirty="0">
                <a:latin typeface="Noticia Text"/>
                <a:cs typeface="Noticia Text"/>
              </a:rPr>
              <a:t> </a:t>
            </a:r>
            <a:r>
              <a:rPr sz="1400" dirty="0">
                <a:latin typeface="Noticia Text"/>
                <a:cs typeface="Noticia Text"/>
              </a:rPr>
              <a:t>officers.</a:t>
            </a:r>
          </a:p>
          <a:p>
            <a:pPr marL="297180" marR="542925" indent="-285115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Human Rights Advocacy Committee (HRAC) </a:t>
            </a:r>
            <a:r>
              <a:rPr sz="1400" spc="-10" dirty="0">
                <a:latin typeface="Noticia Text"/>
                <a:cs typeface="Noticia Text"/>
              </a:rPr>
              <a:t>and </a:t>
            </a:r>
            <a:r>
              <a:rPr sz="1400" spc="-5" dirty="0">
                <a:latin typeface="Noticia Text"/>
                <a:cs typeface="Noticia Text"/>
              </a:rPr>
              <a:t>Long-Term-Care </a:t>
            </a:r>
            <a:r>
              <a:rPr sz="1400" dirty="0">
                <a:latin typeface="Noticia Text"/>
                <a:cs typeface="Noticia Text"/>
              </a:rPr>
              <a:t>Ombudsman </a:t>
            </a:r>
            <a:r>
              <a:rPr sz="1400" spc="-5" dirty="0">
                <a:latin typeface="Noticia Text"/>
                <a:cs typeface="Noticia Text"/>
              </a:rPr>
              <a:t>Council (LTCOC)</a:t>
            </a:r>
            <a:r>
              <a:rPr sz="1400" dirty="0">
                <a:latin typeface="Noticia Text"/>
                <a:cs typeface="Noticia Text"/>
              </a:rPr>
              <a:t> members.</a:t>
            </a: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Banks, savings </a:t>
            </a:r>
            <a:r>
              <a:rPr sz="1400" spc="-10" dirty="0">
                <a:latin typeface="Noticia Text"/>
                <a:cs typeface="Noticia Text"/>
              </a:rPr>
              <a:t>and loan </a:t>
            </a:r>
            <a:r>
              <a:rPr sz="1400" spc="-5" dirty="0">
                <a:latin typeface="Noticia Text"/>
                <a:cs typeface="Noticia Text"/>
              </a:rPr>
              <a:t>or </a:t>
            </a:r>
            <a:r>
              <a:rPr sz="1400" dirty="0">
                <a:latin typeface="Noticia Text"/>
                <a:cs typeface="Noticia Text"/>
              </a:rPr>
              <a:t>credit </a:t>
            </a:r>
            <a:r>
              <a:rPr sz="1400" spc="-5" dirty="0">
                <a:latin typeface="Noticia Text"/>
                <a:cs typeface="Noticia Text"/>
              </a:rPr>
              <a:t>union </a:t>
            </a:r>
            <a:r>
              <a:rPr sz="1400" dirty="0">
                <a:latin typeface="Noticia Text"/>
                <a:cs typeface="Noticia Text"/>
              </a:rPr>
              <a:t>officers, </a:t>
            </a:r>
            <a:r>
              <a:rPr sz="1400" spc="-5" dirty="0">
                <a:latin typeface="Noticia Text"/>
                <a:cs typeface="Noticia Text"/>
              </a:rPr>
              <a:t>trustees or</a:t>
            </a:r>
            <a:r>
              <a:rPr lang="en-US" sz="1400" spc="-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employees.</a:t>
            </a:r>
            <a:endParaRPr sz="1400" dirty="0">
              <a:latin typeface="Noticia Text"/>
              <a:cs typeface="Noticia Text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1562" y="785890"/>
            <a:ext cx="687387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Report of </a:t>
            </a:r>
            <a:r>
              <a:rPr dirty="0"/>
              <a:t>Abuse, </a:t>
            </a:r>
            <a:r>
              <a:rPr spc="-5" dirty="0"/>
              <a:t>Neglect or</a:t>
            </a:r>
            <a:r>
              <a:rPr spc="-100" dirty="0"/>
              <a:t> </a:t>
            </a:r>
            <a:r>
              <a:rPr spc="-5" dirty="0"/>
              <a:t>Exploitation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81563" y="1981200"/>
            <a:ext cx="8067675" cy="1733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Non-accidental infliction of physical and/or emotional</a:t>
            </a:r>
            <a:r>
              <a:rPr sz="1400" spc="5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harm.</a:t>
            </a:r>
            <a:endParaRPr sz="1400" dirty="0">
              <a:latin typeface="Noticia Text"/>
              <a:cs typeface="Noticia Text"/>
            </a:endParaRPr>
          </a:p>
          <a:p>
            <a:pPr marL="299085" marR="262890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Noticia Text"/>
                <a:cs typeface="Noticia Text"/>
              </a:rPr>
              <a:t>Sexual </a:t>
            </a:r>
            <a:r>
              <a:rPr sz="1400" spc="-5" dirty="0">
                <a:latin typeface="Noticia Text"/>
                <a:cs typeface="Noticia Text"/>
              </a:rPr>
              <a:t>abuse upon </a:t>
            </a:r>
            <a:r>
              <a:rPr sz="1400" dirty="0">
                <a:latin typeface="Noticia Text"/>
                <a:cs typeface="Noticia Text"/>
              </a:rPr>
              <a:t>a </a:t>
            </a:r>
            <a:r>
              <a:rPr sz="1400" spc="-5" dirty="0">
                <a:latin typeface="Noticia Text"/>
                <a:cs typeface="Noticia Text"/>
              </a:rPr>
              <a:t>disabled adult or an elderly person by </a:t>
            </a:r>
            <a:r>
              <a:rPr sz="1400" dirty="0">
                <a:latin typeface="Noticia Text"/>
                <a:cs typeface="Noticia Text"/>
              </a:rPr>
              <a:t>a </a:t>
            </a:r>
            <a:r>
              <a:rPr sz="1400" spc="-5" dirty="0">
                <a:latin typeface="Noticia Text"/>
                <a:cs typeface="Noticia Text"/>
              </a:rPr>
              <a:t>relative, caregiver, household  </a:t>
            </a:r>
            <a:r>
              <a:rPr sz="1400" dirty="0">
                <a:latin typeface="Noticia Text"/>
                <a:cs typeface="Noticia Text"/>
              </a:rPr>
              <a:t>member </a:t>
            </a:r>
            <a:r>
              <a:rPr sz="1400" spc="-5" dirty="0">
                <a:latin typeface="Noticia Text"/>
                <a:cs typeface="Noticia Text"/>
              </a:rPr>
              <a:t>or </a:t>
            </a:r>
            <a:r>
              <a:rPr sz="1400" spc="-10" dirty="0">
                <a:latin typeface="Noticia Text"/>
                <a:cs typeface="Noticia Text"/>
              </a:rPr>
              <a:t>any </a:t>
            </a:r>
            <a:r>
              <a:rPr sz="1400" spc="-5" dirty="0">
                <a:latin typeface="Noticia Text"/>
                <a:cs typeface="Noticia Text"/>
              </a:rPr>
              <a:t>other</a:t>
            </a:r>
            <a:r>
              <a:rPr sz="1400" spc="-1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person.</a:t>
            </a:r>
            <a:endParaRPr sz="1400" dirty="0">
              <a:latin typeface="Noticia Text"/>
              <a:cs typeface="Noticia Text"/>
            </a:endParaRPr>
          </a:p>
          <a:p>
            <a:pPr marL="299085" marR="5080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Noticia Text"/>
                <a:cs typeface="Noticia Text"/>
              </a:rPr>
              <a:t>Active </a:t>
            </a:r>
            <a:r>
              <a:rPr sz="1400" spc="-5" dirty="0">
                <a:latin typeface="Noticia Text"/>
                <a:cs typeface="Noticia Text"/>
              </a:rPr>
              <a:t>encouragement of </a:t>
            </a:r>
            <a:r>
              <a:rPr sz="1400" spc="-10" dirty="0">
                <a:latin typeface="Noticia Text"/>
                <a:cs typeface="Noticia Text"/>
              </a:rPr>
              <a:t>any </a:t>
            </a:r>
            <a:r>
              <a:rPr sz="1400" spc="-5" dirty="0">
                <a:latin typeface="Noticia Text"/>
                <a:cs typeface="Noticia Text"/>
              </a:rPr>
              <a:t>person by </a:t>
            </a:r>
            <a:r>
              <a:rPr sz="1400" dirty="0">
                <a:latin typeface="Noticia Text"/>
                <a:cs typeface="Noticia Text"/>
              </a:rPr>
              <a:t>a </a:t>
            </a:r>
            <a:r>
              <a:rPr sz="1400" spc="-5" dirty="0">
                <a:latin typeface="Noticia Text"/>
                <a:cs typeface="Noticia Text"/>
              </a:rPr>
              <a:t>relative, caregiver or household </a:t>
            </a:r>
            <a:r>
              <a:rPr sz="1400" dirty="0">
                <a:latin typeface="Noticia Text"/>
                <a:cs typeface="Noticia Text"/>
              </a:rPr>
              <a:t>member </a:t>
            </a:r>
            <a:r>
              <a:rPr sz="1400" spc="-5" dirty="0">
                <a:latin typeface="Noticia Text"/>
                <a:cs typeface="Noticia Text"/>
              </a:rPr>
              <a:t>to </a:t>
            </a:r>
            <a:r>
              <a:rPr sz="1400" dirty="0">
                <a:latin typeface="Noticia Text"/>
                <a:cs typeface="Noticia Text"/>
              </a:rPr>
              <a:t>commit </a:t>
            </a:r>
            <a:r>
              <a:rPr sz="1400" spc="-5" dirty="0">
                <a:latin typeface="Noticia Text"/>
                <a:cs typeface="Noticia Text"/>
              </a:rPr>
              <a:t>an </a:t>
            </a:r>
            <a:r>
              <a:rPr sz="1400" dirty="0">
                <a:latin typeface="Noticia Text"/>
                <a:cs typeface="Noticia Text"/>
              </a:rPr>
              <a:t>act </a:t>
            </a:r>
            <a:r>
              <a:rPr sz="1400" spc="-5" dirty="0">
                <a:latin typeface="Noticia Text"/>
                <a:cs typeface="Noticia Text"/>
              </a:rPr>
              <a:t>that inflicts or could reasonably be expected to result </a:t>
            </a:r>
            <a:r>
              <a:rPr sz="1400" dirty="0">
                <a:latin typeface="Noticia Text"/>
                <a:cs typeface="Noticia Text"/>
              </a:rPr>
              <a:t>in </a:t>
            </a:r>
            <a:r>
              <a:rPr sz="1400" spc="-5" dirty="0">
                <a:latin typeface="Noticia Text"/>
                <a:cs typeface="Noticia Text"/>
              </a:rPr>
              <a:t>physical </a:t>
            </a:r>
            <a:r>
              <a:rPr sz="1400" spc="-10" dirty="0">
                <a:latin typeface="Noticia Text"/>
                <a:cs typeface="Noticia Text"/>
              </a:rPr>
              <a:t>or </a:t>
            </a:r>
            <a:r>
              <a:rPr sz="1400" spc="-5" dirty="0">
                <a:latin typeface="Noticia Text"/>
                <a:cs typeface="Noticia Text"/>
              </a:rPr>
              <a:t>psychological/emotional injury to </a:t>
            </a:r>
            <a:r>
              <a:rPr sz="1400" dirty="0">
                <a:latin typeface="Noticia Text"/>
                <a:cs typeface="Noticia Text"/>
              </a:rPr>
              <a:t>a </a:t>
            </a:r>
            <a:r>
              <a:rPr sz="1400" spc="-5" dirty="0">
                <a:latin typeface="Noticia Text"/>
                <a:cs typeface="Noticia Text"/>
              </a:rPr>
              <a:t>disabled adult or an elderly</a:t>
            </a:r>
            <a:r>
              <a:rPr sz="1400" spc="5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person.</a:t>
            </a:r>
            <a:endParaRPr sz="1400" dirty="0">
              <a:latin typeface="Noticia Text"/>
              <a:cs typeface="Noticia Text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1563" y="990600"/>
            <a:ext cx="264033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What </a:t>
            </a:r>
            <a:r>
              <a:rPr dirty="0"/>
              <a:t>is</a:t>
            </a:r>
            <a:r>
              <a:rPr spc="-95" dirty="0"/>
              <a:t> </a:t>
            </a:r>
            <a:r>
              <a:rPr dirty="0"/>
              <a:t>Abuse?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dirty="0"/>
              <a:t>30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81563" y="2057400"/>
            <a:ext cx="8027670" cy="666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Noticia Text"/>
                <a:cs typeface="Noticia Text"/>
              </a:rPr>
              <a:t>A </a:t>
            </a:r>
            <a:r>
              <a:rPr sz="1400" spc="-5" dirty="0">
                <a:latin typeface="Noticia Text"/>
                <a:cs typeface="Noticia Text"/>
              </a:rPr>
              <a:t>mandated reporter </a:t>
            </a:r>
            <a:r>
              <a:rPr sz="1400" dirty="0">
                <a:latin typeface="Noticia Text"/>
                <a:cs typeface="Noticia Text"/>
              </a:rPr>
              <a:t>is </a:t>
            </a:r>
            <a:r>
              <a:rPr sz="1400" spc="-5" dirty="0">
                <a:latin typeface="Noticia Text"/>
                <a:cs typeface="Noticia Text"/>
              </a:rPr>
              <a:t>an individual who </a:t>
            </a:r>
            <a:r>
              <a:rPr sz="1400" dirty="0">
                <a:latin typeface="Noticia Text"/>
                <a:cs typeface="Noticia Text"/>
              </a:rPr>
              <a:t>is </a:t>
            </a:r>
            <a:r>
              <a:rPr sz="1400" spc="-5" dirty="0">
                <a:latin typeface="Noticia Text"/>
                <a:cs typeface="Noticia Text"/>
              </a:rPr>
              <a:t>required by law to report situations immediately </a:t>
            </a:r>
            <a:r>
              <a:rPr sz="1400" dirty="0">
                <a:latin typeface="Noticia Text"/>
                <a:cs typeface="Noticia Text"/>
              </a:rPr>
              <a:t>in which </a:t>
            </a:r>
            <a:r>
              <a:rPr sz="1400" spc="-5" dirty="0">
                <a:latin typeface="Noticia Text"/>
                <a:cs typeface="Noticia Text"/>
              </a:rPr>
              <a:t>he/she </a:t>
            </a:r>
            <a:r>
              <a:rPr sz="1400" dirty="0">
                <a:latin typeface="Noticia Text"/>
                <a:cs typeface="Noticia Text"/>
              </a:rPr>
              <a:t>suspects </a:t>
            </a:r>
            <a:r>
              <a:rPr sz="1400" spc="-5" dirty="0">
                <a:latin typeface="Noticia Text"/>
                <a:cs typeface="Noticia Text"/>
              </a:rPr>
              <a:t>an adult </a:t>
            </a:r>
            <a:r>
              <a:rPr sz="1400" dirty="0">
                <a:latin typeface="Noticia Text"/>
                <a:cs typeface="Noticia Text"/>
              </a:rPr>
              <a:t>may </a:t>
            </a:r>
            <a:r>
              <a:rPr sz="1400" spc="-5" dirty="0">
                <a:latin typeface="Noticia Text"/>
                <a:cs typeface="Noticia Text"/>
              </a:rPr>
              <a:t>have been abused, neglected or exploited or </a:t>
            </a:r>
            <a:r>
              <a:rPr sz="1400" dirty="0">
                <a:latin typeface="Noticia Text"/>
                <a:cs typeface="Noticia Text"/>
              </a:rPr>
              <a:t>is </a:t>
            </a:r>
            <a:r>
              <a:rPr sz="1400" spc="-5" dirty="0">
                <a:latin typeface="Noticia Text"/>
                <a:cs typeface="Noticia Text"/>
              </a:rPr>
              <a:t>at </a:t>
            </a:r>
            <a:r>
              <a:rPr sz="1400" dirty="0">
                <a:latin typeface="Noticia Text"/>
                <a:cs typeface="Noticia Text"/>
              </a:rPr>
              <a:t>risk </a:t>
            </a:r>
            <a:r>
              <a:rPr sz="1400" spc="-5" dirty="0">
                <a:latin typeface="Noticia Text"/>
                <a:cs typeface="Noticia Text"/>
              </a:rPr>
              <a:t>of being abused, neglected or</a:t>
            </a:r>
            <a:r>
              <a:rPr sz="1400" spc="3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exploited.</a:t>
            </a:r>
            <a:endParaRPr sz="1400" dirty="0">
              <a:latin typeface="Noticia Text"/>
              <a:cs typeface="Noticia Text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1563" y="838200"/>
            <a:ext cx="297053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Mandated</a:t>
            </a:r>
            <a:r>
              <a:rPr spc="-90" dirty="0"/>
              <a:t> </a:t>
            </a:r>
            <a:r>
              <a:rPr spc="-5" dirty="0"/>
              <a:t>Power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dirty="0"/>
              <a:t>31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81563" y="2481037"/>
            <a:ext cx="7882890" cy="173957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latin typeface="Lato"/>
                <a:cs typeface="Lato"/>
              </a:rPr>
              <a:t>Most </a:t>
            </a:r>
            <a:r>
              <a:rPr sz="1400" b="1" spc="-5" dirty="0">
                <a:latin typeface="Lato"/>
                <a:cs typeface="Lato"/>
              </a:rPr>
              <a:t>states </a:t>
            </a:r>
            <a:r>
              <a:rPr sz="1400" b="1" dirty="0">
                <a:latin typeface="Lato"/>
                <a:cs typeface="Lato"/>
              </a:rPr>
              <a:t>allow</a:t>
            </a:r>
            <a:r>
              <a:rPr sz="1400" b="1" spc="-25" dirty="0">
                <a:latin typeface="Lato"/>
                <a:cs typeface="Lato"/>
              </a:rPr>
              <a:t> </a:t>
            </a:r>
            <a:r>
              <a:rPr sz="1400" b="1" dirty="0">
                <a:latin typeface="Lato"/>
                <a:cs typeface="Lato"/>
              </a:rPr>
              <a:t>for:</a:t>
            </a:r>
            <a:endParaRPr sz="1400" dirty="0">
              <a:latin typeface="Lato"/>
              <a:cs typeface="Lato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00" dirty="0">
              <a:latin typeface="Lato"/>
              <a:cs typeface="Lato"/>
            </a:endParaRPr>
          </a:p>
          <a:p>
            <a:pPr marL="299085" marR="5080" indent="-287020">
              <a:lnSpc>
                <a:spcPct val="100000"/>
              </a:lnSpc>
              <a:spcBef>
                <a:spcPts val="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Immunity from </a:t>
            </a:r>
            <a:r>
              <a:rPr sz="1400" dirty="0">
                <a:latin typeface="Noticia Text"/>
                <a:cs typeface="Noticia Text"/>
              </a:rPr>
              <a:t>civil </a:t>
            </a:r>
            <a:r>
              <a:rPr sz="1400" spc="-10" dirty="0">
                <a:latin typeface="Noticia Text"/>
                <a:cs typeface="Noticia Text"/>
              </a:rPr>
              <a:t>and </a:t>
            </a:r>
            <a:r>
              <a:rPr sz="1400" spc="-5" dirty="0">
                <a:latin typeface="Noticia Text"/>
                <a:cs typeface="Noticia Text"/>
              </a:rPr>
              <a:t>criminal liability unless the report was </a:t>
            </a:r>
            <a:r>
              <a:rPr sz="1400" dirty="0">
                <a:latin typeface="Noticia Text"/>
                <a:cs typeface="Noticia Text"/>
              </a:rPr>
              <a:t>made in </a:t>
            </a:r>
            <a:r>
              <a:rPr sz="1400" spc="-5" dirty="0">
                <a:latin typeface="Noticia Text"/>
                <a:cs typeface="Noticia Text"/>
              </a:rPr>
              <a:t>bad faith or </a:t>
            </a:r>
            <a:r>
              <a:rPr sz="1400" dirty="0">
                <a:latin typeface="Noticia Text"/>
                <a:cs typeface="Noticia Text"/>
              </a:rPr>
              <a:t>with </a:t>
            </a:r>
            <a:r>
              <a:rPr sz="1400" spc="-5" dirty="0">
                <a:latin typeface="Noticia Text"/>
                <a:cs typeface="Noticia Text"/>
              </a:rPr>
              <a:t>malicious</a:t>
            </a:r>
            <a:r>
              <a:rPr sz="1400" spc="-3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intent.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7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Identity protection; your consent </a:t>
            </a:r>
            <a:r>
              <a:rPr sz="1400" dirty="0">
                <a:latin typeface="Noticia Text"/>
                <a:cs typeface="Noticia Text"/>
              </a:rPr>
              <a:t>must </a:t>
            </a:r>
            <a:r>
              <a:rPr sz="1400" spc="-5" dirty="0">
                <a:latin typeface="Noticia Text"/>
                <a:cs typeface="Noticia Text"/>
              </a:rPr>
              <a:t>be </a:t>
            </a:r>
            <a:r>
              <a:rPr sz="1400" dirty="0">
                <a:latin typeface="Noticia Text"/>
                <a:cs typeface="Noticia Text"/>
              </a:rPr>
              <a:t>given </a:t>
            </a:r>
            <a:r>
              <a:rPr sz="1400" spc="-5" dirty="0">
                <a:latin typeface="Noticia Text"/>
                <a:cs typeface="Noticia Text"/>
              </a:rPr>
              <a:t>to reveal your</a:t>
            </a:r>
            <a:r>
              <a:rPr sz="1400" spc="5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identify.</a:t>
            </a:r>
            <a:endParaRPr sz="1400" dirty="0">
              <a:latin typeface="Noticia Text"/>
              <a:cs typeface="Noticia Text"/>
            </a:endParaRPr>
          </a:p>
          <a:p>
            <a:pPr marL="299085" marR="581660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The court </a:t>
            </a:r>
            <a:r>
              <a:rPr sz="1400" dirty="0">
                <a:latin typeface="Noticia Text"/>
                <a:cs typeface="Noticia Text"/>
              </a:rPr>
              <a:t>may </a:t>
            </a:r>
            <a:r>
              <a:rPr sz="1400" spc="-5" dirty="0">
                <a:latin typeface="Noticia Text"/>
                <a:cs typeface="Noticia Text"/>
              </a:rPr>
              <a:t>order the identity of the reporter revealed. The court </a:t>
            </a:r>
            <a:r>
              <a:rPr sz="1400" dirty="0">
                <a:latin typeface="Noticia Text"/>
                <a:cs typeface="Noticia Text"/>
              </a:rPr>
              <a:t>can </a:t>
            </a:r>
            <a:r>
              <a:rPr sz="1400" spc="-5" dirty="0">
                <a:latin typeface="Noticia Text"/>
                <a:cs typeface="Noticia Text"/>
              </a:rPr>
              <a:t>then release confidential information without</a:t>
            </a:r>
            <a:r>
              <a:rPr sz="1400" spc="3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penalty.</a:t>
            </a:r>
            <a:endParaRPr sz="1400" dirty="0">
              <a:latin typeface="Noticia Text"/>
              <a:cs typeface="Noticia Text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1563" y="1219200"/>
            <a:ext cx="514413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Rights of </a:t>
            </a:r>
            <a:r>
              <a:rPr dirty="0"/>
              <a:t>Mandated</a:t>
            </a:r>
            <a:r>
              <a:rPr spc="-85" dirty="0"/>
              <a:t> </a:t>
            </a:r>
            <a:r>
              <a:rPr spc="-5" dirty="0"/>
              <a:t>Reporters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dirty="0"/>
              <a:t>32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481563" y="1005082"/>
            <a:ext cx="7414259" cy="477887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10" dirty="0">
                <a:latin typeface="Noticia Text"/>
                <a:cs typeface="Noticia Text"/>
              </a:rPr>
              <a:t>Can </a:t>
            </a:r>
            <a:r>
              <a:rPr sz="1400" spc="-5" dirty="0">
                <a:latin typeface="Noticia Text"/>
                <a:cs typeface="Noticia Text"/>
              </a:rPr>
              <a:t>you identify the person being abused? If </a:t>
            </a:r>
            <a:r>
              <a:rPr sz="1400" spc="-10" dirty="0">
                <a:latin typeface="Noticia Text"/>
                <a:cs typeface="Noticia Text"/>
              </a:rPr>
              <a:t>known, </a:t>
            </a:r>
            <a:r>
              <a:rPr sz="1400" spc="-5" dirty="0">
                <a:latin typeface="Noticia Text"/>
                <a:cs typeface="Noticia Text"/>
              </a:rPr>
              <a:t>provide address and/or</a:t>
            </a:r>
            <a:r>
              <a:rPr sz="1400" spc="17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location.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What </a:t>
            </a:r>
            <a:r>
              <a:rPr sz="1400" dirty="0">
                <a:latin typeface="Noticia Text"/>
                <a:cs typeface="Noticia Text"/>
              </a:rPr>
              <a:t>is </a:t>
            </a:r>
            <a:r>
              <a:rPr sz="1400" spc="-5" dirty="0">
                <a:latin typeface="Noticia Text"/>
                <a:cs typeface="Noticia Text"/>
              </a:rPr>
              <a:t>the approximate age of the</a:t>
            </a:r>
            <a:r>
              <a:rPr sz="1400" spc="4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adult?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Does an emergency</a:t>
            </a:r>
            <a:r>
              <a:rPr sz="1400" spc="5" dirty="0">
                <a:latin typeface="Noticia Text"/>
                <a:cs typeface="Noticia Text"/>
              </a:rPr>
              <a:t> </a:t>
            </a:r>
            <a:r>
              <a:rPr sz="1400" dirty="0">
                <a:latin typeface="Noticia Text"/>
                <a:cs typeface="Noticia Text"/>
              </a:rPr>
              <a:t>exist?</a:t>
            </a: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10" dirty="0">
                <a:latin typeface="Noticia Text"/>
                <a:cs typeface="Noticia Text"/>
              </a:rPr>
              <a:t>Can </a:t>
            </a:r>
            <a:r>
              <a:rPr sz="1400" spc="-5" dirty="0">
                <a:latin typeface="Noticia Text"/>
                <a:cs typeface="Noticia Text"/>
              </a:rPr>
              <a:t>you </a:t>
            </a:r>
            <a:r>
              <a:rPr sz="1400" dirty="0">
                <a:latin typeface="Noticia Text"/>
                <a:cs typeface="Noticia Text"/>
              </a:rPr>
              <a:t>describe </a:t>
            </a:r>
            <a:r>
              <a:rPr sz="1400" spc="-5" dirty="0">
                <a:latin typeface="Noticia Text"/>
                <a:cs typeface="Noticia Text"/>
              </a:rPr>
              <a:t>the circumstances of the alleged abuse, neglect or</a:t>
            </a:r>
            <a:r>
              <a:rPr sz="1400" spc="10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exploitation?</a:t>
            </a:r>
            <a:endParaRPr sz="1400" dirty="0">
              <a:latin typeface="Noticia Text"/>
              <a:cs typeface="Noticia Text"/>
            </a:endParaRPr>
          </a:p>
          <a:p>
            <a:pPr marL="297180" marR="387985" indent="-285115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What are the names </a:t>
            </a:r>
            <a:r>
              <a:rPr sz="1400" spc="-10" dirty="0">
                <a:latin typeface="Noticia Text"/>
                <a:cs typeface="Noticia Text"/>
              </a:rPr>
              <a:t>and </a:t>
            </a:r>
            <a:r>
              <a:rPr sz="1400" spc="-5" dirty="0">
                <a:latin typeface="Noticia Text"/>
                <a:cs typeface="Noticia Text"/>
              </a:rPr>
              <a:t>relationships of other </a:t>
            </a:r>
            <a:r>
              <a:rPr sz="1400" dirty="0">
                <a:latin typeface="Noticia Text"/>
                <a:cs typeface="Noticia Text"/>
              </a:rPr>
              <a:t>members </a:t>
            </a:r>
            <a:r>
              <a:rPr sz="1400" spc="-5" dirty="0">
                <a:latin typeface="Noticia Text"/>
                <a:cs typeface="Noticia Text"/>
              </a:rPr>
              <a:t>of the adult household, </a:t>
            </a:r>
            <a:r>
              <a:rPr sz="1400" dirty="0">
                <a:latin typeface="Noticia Text"/>
                <a:cs typeface="Noticia Text"/>
              </a:rPr>
              <a:t>if</a:t>
            </a:r>
            <a:r>
              <a:rPr sz="1400" spc="-1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applicable?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Is the adult</a:t>
            </a:r>
            <a:r>
              <a:rPr sz="1400" spc="2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incapacitated?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Noticia Text"/>
                <a:cs typeface="Noticia Text"/>
              </a:rPr>
              <a:t>Do </a:t>
            </a:r>
            <a:r>
              <a:rPr sz="1400" spc="-5" dirty="0">
                <a:latin typeface="Noticia Text"/>
                <a:cs typeface="Noticia Text"/>
              </a:rPr>
              <a:t>you know the name </a:t>
            </a:r>
            <a:r>
              <a:rPr sz="1400" spc="-10" dirty="0">
                <a:latin typeface="Noticia Text"/>
                <a:cs typeface="Noticia Text"/>
              </a:rPr>
              <a:t>and </a:t>
            </a:r>
            <a:r>
              <a:rPr sz="1400" spc="-5" dirty="0">
                <a:latin typeface="Noticia Text"/>
                <a:cs typeface="Noticia Text"/>
              </a:rPr>
              <a:t>address of the caregiver </a:t>
            </a:r>
            <a:r>
              <a:rPr sz="1400" dirty="0">
                <a:latin typeface="Noticia Text"/>
                <a:cs typeface="Noticia Text"/>
              </a:rPr>
              <a:t>if</a:t>
            </a:r>
            <a:r>
              <a:rPr sz="1400" spc="5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applicable?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Noticia Text"/>
                <a:cs typeface="Noticia Text"/>
              </a:rPr>
              <a:t>Do </a:t>
            </a:r>
            <a:r>
              <a:rPr sz="1400" spc="-5" dirty="0">
                <a:latin typeface="Noticia Text"/>
                <a:cs typeface="Noticia Text"/>
              </a:rPr>
              <a:t>you know the name </a:t>
            </a:r>
            <a:r>
              <a:rPr sz="1400" spc="-10" dirty="0">
                <a:latin typeface="Noticia Text"/>
                <a:cs typeface="Noticia Text"/>
              </a:rPr>
              <a:t>and </a:t>
            </a:r>
            <a:r>
              <a:rPr sz="1400" spc="-5" dirty="0">
                <a:latin typeface="Noticia Text"/>
                <a:cs typeface="Noticia Text"/>
              </a:rPr>
              <a:t>relationship of the alleged</a:t>
            </a:r>
            <a:r>
              <a:rPr sz="1400" spc="114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perpetrators?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Are there other people who </a:t>
            </a:r>
            <a:r>
              <a:rPr sz="1400" dirty="0">
                <a:latin typeface="Noticia Text"/>
                <a:cs typeface="Noticia Text"/>
              </a:rPr>
              <a:t>may </a:t>
            </a:r>
            <a:r>
              <a:rPr sz="1400" spc="-5" dirty="0">
                <a:latin typeface="Noticia Text"/>
                <a:cs typeface="Noticia Text"/>
              </a:rPr>
              <a:t>have knowledge of the</a:t>
            </a:r>
            <a:r>
              <a:rPr sz="1400" spc="8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adult?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Noticia Text"/>
                <a:cs typeface="Noticia Text"/>
              </a:rPr>
              <a:t>Do </a:t>
            </a:r>
            <a:r>
              <a:rPr sz="1400" spc="-5" dirty="0">
                <a:latin typeface="Noticia Text"/>
                <a:cs typeface="Noticia Text"/>
              </a:rPr>
              <a:t>you know the name of the adult’s</a:t>
            </a:r>
            <a:r>
              <a:rPr sz="1400" spc="4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physicians?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What </a:t>
            </a:r>
            <a:r>
              <a:rPr sz="1400" dirty="0">
                <a:latin typeface="Noticia Text"/>
                <a:cs typeface="Noticia Text"/>
              </a:rPr>
              <a:t>is </a:t>
            </a:r>
            <a:r>
              <a:rPr sz="1400" spc="-5" dirty="0">
                <a:latin typeface="Noticia Text"/>
                <a:cs typeface="Noticia Text"/>
              </a:rPr>
              <a:t>your name, </a:t>
            </a:r>
            <a:r>
              <a:rPr sz="1400" dirty="0">
                <a:latin typeface="Noticia Text"/>
                <a:cs typeface="Noticia Text"/>
              </a:rPr>
              <a:t>address, </a:t>
            </a:r>
            <a:r>
              <a:rPr sz="1400" spc="-10" dirty="0">
                <a:latin typeface="Noticia Text"/>
                <a:cs typeface="Noticia Text"/>
              </a:rPr>
              <a:t>phone </a:t>
            </a:r>
            <a:r>
              <a:rPr sz="1400" spc="-5" dirty="0">
                <a:latin typeface="Noticia Text"/>
                <a:cs typeface="Noticia Text"/>
              </a:rPr>
              <a:t>number? (You </a:t>
            </a:r>
            <a:r>
              <a:rPr sz="1400" dirty="0">
                <a:latin typeface="Noticia Text"/>
                <a:cs typeface="Noticia Text"/>
              </a:rPr>
              <a:t>can </a:t>
            </a:r>
            <a:r>
              <a:rPr sz="1400" spc="-5" dirty="0">
                <a:latin typeface="Noticia Text"/>
                <a:cs typeface="Noticia Text"/>
              </a:rPr>
              <a:t>report</a:t>
            </a:r>
            <a:r>
              <a:rPr sz="1400" spc="-1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anonymously.)</a:t>
            </a:r>
            <a:endParaRPr sz="1400" dirty="0">
              <a:latin typeface="Noticia Text"/>
              <a:cs typeface="Noticia Tex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81562" y="364902"/>
            <a:ext cx="817181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General Reporting Requirements </a:t>
            </a:r>
            <a:r>
              <a:rPr sz="2400" spc="-5" dirty="0"/>
              <a:t>(states may</a:t>
            </a:r>
            <a:r>
              <a:rPr sz="2400" spc="5" dirty="0"/>
              <a:t> </a:t>
            </a:r>
            <a:r>
              <a:rPr sz="2400" spc="-5" dirty="0"/>
              <a:t>differ)</a:t>
            </a:r>
            <a:endParaRPr sz="24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dirty="0"/>
              <a:t>33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07365" y="2337435"/>
            <a:ext cx="8129270" cy="8476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marR="109220" indent="-287020">
              <a:lnSpc>
                <a:spcPct val="100000"/>
              </a:lnSpc>
              <a:spcBef>
                <a:spcPts val="10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Provider </a:t>
            </a:r>
            <a:r>
              <a:rPr sz="1400" dirty="0">
                <a:latin typeface="Noticia Text"/>
                <a:cs typeface="Noticia Text"/>
              </a:rPr>
              <a:t>must </a:t>
            </a:r>
            <a:r>
              <a:rPr sz="1400" spc="-5" dirty="0">
                <a:latin typeface="Noticia Text"/>
                <a:cs typeface="Noticia Text"/>
              </a:rPr>
              <a:t>report </a:t>
            </a:r>
            <a:r>
              <a:rPr sz="1400" spc="-10" dirty="0">
                <a:latin typeface="Noticia Text"/>
                <a:cs typeface="Noticia Text"/>
              </a:rPr>
              <a:t>any </a:t>
            </a:r>
            <a:r>
              <a:rPr sz="1400" dirty="0">
                <a:latin typeface="Noticia Text"/>
                <a:cs typeface="Noticia Text"/>
              </a:rPr>
              <a:t>suspected </a:t>
            </a:r>
            <a:r>
              <a:rPr sz="1400" spc="-5" dirty="0">
                <a:latin typeface="Noticia Text"/>
                <a:cs typeface="Noticia Text"/>
              </a:rPr>
              <a:t>abuse, neglect or exploitation to the appropriate state agency. Provider </a:t>
            </a:r>
            <a:r>
              <a:rPr sz="1400" dirty="0">
                <a:latin typeface="Noticia Text"/>
                <a:cs typeface="Noticia Text"/>
              </a:rPr>
              <a:t>must </a:t>
            </a:r>
            <a:r>
              <a:rPr sz="1400" spc="-5" dirty="0">
                <a:latin typeface="Noticia Text"/>
                <a:cs typeface="Noticia Text"/>
              </a:rPr>
              <a:t>also report </a:t>
            </a:r>
            <a:r>
              <a:rPr sz="1400" dirty="0">
                <a:latin typeface="Noticia Text"/>
                <a:cs typeface="Noticia Text"/>
              </a:rPr>
              <a:t>suspected </a:t>
            </a:r>
            <a:r>
              <a:rPr sz="1400" spc="-5" dirty="0">
                <a:latin typeface="Noticia Text"/>
                <a:cs typeface="Noticia Text"/>
              </a:rPr>
              <a:t>abuse, neglect or exploitation to the Health</a:t>
            </a:r>
            <a:r>
              <a:rPr lang="en-US" sz="1400" spc="130" dirty="0">
                <a:latin typeface="Noticia Text"/>
                <a:cs typeface="Noticia Text"/>
              </a:rPr>
              <a:t> </a:t>
            </a:r>
            <a:r>
              <a:rPr sz="1400" spc="-10" dirty="0">
                <a:latin typeface="Noticia Text"/>
                <a:cs typeface="Noticia Text"/>
              </a:rPr>
              <a:t>Plan.</a:t>
            </a:r>
            <a:endParaRPr sz="1400" dirty="0">
              <a:latin typeface="Noticia Text"/>
              <a:cs typeface="Noticia Text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B38300"/>
              </a:buClr>
              <a:buFont typeface="Arial"/>
              <a:buChar char="•"/>
            </a:pPr>
            <a:endParaRPr sz="1250" dirty="0">
              <a:latin typeface="Noticia Text"/>
              <a:cs typeface="Noticia Text"/>
            </a:endParaRPr>
          </a:p>
          <a:p>
            <a:pPr marL="299085" marR="5080" indent="-287020">
              <a:lnSpc>
                <a:spcPts val="1670"/>
              </a:lnSpc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The Health </a:t>
            </a:r>
            <a:r>
              <a:rPr sz="1400" spc="-10" dirty="0">
                <a:latin typeface="Noticia Text"/>
                <a:cs typeface="Noticia Text"/>
              </a:rPr>
              <a:t>Plan </a:t>
            </a:r>
            <a:r>
              <a:rPr sz="1400" spc="-5" dirty="0">
                <a:latin typeface="Noticia Text"/>
                <a:cs typeface="Noticia Text"/>
              </a:rPr>
              <a:t>will also report the </a:t>
            </a:r>
            <a:r>
              <a:rPr sz="1400" dirty="0">
                <a:latin typeface="Noticia Text"/>
                <a:cs typeface="Noticia Text"/>
              </a:rPr>
              <a:t>suspected </a:t>
            </a:r>
            <a:r>
              <a:rPr sz="1400" spc="-5" dirty="0">
                <a:latin typeface="Noticia Text"/>
                <a:cs typeface="Noticia Text"/>
              </a:rPr>
              <a:t>abuse, neglect or exploitation to the appropriate state</a:t>
            </a:r>
            <a:r>
              <a:rPr sz="1400" spc="1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agency</a:t>
            </a:r>
            <a:r>
              <a:rPr sz="1400" spc="-5" dirty="0">
                <a:latin typeface="Calibri"/>
                <a:cs typeface="Calibri"/>
              </a:rPr>
              <a:t>.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1143000"/>
            <a:ext cx="531050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Important Reporting</a:t>
            </a:r>
            <a:r>
              <a:rPr spc="-70" dirty="0"/>
              <a:t> </a:t>
            </a:r>
            <a:r>
              <a:rPr spc="-5" dirty="0"/>
              <a:t>Processes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dirty="0"/>
              <a:t>34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81563" y="2037190"/>
            <a:ext cx="7969250" cy="282192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Briefly consult on the appropriateness of </a:t>
            </a:r>
            <a:r>
              <a:rPr sz="1400" dirty="0">
                <a:latin typeface="Noticia Text"/>
                <a:cs typeface="Noticia Text"/>
              </a:rPr>
              <a:t>a</a:t>
            </a:r>
            <a:r>
              <a:rPr sz="1400" spc="60" dirty="0">
                <a:latin typeface="Noticia Text"/>
                <a:cs typeface="Noticia Text"/>
              </a:rPr>
              <a:t> </a:t>
            </a:r>
            <a:r>
              <a:rPr sz="1400" spc="-10" dirty="0">
                <a:latin typeface="Noticia Text"/>
                <a:cs typeface="Noticia Text"/>
              </a:rPr>
              <a:t>referral.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7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If the </a:t>
            </a:r>
            <a:r>
              <a:rPr sz="1400" dirty="0">
                <a:latin typeface="Noticia Text"/>
                <a:cs typeface="Noticia Text"/>
              </a:rPr>
              <a:t>member is in immediate </a:t>
            </a:r>
            <a:r>
              <a:rPr sz="1400" spc="-5" dirty="0">
                <a:latin typeface="Noticia Text"/>
                <a:cs typeface="Noticia Text"/>
              </a:rPr>
              <a:t>danger, dial 911 or local</a:t>
            </a:r>
            <a:r>
              <a:rPr sz="1400" spc="-3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police.</a:t>
            </a:r>
            <a:endParaRPr sz="1400" dirty="0">
              <a:latin typeface="Noticia Text"/>
              <a:cs typeface="Noticia Text"/>
            </a:endParaRPr>
          </a:p>
          <a:p>
            <a:pPr marL="299085" marR="5080" indent="-287020" algn="just">
              <a:lnSpc>
                <a:spcPct val="100000"/>
              </a:lnSpc>
              <a:spcBef>
                <a:spcPts val="1685"/>
              </a:spcBef>
              <a:buClr>
                <a:srgbClr val="B38300"/>
              </a:buClr>
              <a:buFont typeface="Arial"/>
              <a:buChar char="•"/>
              <a:tabLst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Immediately contact the </a:t>
            </a:r>
            <a:r>
              <a:rPr lang="en-US" sz="1400" spc="-5" dirty="0">
                <a:latin typeface="Noticia Text"/>
                <a:cs typeface="Noticia Text"/>
              </a:rPr>
              <a:t>Puerto Rico Department of Family (ADFAN) Program Guidance Hotline</a:t>
            </a:r>
            <a:r>
              <a:rPr sz="1400" spc="-5" dirty="0">
                <a:latin typeface="Noticia Text"/>
                <a:cs typeface="Noticia Text"/>
              </a:rPr>
              <a:t> Telephone: </a:t>
            </a:r>
            <a:r>
              <a:rPr sz="1400" b="1" spc="-5" dirty="0">
                <a:latin typeface="Noticia Text"/>
                <a:cs typeface="Noticia Text"/>
              </a:rPr>
              <a:t>1-</a:t>
            </a:r>
            <a:r>
              <a:rPr lang="en-US" sz="1400" b="1" spc="-5" dirty="0">
                <a:latin typeface="Noticia Text"/>
                <a:cs typeface="Noticia Text"/>
              </a:rPr>
              <a:t>888</a:t>
            </a:r>
            <a:r>
              <a:rPr sz="1400" b="1" spc="-5" dirty="0">
                <a:latin typeface="Noticia Text"/>
                <a:cs typeface="Noticia Text"/>
              </a:rPr>
              <a:t>-</a:t>
            </a:r>
            <a:r>
              <a:rPr lang="en-US" sz="1400" b="1" spc="-5" dirty="0">
                <a:latin typeface="Noticia Text"/>
                <a:cs typeface="Noticia Text"/>
              </a:rPr>
              <a:t>359</a:t>
            </a:r>
            <a:r>
              <a:rPr sz="1400" b="1" spc="-5" dirty="0">
                <a:latin typeface="Noticia Text"/>
                <a:cs typeface="Noticia Text"/>
              </a:rPr>
              <a:t>-</a:t>
            </a:r>
            <a:r>
              <a:rPr lang="en-US" sz="1400" b="1" spc="-5" dirty="0">
                <a:latin typeface="Noticia Text"/>
                <a:cs typeface="Noticia Text"/>
              </a:rPr>
              <a:t>7777</a:t>
            </a:r>
            <a:r>
              <a:rPr sz="1400" b="1" spc="-5" dirty="0">
                <a:latin typeface="Noticia Text"/>
                <a:cs typeface="Noticia Text"/>
              </a:rPr>
              <a:t>, </a:t>
            </a:r>
            <a:r>
              <a:rPr lang="en-US" sz="1400" spc="-5" dirty="0">
                <a:latin typeface="Noticia Text"/>
                <a:cs typeface="Noticia Text"/>
              </a:rPr>
              <a:t>or ADFAN Abuse Hotline Telephone: </a:t>
            </a:r>
            <a:r>
              <a:rPr lang="en-US" sz="1400" b="1" spc="-5" dirty="0">
                <a:latin typeface="Noticia Text"/>
                <a:cs typeface="Noticia Text"/>
              </a:rPr>
              <a:t>1-800-981-8333. </a:t>
            </a:r>
            <a:r>
              <a:rPr sz="1400" spc="-5" dirty="0">
                <a:latin typeface="Noticia Text"/>
                <a:cs typeface="Noticia Text"/>
              </a:rPr>
              <a:t>Abuse Hotline toll-free number </a:t>
            </a:r>
            <a:r>
              <a:rPr sz="1400" dirty="0">
                <a:latin typeface="Noticia Text"/>
                <a:cs typeface="Noticia Text"/>
              </a:rPr>
              <a:t>is </a:t>
            </a:r>
            <a:r>
              <a:rPr sz="1400" spc="-5" dirty="0">
                <a:latin typeface="Noticia Text"/>
                <a:cs typeface="Noticia Text"/>
              </a:rPr>
              <a:t>available</a:t>
            </a:r>
            <a:r>
              <a:rPr sz="1400" spc="5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24/7.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endParaRPr lang="en-US" sz="1400" spc="-5" dirty="0">
              <a:latin typeface="Noticia Text"/>
              <a:cs typeface="Noticia Text"/>
            </a:endParaRPr>
          </a:p>
          <a:p>
            <a:pPr marL="299085" indent="-287020"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1400" spc="-5" dirty="0">
                <a:latin typeface="Noticia Text"/>
                <a:cs typeface="Noticia Text"/>
              </a:rPr>
              <a:t>Physical Address: Roosevelt Plaza Building</a:t>
            </a:r>
          </a:p>
          <a:p>
            <a:pPr marL="469265" lvl="1">
              <a:buClr>
                <a:srgbClr val="B38300"/>
              </a:buClr>
              <a:tabLst>
                <a:tab pos="299085" algn="l"/>
                <a:tab pos="299720" algn="l"/>
              </a:tabLst>
            </a:pPr>
            <a:r>
              <a:rPr lang="en-US" sz="1400" spc="-5" dirty="0">
                <a:latin typeface="Noticia Text"/>
                <a:cs typeface="Noticia Text"/>
              </a:rPr>
              <a:t>                            185 Roosevelt Ave. </a:t>
            </a:r>
          </a:p>
          <a:p>
            <a:pPr marL="469265" lvl="1">
              <a:buClr>
                <a:srgbClr val="B38300"/>
              </a:buClr>
              <a:tabLst>
                <a:tab pos="299085" algn="l"/>
                <a:tab pos="299720" algn="l"/>
              </a:tabLst>
            </a:pPr>
            <a:r>
              <a:rPr lang="en-US" sz="1400" spc="-5" dirty="0">
                <a:latin typeface="Noticia Text"/>
                <a:cs typeface="Noticia Text"/>
              </a:rPr>
              <a:t>	                 San Juan, PR 00918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endParaRPr sz="1400" dirty="0">
              <a:latin typeface="Noticia Text"/>
              <a:cs typeface="Noticia Text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1563" y="1389898"/>
            <a:ext cx="6681237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Reporting Requirements</a:t>
            </a:r>
            <a:r>
              <a:rPr spc="-45" dirty="0"/>
              <a:t> </a:t>
            </a:r>
            <a:r>
              <a:rPr lang="en-US" spc="-45" dirty="0"/>
              <a:t>Puerto Rico</a:t>
            </a:r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26595036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dirty="0"/>
              <a:t>35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52807" y="2286000"/>
            <a:ext cx="8205237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Noticia Text"/>
                <a:cs typeface="Noticia Text"/>
              </a:rPr>
              <a:t>If you </a:t>
            </a:r>
            <a:r>
              <a:rPr sz="1400" dirty="0">
                <a:latin typeface="Noticia Text"/>
                <a:cs typeface="Noticia Text"/>
              </a:rPr>
              <a:t>suspect </a:t>
            </a:r>
            <a:r>
              <a:rPr sz="1400" spc="-5" dirty="0">
                <a:latin typeface="Noticia Text"/>
                <a:cs typeface="Noticia Text"/>
              </a:rPr>
              <a:t>Abuse, Neglect, Financial Exploitation, or Human</a:t>
            </a:r>
            <a:r>
              <a:rPr sz="1400" spc="9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Trafficking,</a:t>
            </a:r>
            <a:r>
              <a:rPr lang="en-US" sz="1400" dirty="0">
                <a:latin typeface="Noticia Text"/>
                <a:cs typeface="Noticia Text"/>
              </a:rPr>
              <a:t> </a:t>
            </a:r>
            <a:r>
              <a:rPr sz="1400" b="1" spc="5" dirty="0">
                <a:latin typeface="Noticia Text"/>
                <a:cs typeface="Noticia Text"/>
              </a:rPr>
              <a:t>please </a:t>
            </a:r>
            <a:r>
              <a:rPr sz="1400" b="1" dirty="0">
                <a:latin typeface="Noticia Text"/>
                <a:cs typeface="Noticia Text"/>
              </a:rPr>
              <a:t>contact </a:t>
            </a:r>
            <a:r>
              <a:rPr sz="1400" b="1" spc="-5" dirty="0">
                <a:latin typeface="Noticia Text"/>
                <a:cs typeface="Noticia Text"/>
              </a:rPr>
              <a:t>your</a:t>
            </a:r>
            <a:r>
              <a:rPr sz="1400" b="1" spc="-114" dirty="0">
                <a:latin typeface="Noticia Text"/>
                <a:cs typeface="Noticia Text"/>
              </a:rPr>
              <a:t> </a:t>
            </a:r>
            <a:r>
              <a:rPr sz="1400" b="1" dirty="0">
                <a:latin typeface="Noticia Text"/>
                <a:cs typeface="Noticia Text"/>
              </a:rPr>
              <a:t>manager.</a:t>
            </a:r>
            <a:endParaRPr sz="1400" dirty="0">
              <a:latin typeface="Noticia Text"/>
              <a:cs typeface="Noticia Text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1562" y="1295400"/>
            <a:ext cx="173101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Reporting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dirty="0"/>
              <a:t>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81534" y="2362200"/>
            <a:ext cx="7932420" cy="17259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Lato"/>
                <a:cs typeface="Lato"/>
              </a:rPr>
              <a:t>Physical</a:t>
            </a:r>
            <a:r>
              <a:rPr sz="1400" b="1" spc="-20" dirty="0">
                <a:latin typeface="Lato"/>
                <a:cs typeface="Lato"/>
              </a:rPr>
              <a:t> </a:t>
            </a:r>
            <a:r>
              <a:rPr sz="1400" b="1" dirty="0">
                <a:latin typeface="Lato"/>
                <a:cs typeface="Lato"/>
              </a:rPr>
              <a:t>Abuse:</a:t>
            </a:r>
            <a:endParaRPr sz="1400" dirty="0">
              <a:latin typeface="Lato"/>
              <a:cs typeface="Lato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00" dirty="0">
              <a:latin typeface="Lato"/>
              <a:cs typeface="Lato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Infliction of physical pain or injury to an older</a:t>
            </a:r>
            <a:r>
              <a:rPr sz="1400" spc="3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person.</a:t>
            </a:r>
            <a:endParaRPr sz="1400" dirty="0">
              <a:latin typeface="Noticia Text"/>
              <a:cs typeface="Noticia Text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B38300"/>
              </a:buClr>
              <a:buFont typeface="Arial"/>
              <a:buChar char="•"/>
            </a:pPr>
            <a:endParaRPr sz="1250" dirty="0">
              <a:latin typeface="Noticia Text"/>
              <a:cs typeface="Noticia Text"/>
            </a:endParaRPr>
          </a:p>
          <a:p>
            <a:pPr marL="12700">
              <a:lnSpc>
                <a:spcPct val="100000"/>
              </a:lnSpc>
            </a:pPr>
            <a:r>
              <a:rPr sz="1400" b="1" spc="-5" dirty="0">
                <a:latin typeface="Lato"/>
                <a:cs typeface="Lato"/>
              </a:rPr>
              <a:t>Physical </a:t>
            </a:r>
            <a:r>
              <a:rPr sz="1400" b="1" dirty="0">
                <a:latin typeface="Lato"/>
                <a:cs typeface="Lato"/>
              </a:rPr>
              <a:t>Abuse of</a:t>
            </a:r>
            <a:r>
              <a:rPr sz="1400" b="1" spc="-15" dirty="0">
                <a:latin typeface="Lato"/>
                <a:cs typeface="Lato"/>
              </a:rPr>
              <a:t> </a:t>
            </a:r>
            <a:r>
              <a:rPr sz="1400" b="1" spc="-5" dirty="0">
                <a:latin typeface="Lato"/>
                <a:cs typeface="Lato"/>
              </a:rPr>
              <a:t>Patient:</a:t>
            </a:r>
            <a:endParaRPr sz="1400" dirty="0">
              <a:latin typeface="Lato"/>
              <a:cs typeface="Lato"/>
            </a:endParaRPr>
          </a:p>
          <a:p>
            <a:pPr>
              <a:lnSpc>
                <a:spcPct val="100000"/>
              </a:lnSpc>
            </a:pPr>
            <a:endParaRPr sz="1350" dirty="0">
              <a:latin typeface="Lato"/>
              <a:cs typeface="Lato"/>
            </a:endParaRPr>
          </a:p>
          <a:p>
            <a:pPr marL="299085" marR="5080" indent="-287020">
              <a:lnSpc>
                <a:spcPct val="100000"/>
              </a:lnSpc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Non-accidental </a:t>
            </a:r>
            <a:r>
              <a:rPr sz="1400" dirty="0">
                <a:latin typeface="Noticia Text"/>
                <a:cs typeface="Noticia Text"/>
              </a:rPr>
              <a:t>use </a:t>
            </a:r>
            <a:r>
              <a:rPr sz="1400" spc="-5" dirty="0">
                <a:latin typeface="Noticia Text"/>
                <a:cs typeface="Noticia Text"/>
              </a:rPr>
              <a:t>of force that results </a:t>
            </a:r>
            <a:r>
              <a:rPr sz="1400" dirty="0">
                <a:latin typeface="Noticia Text"/>
                <a:cs typeface="Noticia Text"/>
              </a:rPr>
              <a:t>in </a:t>
            </a:r>
            <a:r>
              <a:rPr sz="1400" spc="-5" dirty="0">
                <a:latin typeface="Noticia Text"/>
                <a:cs typeface="Noticia Text"/>
              </a:rPr>
              <a:t>bodily injury, pain or impairment, including, but  </a:t>
            </a:r>
            <a:r>
              <a:rPr sz="1400" spc="-10" dirty="0">
                <a:latin typeface="Noticia Text"/>
                <a:cs typeface="Noticia Text"/>
              </a:rPr>
              <a:t>not </a:t>
            </a:r>
            <a:r>
              <a:rPr sz="1400" spc="-5" dirty="0">
                <a:latin typeface="Noticia Text"/>
                <a:cs typeface="Noticia Text"/>
              </a:rPr>
              <a:t>limited to, being slapped, burned, </a:t>
            </a:r>
            <a:r>
              <a:rPr sz="1400" dirty="0">
                <a:latin typeface="Noticia Text"/>
                <a:cs typeface="Noticia Text"/>
              </a:rPr>
              <a:t>cut, </a:t>
            </a:r>
            <a:r>
              <a:rPr sz="1400" spc="-5" dirty="0">
                <a:latin typeface="Noticia Text"/>
                <a:cs typeface="Noticia Text"/>
              </a:rPr>
              <a:t>bruised or improperly physically</a:t>
            </a:r>
            <a:r>
              <a:rPr sz="1400" spc="2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restrained.</a:t>
            </a:r>
            <a:endParaRPr sz="1400" dirty="0">
              <a:latin typeface="Noticia Text"/>
              <a:cs typeface="Noticia Text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1534" y="1295400"/>
            <a:ext cx="258508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Physical</a:t>
            </a:r>
            <a:r>
              <a:rPr spc="-50" dirty="0"/>
              <a:t> </a:t>
            </a:r>
            <a:r>
              <a:rPr spc="-5" dirty="0"/>
              <a:t>Abuse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dirty="0"/>
              <a:t>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81563" y="1902965"/>
            <a:ext cx="7395209" cy="3013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Sprains, dislocations, fractures or broken</a:t>
            </a:r>
            <a:r>
              <a:rPr sz="1400" spc="-1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bones.</a:t>
            </a:r>
            <a:endParaRPr sz="140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Bruises, welts or discolorations.</a:t>
            </a:r>
            <a:endParaRPr sz="140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10" dirty="0">
                <a:latin typeface="Noticia Text"/>
                <a:cs typeface="Noticia Text"/>
              </a:rPr>
              <a:t>Burns </a:t>
            </a:r>
            <a:r>
              <a:rPr sz="1400" spc="-5" dirty="0">
                <a:latin typeface="Noticia Text"/>
                <a:cs typeface="Noticia Text"/>
              </a:rPr>
              <a:t>from cigarettes, appliances or hot</a:t>
            </a:r>
            <a:r>
              <a:rPr sz="1400" spc="6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water.</a:t>
            </a:r>
            <a:endParaRPr sz="140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Abrasions on </a:t>
            </a:r>
            <a:r>
              <a:rPr sz="1400" dirty="0">
                <a:latin typeface="Noticia Text"/>
                <a:cs typeface="Noticia Text"/>
              </a:rPr>
              <a:t>arms, </a:t>
            </a:r>
            <a:r>
              <a:rPr sz="1400" spc="-5" dirty="0">
                <a:latin typeface="Noticia Text"/>
                <a:cs typeface="Noticia Text"/>
              </a:rPr>
              <a:t>legs or torso that resemble rope or strap</a:t>
            </a:r>
            <a:r>
              <a:rPr sz="1400" spc="35" dirty="0">
                <a:latin typeface="Noticia Text"/>
                <a:cs typeface="Noticia Text"/>
              </a:rPr>
              <a:t> </a:t>
            </a:r>
            <a:r>
              <a:rPr sz="1400" dirty="0">
                <a:latin typeface="Noticia Text"/>
                <a:cs typeface="Noticia Text"/>
              </a:rPr>
              <a:t>marks.</a:t>
            </a:r>
            <a:endParaRPr sz="140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Cuts, lacerations or puncture</a:t>
            </a:r>
            <a:r>
              <a:rPr sz="1400" spc="3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wounds.</a:t>
            </a:r>
            <a:endParaRPr sz="140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Fractures of </a:t>
            </a:r>
            <a:r>
              <a:rPr sz="1400" spc="-10" dirty="0">
                <a:latin typeface="Noticia Text"/>
                <a:cs typeface="Noticia Text"/>
              </a:rPr>
              <a:t>long </a:t>
            </a:r>
            <a:r>
              <a:rPr sz="1400" spc="-5" dirty="0">
                <a:latin typeface="Noticia Text"/>
                <a:cs typeface="Noticia Text"/>
              </a:rPr>
              <a:t>bones </a:t>
            </a:r>
            <a:r>
              <a:rPr sz="1400" spc="-10" dirty="0">
                <a:latin typeface="Noticia Text"/>
                <a:cs typeface="Noticia Text"/>
              </a:rPr>
              <a:t>and</a:t>
            </a:r>
            <a:r>
              <a:rPr sz="1400" spc="9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ribs.</a:t>
            </a:r>
            <a:endParaRPr sz="1400">
              <a:latin typeface="Noticia Text"/>
              <a:cs typeface="Noticia Text"/>
            </a:endParaRPr>
          </a:p>
          <a:p>
            <a:pPr marL="297180" marR="5080" indent="-285115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10" dirty="0">
                <a:latin typeface="Noticia Text"/>
                <a:cs typeface="Noticia Text"/>
              </a:rPr>
              <a:t>Internal </a:t>
            </a:r>
            <a:r>
              <a:rPr sz="1400" spc="-5" dirty="0">
                <a:latin typeface="Noticia Text"/>
                <a:cs typeface="Noticia Text"/>
              </a:rPr>
              <a:t>injuries evidenced by pain, difficulty </a:t>
            </a:r>
            <a:r>
              <a:rPr sz="1400" dirty="0">
                <a:latin typeface="Noticia Text"/>
                <a:cs typeface="Noticia Text"/>
              </a:rPr>
              <a:t>with </a:t>
            </a:r>
            <a:r>
              <a:rPr sz="1400" spc="-5" dirty="0">
                <a:latin typeface="Noticia Text"/>
                <a:cs typeface="Noticia Text"/>
              </a:rPr>
              <a:t>normal functioning of </a:t>
            </a:r>
            <a:r>
              <a:rPr sz="1400" spc="-10" dirty="0">
                <a:latin typeface="Noticia Text"/>
                <a:cs typeface="Noticia Text"/>
              </a:rPr>
              <a:t>organs and  </a:t>
            </a:r>
            <a:r>
              <a:rPr sz="1400" spc="-5" dirty="0">
                <a:latin typeface="Noticia Text"/>
                <a:cs typeface="Noticia Text"/>
              </a:rPr>
              <a:t>bleeding from body</a:t>
            </a:r>
            <a:r>
              <a:rPr sz="1400" dirty="0">
                <a:latin typeface="Noticia Text"/>
                <a:cs typeface="Noticia Text"/>
              </a:rPr>
              <a:t> orifices.</a:t>
            </a:r>
            <a:endParaRPr sz="1400">
              <a:latin typeface="Noticia Text"/>
              <a:cs typeface="Noticia Text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1563" y="889000"/>
            <a:ext cx="7671837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Signs and Symptoms of Physical</a:t>
            </a:r>
            <a:r>
              <a:rPr spc="-25" dirty="0"/>
              <a:t> </a:t>
            </a:r>
            <a:r>
              <a:rPr spc="-5" dirty="0"/>
              <a:t>Abuse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dirty="0"/>
              <a:t>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81563" y="2146246"/>
            <a:ext cx="7753984" cy="23729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Noticia Text"/>
                <a:cs typeface="Noticia Text"/>
              </a:rPr>
              <a:t>A </a:t>
            </a:r>
            <a:r>
              <a:rPr sz="1400" spc="-5" dirty="0">
                <a:latin typeface="Noticia Text"/>
                <a:cs typeface="Noticia Text"/>
              </a:rPr>
              <a:t>history of </a:t>
            </a:r>
            <a:r>
              <a:rPr sz="1400" dirty="0">
                <a:latin typeface="Noticia Text"/>
                <a:cs typeface="Noticia Text"/>
              </a:rPr>
              <a:t>similar </a:t>
            </a:r>
            <a:r>
              <a:rPr sz="1400" spc="-5" dirty="0">
                <a:latin typeface="Noticia Text"/>
                <a:cs typeface="Noticia Text"/>
              </a:rPr>
              <a:t>injuries and/or numerous or </a:t>
            </a:r>
            <a:r>
              <a:rPr sz="1400" dirty="0">
                <a:latin typeface="Noticia Text"/>
                <a:cs typeface="Noticia Text"/>
              </a:rPr>
              <a:t>suspicious</a:t>
            </a:r>
            <a:r>
              <a:rPr sz="1400" spc="-5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hospitalizations.</a:t>
            </a:r>
            <a:endParaRPr sz="1400" dirty="0">
              <a:latin typeface="Noticia Text"/>
              <a:cs typeface="Noticia Text"/>
            </a:endParaRPr>
          </a:p>
          <a:p>
            <a:pPr marL="299085" marR="54610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10" dirty="0">
                <a:latin typeface="Noticia Text"/>
                <a:cs typeface="Noticia Text"/>
              </a:rPr>
              <a:t>Injuries healing </a:t>
            </a:r>
            <a:r>
              <a:rPr sz="1400" spc="-5" dirty="0">
                <a:latin typeface="Noticia Text"/>
                <a:cs typeface="Noticia Text"/>
              </a:rPr>
              <a:t>through secondary intention indicating that the </a:t>
            </a:r>
            <a:r>
              <a:rPr sz="1400" dirty="0">
                <a:latin typeface="Noticia Text"/>
                <a:cs typeface="Noticia Text"/>
              </a:rPr>
              <a:t>member did </a:t>
            </a:r>
            <a:r>
              <a:rPr sz="1400" spc="-10" dirty="0">
                <a:latin typeface="Noticia Text"/>
                <a:cs typeface="Noticia Text"/>
              </a:rPr>
              <a:t>not </a:t>
            </a:r>
            <a:r>
              <a:rPr sz="1400" spc="-5" dirty="0">
                <a:latin typeface="Noticia Text"/>
                <a:cs typeface="Noticia Text"/>
              </a:rPr>
              <a:t>receive appropriate</a:t>
            </a:r>
            <a:r>
              <a:rPr sz="140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treatment.</a:t>
            </a:r>
            <a:endParaRPr sz="1400" dirty="0">
              <a:latin typeface="Noticia Text"/>
              <a:cs typeface="Noticia Text"/>
            </a:endParaRPr>
          </a:p>
          <a:p>
            <a:pPr marL="299085" marR="5080" indent="-287020">
              <a:lnSpc>
                <a:spcPct val="100000"/>
              </a:lnSpc>
              <a:spcBef>
                <a:spcPts val="167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Noticia Text"/>
                <a:cs typeface="Noticia Text"/>
              </a:rPr>
              <a:t>A </a:t>
            </a:r>
            <a:r>
              <a:rPr sz="1400" spc="-5" dirty="0">
                <a:latin typeface="Noticia Text"/>
                <a:cs typeface="Noticia Text"/>
              </a:rPr>
              <a:t>history of </a:t>
            </a:r>
            <a:r>
              <a:rPr sz="1400" dirty="0">
                <a:latin typeface="Noticia Text"/>
                <a:cs typeface="Noticia Text"/>
              </a:rPr>
              <a:t>member </a:t>
            </a:r>
            <a:r>
              <a:rPr sz="1400" spc="-5" dirty="0">
                <a:latin typeface="Noticia Text"/>
                <a:cs typeface="Noticia Text"/>
              </a:rPr>
              <a:t>being brought to different </a:t>
            </a:r>
            <a:r>
              <a:rPr sz="1400" dirty="0">
                <a:latin typeface="Noticia Text"/>
                <a:cs typeface="Noticia Text"/>
              </a:rPr>
              <a:t>medical </a:t>
            </a:r>
            <a:r>
              <a:rPr sz="1400" spc="-5" dirty="0">
                <a:latin typeface="Noticia Text"/>
                <a:cs typeface="Noticia Text"/>
              </a:rPr>
              <a:t>facilities for treatment to prevent </a:t>
            </a:r>
            <a:r>
              <a:rPr sz="1400" dirty="0">
                <a:latin typeface="Noticia Text"/>
                <a:cs typeface="Noticia Text"/>
              </a:rPr>
              <a:t>medical </a:t>
            </a:r>
            <a:r>
              <a:rPr sz="1400" spc="-5" dirty="0">
                <a:latin typeface="Noticia Text"/>
                <a:cs typeface="Noticia Text"/>
              </a:rPr>
              <a:t>practitioners from observing</a:t>
            </a:r>
            <a:r>
              <a:rPr sz="1400" spc="-2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patterns.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Delays between the onset of injury </a:t>
            </a:r>
            <a:r>
              <a:rPr sz="1400" spc="-10" dirty="0">
                <a:latin typeface="Noticia Text"/>
                <a:cs typeface="Noticia Text"/>
              </a:rPr>
              <a:t>and </a:t>
            </a:r>
            <a:r>
              <a:rPr sz="1400" spc="-5" dirty="0">
                <a:latin typeface="Noticia Text"/>
                <a:cs typeface="Noticia Text"/>
              </a:rPr>
              <a:t>seeking of </a:t>
            </a:r>
            <a:r>
              <a:rPr sz="1400" dirty="0">
                <a:latin typeface="Noticia Text"/>
                <a:cs typeface="Noticia Text"/>
              </a:rPr>
              <a:t>medical</a:t>
            </a:r>
            <a:r>
              <a:rPr sz="1400" spc="8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care.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7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Noticia Text"/>
                <a:cs typeface="Noticia Text"/>
              </a:rPr>
              <a:t>Signs </a:t>
            </a:r>
            <a:r>
              <a:rPr sz="1400" spc="-5" dirty="0">
                <a:latin typeface="Noticia Text"/>
                <a:cs typeface="Noticia Text"/>
              </a:rPr>
              <a:t>of confinement (e.g., </a:t>
            </a:r>
            <a:r>
              <a:rPr sz="1400" dirty="0">
                <a:latin typeface="Noticia Text"/>
                <a:cs typeface="Noticia Text"/>
              </a:rPr>
              <a:t>member is </a:t>
            </a:r>
            <a:r>
              <a:rPr sz="1400" spc="-5" dirty="0">
                <a:latin typeface="Noticia Text"/>
                <a:cs typeface="Noticia Text"/>
              </a:rPr>
              <a:t>locked </a:t>
            </a:r>
            <a:r>
              <a:rPr sz="1400" dirty="0">
                <a:latin typeface="Noticia Text"/>
                <a:cs typeface="Noticia Text"/>
              </a:rPr>
              <a:t>in </a:t>
            </a:r>
            <a:r>
              <a:rPr sz="1400" spc="-5" dirty="0">
                <a:latin typeface="Noticia Text"/>
                <a:cs typeface="Noticia Text"/>
              </a:rPr>
              <a:t>his or her</a:t>
            </a:r>
            <a:r>
              <a:rPr sz="1400" spc="-3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room).</a:t>
            </a:r>
            <a:endParaRPr sz="1400" dirty="0">
              <a:latin typeface="Noticia Text"/>
              <a:cs typeface="Noticia Text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1562" y="685800"/>
            <a:ext cx="776414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Signs and Symptoms of Physical </a:t>
            </a:r>
            <a:r>
              <a:rPr dirty="0"/>
              <a:t>Abuse</a:t>
            </a:r>
            <a:r>
              <a:rPr spc="-50" dirty="0"/>
              <a:t> </a:t>
            </a:r>
            <a:r>
              <a:rPr spc="-5" dirty="0"/>
              <a:t>(Cont.)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81563" y="2362200"/>
            <a:ext cx="7493000" cy="13068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7180" marR="5080" indent="-285115">
              <a:lnSpc>
                <a:spcPct val="100000"/>
              </a:lnSpc>
              <a:spcBef>
                <a:spcPts val="10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Includes unwanted touching, fondling, sexual threats, sexually inappropriate remarks or other sexual activity </a:t>
            </a:r>
            <a:r>
              <a:rPr sz="1400" dirty="0">
                <a:latin typeface="Noticia Text"/>
                <a:cs typeface="Noticia Text"/>
              </a:rPr>
              <a:t>with </a:t>
            </a:r>
            <a:r>
              <a:rPr sz="1400" spc="-5" dirty="0">
                <a:latin typeface="Noticia Text"/>
                <a:cs typeface="Noticia Text"/>
              </a:rPr>
              <a:t>an adult with</a:t>
            </a:r>
            <a:r>
              <a:rPr sz="1400" spc="1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disabilities.</a:t>
            </a:r>
            <a:endParaRPr sz="1400" dirty="0">
              <a:latin typeface="Noticia Text"/>
              <a:cs typeface="Noticia Text"/>
            </a:endParaRPr>
          </a:p>
          <a:p>
            <a:pPr marL="297180" marR="330835" indent="-285115">
              <a:lnSpc>
                <a:spcPct val="100000"/>
              </a:lnSpc>
              <a:spcBef>
                <a:spcPts val="167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Touching, fondling, sexual threats, sexually inappropriate remarks or other sexual activity with an older person when the older person </a:t>
            </a:r>
            <a:r>
              <a:rPr sz="1400" dirty="0">
                <a:latin typeface="Noticia Text"/>
                <a:cs typeface="Noticia Text"/>
              </a:rPr>
              <a:t>is </a:t>
            </a:r>
            <a:r>
              <a:rPr sz="1400" spc="-10" dirty="0">
                <a:latin typeface="Noticia Text"/>
                <a:cs typeface="Noticia Text"/>
              </a:rPr>
              <a:t>unable </a:t>
            </a:r>
            <a:r>
              <a:rPr sz="1400" spc="-5" dirty="0">
                <a:latin typeface="Noticia Text"/>
                <a:cs typeface="Noticia Text"/>
              </a:rPr>
              <a:t>to understand, unwilling to consent,</a:t>
            </a:r>
            <a:r>
              <a:rPr lang="en-US" sz="1400" spc="-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threatened or physically forced to </a:t>
            </a:r>
            <a:r>
              <a:rPr sz="1400" spc="-10" dirty="0">
                <a:latin typeface="Noticia Text"/>
                <a:cs typeface="Noticia Text"/>
              </a:rPr>
              <a:t>engage </a:t>
            </a:r>
            <a:r>
              <a:rPr sz="1400" dirty="0">
                <a:latin typeface="Noticia Text"/>
                <a:cs typeface="Noticia Text"/>
              </a:rPr>
              <a:t>in </a:t>
            </a:r>
            <a:r>
              <a:rPr sz="1400" spc="-5" dirty="0">
                <a:latin typeface="Noticia Text"/>
                <a:cs typeface="Noticia Text"/>
              </a:rPr>
              <a:t>sexual</a:t>
            </a:r>
            <a:r>
              <a:rPr sz="1400" spc="204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activity.</a:t>
            </a:r>
            <a:endParaRPr sz="1400" dirty="0">
              <a:latin typeface="Noticia Text"/>
              <a:cs typeface="Noticia Text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1563" y="1219200"/>
            <a:ext cx="230822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Sexual</a:t>
            </a:r>
            <a:r>
              <a:rPr spc="-65" dirty="0"/>
              <a:t> </a:t>
            </a:r>
            <a:r>
              <a:rPr dirty="0"/>
              <a:t>Abuse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dirty="0"/>
              <a:t>8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81563" y="1819075"/>
            <a:ext cx="7228205" cy="32264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Bruises on external genitalia, inner thighs, abdomen or</a:t>
            </a:r>
            <a:r>
              <a:rPr sz="1400" spc="7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pelvis.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Noticia Text"/>
                <a:cs typeface="Noticia Text"/>
              </a:rPr>
              <a:t>Difficulty </a:t>
            </a:r>
            <a:r>
              <a:rPr sz="1400" spc="-5" dirty="0">
                <a:latin typeface="Noticia Text"/>
                <a:cs typeface="Noticia Text"/>
              </a:rPr>
              <a:t>walking or sitting </a:t>
            </a:r>
            <a:r>
              <a:rPr sz="1400" spc="-10" dirty="0">
                <a:latin typeface="Noticia Text"/>
                <a:cs typeface="Noticia Text"/>
              </a:rPr>
              <a:t>not </a:t>
            </a:r>
            <a:r>
              <a:rPr sz="1400" spc="-5" dirty="0">
                <a:latin typeface="Noticia Text"/>
                <a:cs typeface="Noticia Text"/>
              </a:rPr>
              <a:t>explained by other physical</a:t>
            </a:r>
            <a:r>
              <a:rPr sz="1400" spc="1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conditions.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Stained or bloody</a:t>
            </a:r>
            <a:r>
              <a:rPr sz="1400" spc="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underclothing.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Sexually transmitted</a:t>
            </a:r>
            <a:r>
              <a:rPr sz="1400" dirty="0">
                <a:latin typeface="Noticia Text"/>
                <a:cs typeface="Noticia Text"/>
              </a:rPr>
              <a:t> diseases.</a:t>
            </a: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Urinary tract</a:t>
            </a:r>
            <a:r>
              <a:rPr sz="1400" spc="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infections.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10" dirty="0">
                <a:latin typeface="Noticia Text"/>
                <a:cs typeface="Noticia Text"/>
              </a:rPr>
              <a:t>Inappropriate </a:t>
            </a:r>
            <a:r>
              <a:rPr sz="1400" dirty="0">
                <a:latin typeface="Noticia Text"/>
                <a:cs typeface="Noticia Text"/>
              </a:rPr>
              <a:t>sex </a:t>
            </a:r>
            <a:r>
              <a:rPr sz="1400" spc="-10" dirty="0">
                <a:latin typeface="Noticia Text"/>
                <a:cs typeface="Noticia Text"/>
              </a:rPr>
              <a:t>role </a:t>
            </a:r>
            <a:r>
              <a:rPr sz="1400" spc="-5" dirty="0">
                <a:latin typeface="Noticia Text"/>
                <a:cs typeface="Noticia Text"/>
              </a:rPr>
              <a:t>relationships between </a:t>
            </a:r>
            <a:r>
              <a:rPr sz="1400" dirty="0">
                <a:latin typeface="Noticia Text"/>
                <a:cs typeface="Noticia Text"/>
              </a:rPr>
              <a:t>victims </a:t>
            </a:r>
            <a:r>
              <a:rPr sz="1400" spc="-10" dirty="0">
                <a:latin typeface="Noticia Text"/>
                <a:cs typeface="Noticia Text"/>
              </a:rPr>
              <a:t>and</a:t>
            </a:r>
            <a:r>
              <a:rPr sz="1400" spc="75" dirty="0">
                <a:latin typeface="Noticia Text"/>
                <a:cs typeface="Noticia Text"/>
              </a:rPr>
              <a:t> </a:t>
            </a:r>
            <a:r>
              <a:rPr sz="1400" dirty="0">
                <a:latin typeface="Noticia Text"/>
                <a:cs typeface="Noticia Text"/>
              </a:rPr>
              <a:t>suspects.</a:t>
            </a: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10" dirty="0">
                <a:latin typeface="Noticia Text"/>
                <a:cs typeface="Noticia Text"/>
              </a:rPr>
              <a:t>Inappropriate, </a:t>
            </a:r>
            <a:r>
              <a:rPr sz="1400" spc="-5" dirty="0">
                <a:latin typeface="Noticia Text"/>
                <a:cs typeface="Noticia Text"/>
              </a:rPr>
              <a:t>unusual or aggressive sexual</a:t>
            </a:r>
            <a:r>
              <a:rPr sz="1400" spc="30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behavior.</a:t>
            </a:r>
            <a:endParaRPr sz="1400" dirty="0">
              <a:latin typeface="Noticia Text"/>
              <a:cs typeface="Noticia Text"/>
            </a:endParaRPr>
          </a:p>
          <a:p>
            <a:pPr marL="299085" indent="-287020">
              <a:lnSpc>
                <a:spcPct val="100000"/>
              </a:lnSpc>
              <a:spcBef>
                <a:spcPts val="1680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Noticia Text"/>
                <a:cs typeface="Noticia Text"/>
              </a:rPr>
              <a:t>Signs </a:t>
            </a:r>
            <a:r>
              <a:rPr sz="1400" spc="-5" dirty="0">
                <a:latin typeface="Noticia Text"/>
                <a:cs typeface="Noticia Text"/>
              </a:rPr>
              <a:t>of psychological trauma, including </a:t>
            </a:r>
            <a:r>
              <a:rPr sz="1400" dirty="0">
                <a:latin typeface="Noticia Text"/>
                <a:cs typeface="Noticia Text"/>
              </a:rPr>
              <a:t>excessive </a:t>
            </a:r>
            <a:r>
              <a:rPr sz="1400" spc="-5" dirty="0">
                <a:latin typeface="Noticia Text"/>
                <a:cs typeface="Noticia Text"/>
              </a:rPr>
              <a:t>sleep, depression or</a:t>
            </a:r>
            <a:r>
              <a:rPr sz="1400" spc="3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fearfulness.</a:t>
            </a:r>
            <a:endParaRPr sz="1400" dirty="0">
              <a:latin typeface="Noticia Text"/>
              <a:cs typeface="Noticia Text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1563" y="609600"/>
            <a:ext cx="6681237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Signs and Symptoms of Sexual</a:t>
            </a:r>
            <a:r>
              <a:rPr lang="en-US" spc="-40" dirty="0"/>
              <a:t> </a:t>
            </a:r>
            <a:r>
              <a:rPr dirty="0"/>
              <a:t>Abuse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dirty="0"/>
              <a:t>9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81534" y="2133600"/>
            <a:ext cx="8083550" cy="21507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latin typeface="Lato"/>
                <a:cs typeface="Lato"/>
              </a:rPr>
              <a:t>Verbal</a:t>
            </a:r>
            <a:r>
              <a:rPr sz="1400" b="1" spc="-10" dirty="0">
                <a:latin typeface="Lato"/>
                <a:cs typeface="Lato"/>
              </a:rPr>
              <a:t> </a:t>
            </a:r>
            <a:r>
              <a:rPr sz="1400" b="1" dirty="0">
                <a:latin typeface="Lato"/>
                <a:cs typeface="Lato"/>
              </a:rPr>
              <a:t>Abuse:</a:t>
            </a:r>
            <a:endParaRPr sz="1400" dirty="0">
              <a:latin typeface="Lato"/>
              <a:cs typeface="Lato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00" dirty="0">
              <a:latin typeface="Lato"/>
              <a:cs typeface="Lato"/>
            </a:endParaRPr>
          </a:p>
          <a:p>
            <a:pPr marL="299085" marR="287020" indent="-287020">
              <a:lnSpc>
                <a:spcPct val="100000"/>
              </a:lnSpc>
              <a:spcBef>
                <a:spcPts val="5"/>
              </a:spcBef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Includes, but </a:t>
            </a:r>
            <a:r>
              <a:rPr sz="1400" dirty="0">
                <a:latin typeface="Noticia Text"/>
                <a:cs typeface="Noticia Text"/>
              </a:rPr>
              <a:t>is </a:t>
            </a:r>
            <a:r>
              <a:rPr sz="1400" spc="-10" dirty="0">
                <a:latin typeface="Noticia Text"/>
                <a:cs typeface="Noticia Text"/>
              </a:rPr>
              <a:t>not </a:t>
            </a:r>
            <a:r>
              <a:rPr sz="1400" spc="-5" dirty="0">
                <a:latin typeface="Noticia Text"/>
                <a:cs typeface="Noticia Text"/>
              </a:rPr>
              <a:t>limited to, name calling, intimidation, yelling </a:t>
            </a:r>
            <a:r>
              <a:rPr sz="1400" spc="-10" dirty="0">
                <a:latin typeface="Noticia Text"/>
                <a:cs typeface="Noticia Text"/>
              </a:rPr>
              <a:t>and </a:t>
            </a:r>
            <a:r>
              <a:rPr sz="1400" spc="-5" dirty="0">
                <a:latin typeface="Noticia Text"/>
                <a:cs typeface="Noticia Text"/>
              </a:rPr>
              <a:t>swearing. May also include ridicule, coercion </a:t>
            </a:r>
            <a:r>
              <a:rPr sz="1400" spc="-10" dirty="0">
                <a:latin typeface="Noticia Text"/>
                <a:cs typeface="Noticia Text"/>
              </a:rPr>
              <a:t>and</a:t>
            </a:r>
            <a:r>
              <a:rPr sz="1400" spc="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threats.</a:t>
            </a:r>
            <a:endParaRPr sz="1400" dirty="0">
              <a:latin typeface="Noticia Text"/>
              <a:cs typeface="Noticia Text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B38300"/>
              </a:buClr>
              <a:buFont typeface="Arial"/>
              <a:buChar char="•"/>
            </a:pPr>
            <a:endParaRPr sz="1250" dirty="0">
              <a:latin typeface="Noticia Text"/>
              <a:cs typeface="Noticia Text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latin typeface="Lato"/>
                <a:cs typeface="Lato"/>
              </a:rPr>
              <a:t>Emotional</a:t>
            </a:r>
            <a:r>
              <a:rPr sz="1400" b="1" spc="-45" dirty="0">
                <a:latin typeface="Lato"/>
                <a:cs typeface="Lato"/>
              </a:rPr>
              <a:t> </a:t>
            </a:r>
            <a:r>
              <a:rPr sz="1400" b="1" dirty="0">
                <a:latin typeface="Lato"/>
                <a:cs typeface="Lato"/>
              </a:rPr>
              <a:t>Abuse:</a:t>
            </a:r>
            <a:endParaRPr sz="1400" dirty="0">
              <a:latin typeface="Lato"/>
              <a:cs typeface="La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 dirty="0">
              <a:latin typeface="Lato"/>
              <a:cs typeface="Lato"/>
            </a:endParaRPr>
          </a:p>
          <a:p>
            <a:pPr marL="299085" marR="5080" indent="-287020">
              <a:lnSpc>
                <a:spcPct val="99700"/>
              </a:lnSpc>
              <a:buClr>
                <a:srgbClr val="B38300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Noticia Text"/>
                <a:cs typeface="Noticia Text"/>
              </a:rPr>
              <a:t>Verbal assaults, threats of maltreatment, harassment or intimidation intended to coerce </a:t>
            </a:r>
            <a:r>
              <a:rPr sz="1400" spc="-10" dirty="0">
                <a:latin typeface="Noticia Text"/>
                <a:cs typeface="Noticia Text"/>
              </a:rPr>
              <a:t>the </a:t>
            </a:r>
            <a:r>
              <a:rPr sz="1400" spc="-5" dirty="0">
                <a:latin typeface="Noticia Text"/>
                <a:cs typeface="Noticia Text"/>
              </a:rPr>
              <a:t>older person to engage </a:t>
            </a:r>
            <a:r>
              <a:rPr sz="1400" dirty="0">
                <a:latin typeface="Noticia Text"/>
                <a:cs typeface="Noticia Text"/>
              </a:rPr>
              <a:t>in </a:t>
            </a:r>
            <a:r>
              <a:rPr sz="1400" spc="-5" dirty="0">
                <a:latin typeface="Noticia Text"/>
                <a:cs typeface="Noticia Text"/>
              </a:rPr>
              <a:t>conduct that he or </a:t>
            </a:r>
            <a:r>
              <a:rPr sz="1400" dirty="0">
                <a:latin typeface="Noticia Text"/>
                <a:cs typeface="Noticia Text"/>
              </a:rPr>
              <a:t>she </a:t>
            </a:r>
            <a:r>
              <a:rPr sz="1400" spc="-5" dirty="0">
                <a:latin typeface="Noticia Text"/>
                <a:cs typeface="Noticia Text"/>
              </a:rPr>
              <a:t>wishes </a:t>
            </a:r>
            <a:r>
              <a:rPr sz="1400" spc="-10" dirty="0">
                <a:latin typeface="Noticia Text"/>
                <a:cs typeface="Noticia Text"/>
              </a:rPr>
              <a:t>and </a:t>
            </a:r>
            <a:r>
              <a:rPr sz="1400" spc="-5" dirty="0">
                <a:latin typeface="Noticia Text"/>
                <a:cs typeface="Noticia Text"/>
              </a:rPr>
              <a:t>has </a:t>
            </a:r>
            <a:r>
              <a:rPr sz="1400" dirty="0">
                <a:latin typeface="Noticia Text"/>
                <a:cs typeface="Noticia Text"/>
              </a:rPr>
              <a:t>a </a:t>
            </a:r>
            <a:r>
              <a:rPr sz="1400" spc="-5" dirty="0">
                <a:latin typeface="Noticia Text"/>
                <a:cs typeface="Noticia Text"/>
              </a:rPr>
              <a:t>right to abstain from, or to refrain from conduct the older person wants to </a:t>
            </a:r>
            <a:r>
              <a:rPr sz="1400" dirty="0">
                <a:latin typeface="Noticia Text"/>
                <a:cs typeface="Noticia Text"/>
              </a:rPr>
              <a:t>do </a:t>
            </a:r>
            <a:r>
              <a:rPr sz="1400" spc="-10" dirty="0">
                <a:latin typeface="Noticia Text"/>
                <a:cs typeface="Noticia Text"/>
              </a:rPr>
              <a:t>and </a:t>
            </a:r>
            <a:r>
              <a:rPr sz="1400" spc="-5" dirty="0">
                <a:latin typeface="Noticia Text"/>
                <a:cs typeface="Noticia Text"/>
              </a:rPr>
              <a:t>has </a:t>
            </a:r>
            <a:r>
              <a:rPr sz="1400" dirty="0">
                <a:latin typeface="Noticia Text"/>
                <a:cs typeface="Noticia Text"/>
              </a:rPr>
              <a:t>a </a:t>
            </a:r>
            <a:r>
              <a:rPr sz="1400" spc="-5" dirty="0">
                <a:latin typeface="Noticia Text"/>
                <a:cs typeface="Noticia Text"/>
              </a:rPr>
              <a:t>right to</a:t>
            </a:r>
            <a:r>
              <a:rPr sz="1400" spc="105" dirty="0">
                <a:latin typeface="Noticia Text"/>
                <a:cs typeface="Noticia Text"/>
              </a:rPr>
              <a:t> </a:t>
            </a:r>
            <a:r>
              <a:rPr sz="1400" spc="-5" dirty="0">
                <a:latin typeface="Noticia Text"/>
                <a:cs typeface="Noticia Text"/>
              </a:rPr>
              <a:t>do.</a:t>
            </a:r>
            <a:endParaRPr sz="1400" dirty="0">
              <a:latin typeface="Noticia Text"/>
              <a:cs typeface="Noticia Text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1534" y="1066800"/>
            <a:ext cx="457898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Verbal </a:t>
            </a:r>
            <a:r>
              <a:rPr spc="-5" dirty="0"/>
              <a:t>or Emotional</a:t>
            </a:r>
            <a:r>
              <a:rPr spc="-135" dirty="0"/>
              <a:t> </a:t>
            </a:r>
            <a:r>
              <a:rPr dirty="0"/>
              <a:t>Abuse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5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624B759246B4489EB91D2D3148C06" ma:contentTypeVersion="3" ma:contentTypeDescription="Create a new document." ma:contentTypeScope="" ma:versionID="5f8f0a732eb2649976a64dce82f69080">
  <xsd:schema xmlns:xsd="http://www.w3.org/2001/XMLSchema" xmlns:xs="http://www.w3.org/2001/XMLSchema" xmlns:p="http://schemas.microsoft.com/office/2006/metadata/properties" xmlns:ns2="http://schemas.microsoft.com/sharepoint/v3/fields" xmlns:ns3="2fb39cc1-1e53-47f3-8bea-1877d84ec1a4" xmlns:ns4="fdffae0a-27aa-4630-ad6d-db6959836fbe" targetNamespace="http://schemas.microsoft.com/office/2006/metadata/properties" ma:root="true" ma:fieldsID="bf436fca418afa51ae94bfc1ad21e607" ns2:_="" ns3:_="" ns4:_="">
    <xsd:import namespace="http://schemas.microsoft.com/sharepoint/v3/fields"/>
    <xsd:import namespace="2fb39cc1-1e53-47f3-8bea-1877d84ec1a4"/>
    <xsd:import namespace="fdffae0a-27aa-4630-ad6d-db6959836fbe"/>
    <xsd:element name="properties">
      <xsd:complexType>
        <xsd:sequence>
          <xsd:element name="documentManagement">
            <xsd:complexType>
              <xsd:all>
                <xsd:element ref="ns2:_Version" minOccurs="0"/>
                <xsd:element ref="ns2:_Status"/>
                <xsd:element ref="ns3:_dlc_DocId" minOccurs="0"/>
                <xsd:element ref="ns3:_dlc_DocIdUrl" minOccurs="0"/>
                <xsd:element ref="ns3:_dlc_DocIdPersistId" minOccurs="0"/>
                <xsd:element ref="ns4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Version" ma:index="8" nillable="true" ma:displayName="Version" ma:internalName="_Version">
      <xsd:simpleType>
        <xsd:restriction base="dms:Text"/>
      </xsd:simpleType>
    </xsd:element>
    <xsd:element name="_Status" ma:index="10" ma:displayName="Status" ma:default="Not Started" ma:format="Dropdown" ma:indexed="true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b39cc1-1e53-47f3-8bea-1877d84ec1a4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ffae0a-27aa-4630-ad6d-db6959836fb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9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axOccurs="1" ma:displayName="Status">
          <xsd:simpleType xmlns:xs="http://www.w3.org/2001/XMLSchema">
            <xsd:restriction base="xsd:string">
              <xsd:minLength value="1"/>
            </xsd:restriction>
          </xsd:simpleType>
        </xsd:element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  <_dlc_DocId xmlns="2fb39cc1-1e53-47f3-8bea-1877d84ec1a4">PMRUPXTT5NXU-2002995169-4339</_dlc_DocId>
    <_dlc_DocIdUrl xmlns="2fb39cc1-1e53-47f3-8bea-1877d84ec1a4">
      <Url>https://sharepoint.healthsystemone.com/training/_layouts/15/DocIdRedir.aspx?ID=PMRUPXTT5NXU-2002995169-4339</Url>
      <Description>PMRUPXTT5NXU-2002995169-4339</Description>
    </_dlc_DocIdUrl>
  </documentManagement>
</p:properties>
</file>

<file path=customXml/itemProps1.xml><?xml version="1.0" encoding="utf-8"?>
<ds:datastoreItem xmlns:ds="http://schemas.openxmlformats.org/officeDocument/2006/customXml" ds:itemID="{B0902D1A-A3F9-4431-B940-D7792F1662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2fb39cc1-1e53-47f3-8bea-1877d84ec1a4"/>
    <ds:schemaRef ds:uri="fdffae0a-27aa-4630-ad6d-db6959836f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7F3A750-081C-4DD3-AD0B-B706530C53D4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88FD4470-95C2-482C-AC98-6B09B651A0F6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11F44CC-F029-4569-9C7E-4694FCD51D3D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  <ds:schemaRef ds:uri="2fb39cc1-1e53-47f3-8bea-1877d84ec1a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</TotalTime>
  <Words>3053</Words>
  <Application>Microsoft Macintosh PowerPoint</Application>
  <PresentationFormat>On-screen Show (4:3)</PresentationFormat>
  <Paragraphs>298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Arial</vt:lpstr>
      <vt:lpstr>Calibri</vt:lpstr>
      <vt:lpstr>Lato</vt:lpstr>
      <vt:lpstr>Noticia Text</vt:lpstr>
      <vt:lpstr>Office Theme</vt:lpstr>
      <vt:lpstr>Health, Safety, Wellness, Financial Exploitation,  Abuse, Neglect, and Human Trafficking Training</vt:lpstr>
      <vt:lpstr>What is Financial Exploitation?</vt:lpstr>
      <vt:lpstr>What is Abuse?</vt:lpstr>
      <vt:lpstr>Physical Abuse</vt:lpstr>
      <vt:lpstr>Signs and Symptoms of Physical Abuse</vt:lpstr>
      <vt:lpstr>Signs and Symptoms of Physical Abuse (Cont.)</vt:lpstr>
      <vt:lpstr>Sexual Abuse</vt:lpstr>
      <vt:lpstr>Signs and Symptoms of Sexual Abuse</vt:lpstr>
      <vt:lpstr>Verbal or Emotional Abuse</vt:lpstr>
      <vt:lpstr>Psychological Abuse</vt:lpstr>
      <vt:lpstr>Neglect</vt:lpstr>
      <vt:lpstr>Signs and Symptoms of Neglect</vt:lpstr>
      <vt:lpstr>Exploitation</vt:lpstr>
      <vt:lpstr>Types of Exploitation</vt:lpstr>
      <vt:lpstr>Indicators of Exploitation</vt:lpstr>
      <vt:lpstr>Indicators of Exploitation (Cont.)</vt:lpstr>
      <vt:lpstr>Indicators of Exploitation (Cont.) </vt:lpstr>
      <vt:lpstr>Abandonment</vt:lpstr>
      <vt:lpstr>Signs and Symptoms of Abandonment</vt:lpstr>
      <vt:lpstr>Increased Risk Factors or Traits of Abuse</vt:lpstr>
      <vt:lpstr>Increased Risk Factors or Traits of Abuse (Cont.)</vt:lpstr>
      <vt:lpstr>Increased Risk Factors or Traits of Abuse (Cont.) </vt:lpstr>
      <vt:lpstr>Human Sex Trafficking</vt:lpstr>
      <vt:lpstr>Labor Trafficking</vt:lpstr>
      <vt:lpstr>Reporting Human Trafficking</vt:lpstr>
      <vt:lpstr>Prevention Steps</vt:lpstr>
      <vt:lpstr>Prevention Steps (Cont.)</vt:lpstr>
      <vt:lpstr>When identifying abuse situations, utilize these  Handle with Care measures:</vt:lpstr>
      <vt:lpstr>Report of Abuse, Neglect or Exploitation</vt:lpstr>
      <vt:lpstr>Mandated Power</vt:lpstr>
      <vt:lpstr>Rights of Mandated Reporters</vt:lpstr>
      <vt:lpstr>General Reporting Requirements (states may differ)</vt:lpstr>
      <vt:lpstr>Important Reporting Processes</vt:lpstr>
      <vt:lpstr>Reporting Requirements Puerto Rico</vt:lpstr>
      <vt:lpstr>Reporting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Health, Safety, Wellness, Financial Exploitation,  Abuse, Neglect, and Human Trafficking Training</dc:title>
  <dc:subject>2025 HSW Training</dc:subject>
  <dc:creator>Marbens Alexandre</dc:creator>
  <cp:keywords/>
  <dc:description/>
  <cp:lastModifiedBy>Ginny E. Hong</cp:lastModifiedBy>
  <cp:revision>12</cp:revision>
  <dcterms:created xsi:type="dcterms:W3CDTF">2024-02-05T20:09:40Z</dcterms:created>
  <dcterms:modified xsi:type="dcterms:W3CDTF">2025-06-11T18:24:22Z</dcterms:modified>
  <cp:category/>
  <cp:contentStatus>Reviewed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2023-02-20T10:00:00Z</vt:filetime>
  </property>
  <property fmtid="{D5CDD505-2E9C-101B-9397-08002B2CF9AE}" pid="3" name="Creator">
    <vt:lpwstr>Acrobat PDFMaker 17 for PowerPoint</vt:lpwstr>
  </property>
  <property fmtid="{D5CDD505-2E9C-101B-9397-08002B2CF9AE}" pid="4" name="LastSaved">
    <vt:filetime>2024-02-04T10:00:00Z</vt:filetime>
  </property>
  <property fmtid="{D5CDD505-2E9C-101B-9397-08002B2CF9AE}" pid="5" name="ContentTypeId">
    <vt:lpwstr>0x01010064A624B759246B4489EB91D2D3148C06</vt:lpwstr>
  </property>
  <property fmtid="{D5CDD505-2E9C-101B-9397-08002B2CF9AE}" pid="6" name="_dlc_DocIdItemGuid">
    <vt:lpwstr>1dd0d929-b816-474e-b5f5-5a88d4ae3cdc</vt:lpwstr>
  </property>
  <property fmtid="{D5CDD505-2E9C-101B-9397-08002B2CF9AE}" pid="7" name="MSIP_Label_b0b638e0-f50f-48bd-992f-bcb55031a99f_Enabled">
    <vt:lpwstr>true</vt:lpwstr>
  </property>
  <property fmtid="{D5CDD505-2E9C-101B-9397-08002B2CF9AE}" pid="8" name="MSIP_Label_b0b638e0-f50f-48bd-992f-bcb55031a99f_SetDate">
    <vt:lpwstr>2025-03-31T17:58:43Z</vt:lpwstr>
  </property>
  <property fmtid="{D5CDD505-2E9C-101B-9397-08002B2CF9AE}" pid="9" name="MSIP_Label_b0b638e0-f50f-48bd-992f-bcb55031a99f_Method">
    <vt:lpwstr>Standard</vt:lpwstr>
  </property>
  <property fmtid="{D5CDD505-2E9C-101B-9397-08002B2CF9AE}" pid="10" name="MSIP_Label_b0b638e0-f50f-48bd-992f-bcb55031a99f_Name">
    <vt:lpwstr>Confidential Default</vt:lpwstr>
  </property>
  <property fmtid="{D5CDD505-2E9C-101B-9397-08002B2CF9AE}" pid="11" name="MSIP_Label_b0b638e0-f50f-48bd-992f-bcb55031a99f_SiteId">
    <vt:lpwstr>f45ccc07-e57e-4d15-bf6f-f6cbccd2d395</vt:lpwstr>
  </property>
  <property fmtid="{D5CDD505-2E9C-101B-9397-08002B2CF9AE}" pid="12" name="MSIP_Label_b0b638e0-f50f-48bd-992f-bcb55031a99f_ActionId">
    <vt:lpwstr>77ca8438-4a1f-4e6d-880b-78d9b7634048</vt:lpwstr>
  </property>
  <property fmtid="{D5CDD505-2E9C-101B-9397-08002B2CF9AE}" pid="13" name="MSIP_Label_b0b638e0-f50f-48bd-992f-bcb55031a99f_ContentBits">
    <vt:lpwstr>0</vt:lpwstr>
  </property>
  <property fmtid="{D5CDD505-2E9C-101B-9397-08002B2CF9AE}" pid="14" name="MSIP_Label_b0b638e0-f50f-48bd-992f-bcb55031a99f_Tag">
    <vt:lpwstr>10, 3, 0, 1</vt:lpwstr>
  </property>
</Properties>
</file>